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Lora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7A2E3B"/>
              </a:solidFill>
              <a:round/>
            </a:ln>
          </c:spPr>
          <c:marker>
            <c:symbol val="circle"/>
            <c:size val="7"/>
            <c:spPr>
              <a:solidFill>
                <a:srgbClr val="FFFFFF"/>
              </a:solidFill>
              <a:ln w="28575">
                <a:solidFill>
                  <a:srgbClr val="7A2E3B"/>
                </a:solidFill>
              </a:ln>
            </c:spPr>
          </c:marker>
          <c:cat>
            <c:strRef>
              <c:f>Sheet1!$A$2:$A$4</c:f>
              <c:strCache>
                <c:ptCount val="3"/>
                <c:pt idx="0">
                  <c:v>2023/24</c:v>
                </c:pt>
                <c:pt idx="1">
                  <c:v>2024/25</c:v>
                </c:pt>
                <c:pt idx="2">
                  <c:v>2025/26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80</c:v>
                </c:pt>
                <c:pt idx="1">
                  <c:v>88</c:v>
                </c:pt>
                <c:pt idx="2">
                  <c:v>96</c:v>
                </c:pt>
              </c:numCache>
            </c:numRef>
          </c:val>
          <c:smooth val="0"/>
        </c:ser>
        <c:marker val="1"/>
        <c:axId val="101"/>
        <c:axId val="102"/>
      </c:lineChart>
      <c:catAx>
        <c:axId val="10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rgbClr val="2A2622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l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300">
          <a:solidFill>
            <a:srgbClr val="706C67"/>
          </a:solidFill>
          <a:latin typeface="+mn-lt"/>
        </a:defRPr>
      </a:pPr>
      <a:endParaRPr lang="ru-RU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7A2E3B"/>
            </a:solidFill>
            <a:ln>
              <a:noFill/>
            </a:ln>
          </c:spPr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Участников конкурсов</c:v>
                </c:pt>
                <c:pt idx="1">
                  <c:v>Участников конкурсов</c:v>
                </c:pt>
                <c:pt idx="2">
                  <c:v>Участников конкурсов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14</c:v>
                </c:pt>
                <c:pt idx="2">
                  <c:v>18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2A2622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l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100">
          <a:solidFill>
            <a:srgbClr val="706C67"/>
          </a:solidFill>
          <a:latin typeface="+mn-lt"/>
        </a:defRPr>
      </a:pPr>
      <a:endParaRPr lang="ru-RU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A2E3B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Открытые занятия</c:v>
                </c:pt>
                <c:pt idx="1">
                  <c:v>Выступления на методобъединениях и семинарах</c:v>
                </c:pt>
                <c:pt idx="2">
                  <c:v>Публикации в сборниках и сетевых изданиях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A2622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706C67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Уважаемые члены аттестационной комиссии, представляю вашему вниманию результаты моей работы за межаттестационный период 2023–2026 годов. Я работаю воспитателем в МБДОУ «Детский сад № 15» в группе № 6 и заявляю высшую квалификационную категорию. В презентации последовательно покажу общие сведения, методическую тему, применяемые технологии, результаты педагогической диагностики, достижения воспитанников, работу с родителями и распространение опыта.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Меня зовут Анна Сергеевна Иванова, я воспитатель детского сада № 15. Имею среднее профессиональное педагогическое образование по специальности «Дошкольное образование». Мой общий педагогический стаж составляет 12 лет, из них 8 лет я работаю в данном дошкольном учреждении. В 2021 году мне была присвоена первая квалификационная категория. За межаттестационный период я прошла курсы повышения квалификации общим объёмом 180 часов: 72 часа в 2023 году, 36 часов в 2024 году и 72 часа в 2025 году. Эти курсы позволили мне актуализировать знания и внедрять современные подходы в работу с детьми.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Свою работу в межаттестационный период я строила вокруг одной методической темы — формирования познавательной активности дошкольников через игровые технологии и проектно-исследовательскую деятельность. Выбор был не случайным: входная диагностика в 2023 году показала, что у 20% детей познавательная активность находится на низком уровне. Дополнительными ориентирами стали требования ФОП ДО к познавательному развитию и запросы родителей, которые хотели видеть у детей живой интерес и самостоятельность. Тема реализовывалась последовательно все три учебных года — с 2023/24 по 2025/26. Дальше покажу, какие технологии и средовые решения помогали её решать.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межаттестационный период я выстраивала работу на пяти педагогических технологиях. Игровые технологии — основа: через сюжетно-ролевые и дидактические игры решаются задачи недели. Метод проектов позволил включить детей и родителей в общую деятельность — мы реализовали проекты «Мой город», «Времена года», «Безопасная дорога». Элементы ТРИЗ развивают мышление: приёмы «Хорошо — плохо», «Что было бы, если…» дети принимают с интересом. Здоровьесберегающие технологии и ИКТ дополняют друг друга — от физкультминуток до интерактивных игр и электронного портфолио. Развивающая среда группы № 6 организована как шесть центров активности, оборудование которых обновлялось в 2023–2026 годах. Дальше посмотрим, как это отразилось на результатах диагностики.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Перед вами результаты педагогической диагностики освоения основной образовательной программы за три учебных года. Суммарная доля детей с высоким и средним уровнем выросла с 80% в 2023/24 году до 88% в 2024/25 и до 96% в 2025/26. Особенно важно, что доля высокого уровня увеличилась почти вдвое — с 28% до 52%, а доля низкого уровня сократилась с 20% до 4%. Это устойчивая положительная динамика, которая подтверждает эффективность выбранных методик и системной работы с детьми. Диагностика проводилась по единым критериям в начале и конце каждого учебного года.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Отдельно остановлюсь на участии наших воспитанников в конкурсах и мероприятиях. За три учебных года число участников выросло с девяти до восемнадцати, а призовых мест — с трёх до девяти. Всего за межаттестационный период в конкурсах принял участие 41 ребёнок, из них 18 стали призёрами. География конкурсов расширялась: от внутренних мероприятий детского сада до муниципальных и всероссийских. Это результат системной работы по развитию детской инициативы и поддержки семей в подготовке к конкурсам.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Работа с родителями строилась как система, а не как набор разовых встреч. В каждом учебном году проводились четыре родительских собрания, индивидуальные консультации, мастер-классы, совместные проекты, дни открытых дверей и постоянное сопровождение в информационных чатах. Главный результат — охват семей вырос с 82% в 2023/24 до 96% в 2025/26, то есть практически все семьи группы включены в жизнь детского сада. Особенно важна динамика активного участия: доля родителей, которые приходят на совместные мероприятия, поднялась с 46% до 78%. Это подтверждает, что выбранные формы работы востребованы и дают устойчивый эффект.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три учебных года я провела пять открытых занятий: одно в 2023/24, по два в 2024/25 и 2025/26. На методических объединениях и семинарах выступила шесть раз, причём число выступлений росло: одно, два, три. Пять публикаций вышли в сборниках и сетевых изданиях — по одной в первом и втором году и две в текущем. Каждое мероприятие и публикация имеют конкретный год, уровень и площадку, всё зафиксировано в портфолио. Это подтверждает системную трансляцию опыта на муниципальном и региональном уровне.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 межаттестационный период моя работа была отмечена на разных уровнях. В 2023 году я получила грамоту детского сада, в 2024-м — благодарность управления образования муниципального района. Наиболее значимым стал 2025 год: диплом лауреата муниципального этапа конкурса «Воспитатель года» и диплом призёра заочного всероссийского конкурса методических разработок. В 2026 году отмечена грамотой за подготовку призёров конкурсов. Все награды и занятые места подтверждены документами и собраны в портфолио.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Завершаю доклад задачами на следующий межаттестационный период — 2026–2031 годы. Их пять, и они логично продолжают то, что уже сделано за три прошедших учебных года. По познавательной активности ставлю цель выйти на устойчивый высокий уровень не ниже шестидесяти процентов к 2031 году. Планирую разработать и апробировать программу дополнительного образования, обобщить опыт уже на региональном уровне и расширить участие воспитанников в конкурсах. Отдельная задача — пройти курсы повышения квалификации объёмом не менее ста сорока четырёх часов. Это планы, а не обещания конкретного результата: итоги подведём по факту. Благодарю за внимание и готов ответить на вопросы.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eb3ef3a1552056c7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5ab6279c74efa1ad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dd279fb036f7ee65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db93bada4057736a.png"/><Relationship Id="rId4" Type="http://schemas.openxmlformats.org/officeDocument/2006/relationships/image" Target="../media/m62aec1d3e44cd50d.png"/><Relationship Id="rId5" Type="http://schemas.openxmlformats.org/officeDocument/2006/relationships/image" Target="../media/mc0261c8941362fa7.svg"/><Relationship Id="rId6" Type="http://schemas.openxmlformats.org/officeDocument/2006/relationships/image" Target="../media/mdfe475c9197e43cd.png"/><Relationship Id="rId8" Type="http://schemas.openxmlformats.org/officeDocument/2006/relationships/image" Target="../media/m8c2b88ff82f535e2.png"/><Relationship Id="rId9" Type="http://schemas.openxmlformats.org/officeDocument/2006/relationships/image" Target="../media/ma0f612dfb63eeac7.svg"/><Relationship Id="rId10" Type="http://schemas.openxmlformats.org/officeDocument/2006/relationships/image" Target="../media/mc490cf394e63f2ce.png"/><Relationship Id="rId11" Type="http://schemas.openxmlformats.org/officeDocument/2006/relationships/image" Target="../media/m0ead5a27e7016da7.svg"/><Relationship Id="rId12" Type="http://schemas.openxmlformats.org/officeDocument/2006/relationships/image" Target="../media/m692c4a32cfdde296.png"/><Relationship Id="rId13" Type="http://schemas.openxmlformats.org/officeDocument/2006/relationships/image" Target="../media/mc146d6781fac29bb.svg"/><Relationship Id="rId14" Type="http://schemas.openxmlformats.org/officeDocument/2006/relationships/image" Target="../media/mecbffb0d8dce61d6.png"/><Relationship Id="rId15" Type="http://schemas.openxmlformats.org/officeDocument/2006/relationships/image" Target="../media/m28d903c3447d2fcf.sv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2f4df1e512ea5814.png"/><Relationship Id="rIdChart0" Type="http://schemas.openxmlformats.org/officeDocument/2006/relationships/chart" Target="../charts/char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91bc419d339ed69d.png"/><Relationship Id="rIdChart0" Type="http://schemas.openxmlformats.org/officeDocument/2006/relationships/chart" Target="../charts/char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db93bada4057736a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2f4df1e512ea5814.png"/><Relationship Id="rIdChart0" Type="http://schemas.openxmlformats.org/officeDocument/2006/relationships/chart" Target="../charts/char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d1959acebf0281b5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a7efec27dd38b1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7A2E3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5" name="card5"/>
          <p:cNvSpPr/>
          <p:nvPr/>
        </p:nvSpPr>
        <p:spPr>
          <a:xfrm>
            <a:off x="8115995" y="279400"/>
            <a:ext cx="3314005" cy="250130"/>
          </a:xfrm>
          <a:prstGeom prst="roundRect">
            <a:avLst>
              <a:gd name="adj" fmla="val 22848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155700" y="635000"/>
            <a:ext cx="152654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A2622"/>
                </a:solidFill>
                <a:latin typeface="Golos Text"/>
              </a:rPr>
              <a:t>Детский сад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38380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2E3B"/>
                </a:solidFill>
                <a:latin typeface="Golos Text"/>
              </a:rPr>
              <a:t>Аттестационная презентация · 2026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1663204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53">
                <a:solidFill>
                  <a:srgbClr val="2A2622"/>
                </a:solidFill>
                <a:latin typeface="Lora"/>
              </a:rPr>
              <a:t>Иванова Анна Сергеевна — воспитатель МБДОУ «Детский сад № 15»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3905845"/>
            <a:ext cx="7010400" cy="1231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706C67"/>
                </a:solidFill>
                <a:latin typeface="Golos Text"/>
              </a:rPr>
              <a:t>Заявляемая высшая квалификационная категория. Межаттестационный период 2023–2026: методическая тема, результаты освоения программы, работа с родителями и распространение опыта.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5892800"/>
            <a:ext cx="261943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Автор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6089015"/>
            <a:ext cx="2498527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Иванова Анна Сергеевна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3250505" y="5892800"/>
            <a:ext cx="2572282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Роль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3250505" y="6089015"/>
            <a:ext cx="2451378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воспитатель группы № 6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699720" y="5892800"/>
            <a:ext cx="422642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Аудитория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5699720" y="6089015"/>
            <a:ext cx="422642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Для аттестационной комиссии и экспертов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192195" y="325755"/>
            <a:ext cx="3793927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706C67"/>
                </a:solidFill>
                <a:latin typeface="Golos Text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06166"/>
            <a:ext cx="3420467" cy="2057400"/>
          </a:xfrm>
          <a:prstGeom prst="roundRect">
            <a:avLst>
              <a:gd name="adj" fmla="val 925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4385667" y="1706166"/>
            <a:ext cx="3420566" cy="2057400"/>
          </a:xfrm>
          <a:prstGeom prst="roundRect">
            <a:avLst>
              <a:gd name="adj" fmla="val 925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5" name="card5"/>
          <p:cNvSpPr/>
          <p:nvPr/>
        </p:nvSpPr>
        <p:spPr>
          <a:xfrm>
            <a:off x="8009434" y="1706166"/>
            <a:ext cx="3420566" cy="2057400"/>
          </a:xfrm>
          <a:prstGeom prst="roundRect">
            <a:avLst>
              <a:gd name="adj" fmla="val 925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966766"/>
            <a:ext cx="3420467" cy="1797050"/>
          </a:xfrm>
          <a:prstGeom prst="roundRect">
            <a:avLst>
              <a:gd name="adj" fmla="val 106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7" name="card7"/>
          <p:cNvSpPr/>
          <p:nvPr/>
        </p:nvSpPr>
        <p:spPr>
          <a:xfrm>
            <a:off x="4385667" y="3966766"/>
            <a:ext cx="3420566" cy="1797050"/>
          </a:xfrm>
          <a:prstGeom prst="roundRect">
            <a:avLst>
              <a:gd name="adj" fmla="val 106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117600" y="694035"/>
            <a:ext cx="169429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3B"/>
                </a:solidFill>
                <a:latin typeface="Golos Text"/>
              </a:rPr>
              <a:t>Аттестация 2026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951805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Общие сведения о педагоге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7750" y="1953816"/>
            <a:ext cx="3483967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00"/>
              </a:lnSpc>
            </a:pPr>
            <a:r>
              <a:rPr lang="ru-RU" sz="3600" b="1" spc="-107">
                <a:solidFill>
                  <a:srgbClr val="7A2E3B"/>
                </a:solidFill>
                <a:latin typeface="Lora"/>
              </a:rPr>
              <a:t>СПО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47750" y="2550716"/>
            <a:ext cx="2874367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Среднее профессиональное педагогическое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7750" y="3084116"/>
            <a:ext cx="2874367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Специальность «Дошкольное образование»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1417" y="1928416"/>
            <a:ext cx="34840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3B"/>
                </a:solidFill>
                <a:latin typeface="Lora"/>
              </a:rPr>
              <a:t>12 лет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1417" y="2703116"/>
            <a:ext cx="3418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12 лет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1417" y="3007916"/>
            <a:ext cx="34188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Работа в дошкольном образовании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95184" y="1928416"/>
            <a:ext cx="34840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3B"/>
                </a:solidFill>
                <a:latin typeface="Lora"/>
              </a:rPr>
              <a:t>8 лет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95184" y="2703116"/>
            <a:ext cx="3418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8 лет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95184" y="3007916"/>
            <a:ext cx="34188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Детский сад № 15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47750" y="4189016"/>
            <a:ext cx="3483967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3B"/>
                </a:solidFill>
                <a:latin typeface="Lora"/>
              </a:rPr>
              <a:t>2021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47750" y="4963716"/>
            <a:ext cx="341876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Первая категория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47750" y="5268516"/>
            <a:ext cx="3418761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Присвоена в 2021 году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1417" y="4189016"/>
            <a:ext cx="3484066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7A2E3B"/>
                </a:solidFill>
                <a:latin typeface="Lora"/>
              </a:rPr>
              <a:t>180 ч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1417" y="4963716"/>
            <a:ext cx="34188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180 часов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1417" y="5268516"/>
            <a:ext cx="34188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2023 — 72 ч, 2024 — 36 ч, 2025 — 72 ч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762000" y="5953681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Все данные приведены за межаттестационный период 2023–2026 годов.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Данные педагога, 2023–2026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285379"/>
            <a:ext cx="3657600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3B"/>
                </a:solidFill>
                <a:latin typeface="Golos Text"/>
              </a:rPr>
              <a:t>Межаттестационный период 2023–2026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479649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Методическая тема: формирование познавательной активности дошкольников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100090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2A2622"/>
                </a:solidFill>
                <a:latin typeface="Golos Text"/>
              </a:rPr>
              <a:t>Содержание темы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528665"/>
            <a:ext cx="50927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Тема — развитие познавательной активности через игровые технологии и проектно-исследовательскую деятельность. Реализуется в занятиях, проектах и самостоятельной игре три учебных года: 2023/24, 2024/25, 2025/26.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62700" y="3100090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2A2622"/>
                </a:solidFill>
                <a:latin typeface="Golos Text"/>
              </a:rPr>
              <a:t>Обоснование выбора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62700" y="3528665"/>
            <a:ext cx="50927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06C67"/>
                </a:solidFill>
                <a:latin typeface="Golos Text"/>
              </a:rPr>
              <a:t>Входная диагностика 2023 года выявила низкий уровень познавательной активности у 20% детей. Тему определили также требования ФОП ДО и запросы родителей.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5362436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Тема утверждена на педагогическом совете ДОУ в 2023 году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30202"/>
            <a:ext cx="3454400" cy="2146300"/>
          </a:xfrm>
          <a:prstGeom prst="roundRect">
            <a:avLst>
              <a:gd name="adj" fmla="val 887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1022350" y="21778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368800" y="1930202"/>
            <a:ext cx="3454400" cy="2146300"/>
          </a:xfrm>
          <a:prstGeom prst="roundRect">
            <a:avLst>
              <a:gd name="adj" fmla="val 887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6" name="card6"/>
          <p:cNvSpPr/>
          <p:nvPr/>
        </p:nvSpPr>
        <p:spPr>
          <a:xfrm>
            <a:off x="4629150" y="21778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975600" y="1930202"/>
            <a:ext cx="3454400" cy="2146300"/>
          </a:xfrm>
          <a:prstGeom prst="roundRect">
            <a:avLst>
              <a:gd name="adj" fmla="val 887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8" name="card8"/>
          <p:cNvSpPr/>
          <p:nvPr/>
        </p:nvSpPr>
        <p:spPr>
          <a:xfrm>
            <a:off x="8235950" y="21778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62000" y="4228902"/>
            <a:ext cx="3454400" cy="2146300"/>
          </a:xfrm>
          <a:prstGeom prst="roundRect">
            <a:avLst>
              <a:gd name="adj" fmla="val 887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10" name="card10"/>
          <p:cNvSpPr/>
          <p:nvPr/>
        </p:nvSpPr>
        <p:spPr>
          <a:xfrm>
            <a:off x="1022350" y="44765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4368800" y="4228902"/>
            <a:ext cx="3454400" cy="2146300"/>
          </a:xfrm>
          <a:prstGeom prst="roundRect">
            <a:avLst>
              <a:gd name="adj" fmla="val 887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12" name="card12"/>
          <p:cNvSpPr/>
          <p:nvPr/>
        </p:nvSpPr>
        <p:spPr>
          <a:xfrm>
            <a:off x="4629150" y="44765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13" name="card13"/>
          <p:cNvSpPr/>
          <p:nvPr/>
        </p:nvSpPr>
        <p:spPr>
          <a:xfrm>
            <a:off x="7975600" y="4228902"/>
            <a:ext cx="3454400" cy="2146300"/>
          </a:xfrm>
          <a:prstGeom prst="roundRect">
            <a:avLst>
              <a:gd name="adj" fmla="val 887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14" name="card14"/>
          <p:cNvSpPr/>
          <p:nvPr/>
        </p:nvSpPr>
        <p:spPr>
          <a:xfrm>
            <a:off x="8235950" y="44765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15" name="card15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16" name="pic16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3950" y="2279452"/>
            <a:ext cx="177800" cy="177800"/>
          </a:xfrm>
          <a:prstGeom prst="rect">
            <a:avLst/>
          </a:prstGeom>
        </p:spPr>
      </p:pic>
      <p:pic>
        <p:nvPicPr>
          <p:cNvPr id="17" name="pic17"/>
          <p:cNvPicPr/>
          <p:nvPr/>
        </p:nvPicPr>
        <p:blipFill>
          <a:blip r:embed="rId6"/>
          <a:stretch>
            <a:fillRect/>
          </a:stretch>
        </p:blipFill>
        <p:spPr>
          <a:xfrm>
            <a:off x="4730750" y="2279452"/>
            <a:ext cx="177800" cy="177800"/>
          </a:xfrm>
          <a:prstGeom prst="rect">
            <a:avLst/>
          </a:prstGeom>
        </p:spPr>
      </p:pic>
      <p:pic>
        <p:nvPicPr>
          <p:cNvPr id="18" name="pic18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7550" y="2279452"/>
            <a:ext cx="177800" cy="177800"/>
          </a:xfrm>
          <a:prstGeom prst="rect">
            <a:avLst/>
          </a:prstGeom>
        </p:spPr>
      </p:pic>
      <p:pic>
        <p:nvPicPr>
          <p:cNvPr id="19" name="pic19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3950" y="4578152"/>
            <a:ext cx="177800" cy="177800"/>
          </a:xfrm>
          <a:prstGeom prst="rect">
            <a:avLst/>
          </a:prstGeom>
        </p:spPr>
      </p:pic>
      <p:pic>
        <p:nvPicPr>
          <p:cNvPr id="20" name="pic20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30750" y="4578152"/>
            <a:ext cx="177800" cy="177800"/>
          </a:xfrm>
          <a:prstGeom prst="rect">
            <a:avLst/>
          </a:prstGeom>
        </p:spPr>
      </p:pic>
      <p:pic>
        <p:nvPicPr>
          <p:cNvPr id="21" name="pic21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37550" y="4578152"/>
            <a:ext cx="177800" cy="177800"/>
          </a:xfrm>
          <a:prstGeom prst="rect">
            <a:avLst/>
          </a:prstGeom>
        </p:spPr>
      </p:pic>
      <p:sp>
        <p:nvSpPr>
          <p:cNvPr id="22" name="text22"/>
          <p:cNvSpPr>
            <a:spLocks noChangeArrowheads="1"/>
          </p:cNvSpPr>
          <p:nvPr/>
        </p:nvSpPr>
        <p:spPr>
          <a:xfrm>
            <a:off x="1117600" y="622300"/>
            <a:ext cx="105005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3B"/>
                </a:solidFill>
                <a:latin typeface="Golos Text"/>
              </a:rPr>
              <a:t>Практика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62000" y="6959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Педагогические технологии и развивающая среда группы № 6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022350" y="2722682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Игровые технологии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022350" y="2990652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Сюжетно-ролевые и дидактические игры по теме недели; игровые ситуации на занятиях и в режимных моментах.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629150" y="2722682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Метод проектов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4629150" y="2990652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Краткосрочные и среднесрочные детско-родительские проекты: «Мой город», «Времена года», «Безопасная дорога».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35950" y="2722682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Элементы ТРИЗ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235950" y="2990652"/>
            <a:ext cx="29591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Приёмы «Хорошо — плохо», «Что было бы, если…», составление загадок и противоречий на познавательных занятиях.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1022350" y="5022652"/>
            <a:ext cx="29591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Здоровьесберегающие технологии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1022350" y="5492552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Утренняя гимнастика, физкультминутки, дыхательные упражнения, подвижные игры, закаливающие процедуры.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4629150" y="5021382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ИКТ-технологии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4629150" y="5289352"/>
            <a:ext cx="2959100" cy="850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Презентации и видеоматериалы к занятиям, интерактивные игры, электронное портфолио группы и педагога.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8235950" y="5021382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Развивающая среда: 6 центров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8235950" y="5289352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Познавательный, речевой, творческий, исследовательский, двигательный, игровой; оборудование обновлено.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4" name="chart4"/>
          <p:cNvGraphicFramePr/>
          <p:nvPr/>
        </p:nvGraphicFramePr>
        <p:xfrm>
          <a:off x="762000" y="2095500"/>
          <a:ext cx="10668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5" name="text5"/>
          <p:cNvSpPr>
            <a:spLocks noChangeArrowheads="1"/>
          </p:cNvSpPr>
          <p:nvPr/>
        </p:nvSpPr>
        <p:spPr>
          <a:xfrm>
            <a:off x="762000" y="552450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2A2622"/>
                </a:solidFill>
                <a:latin typeface="Lora"/>
              </a:rPr>
              <a:t>Освоение образовательной программы: динамика за три учебных года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663700"/>
            <a:ext cx="11303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706C67"/>
                </a:solidFill>
                <a:latin typeface="Golos Text"/>
              </a:rPr>
              <a:t>На графике: доля детей с высоким уровнем, % от числа воспитанников группы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6057265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Высокий уровень: 28% → 40% → 52%; средний: 52% → 48% → 44%; низкий: 20% → 12% → 4%.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Учебный пример · условная педагогическая диагностика, 2023/24–2025/26 учебные годы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698500" y="1762919"/>
            <a:ext cx="3937000" cy="1196181"/>
          </a:xfrm>
          <a:prstGeom prst="roundRect">
            <a:avLst>
              <a:gd name="adj" fmla="val 1592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698500" y="3111500"/>
            <a:ext cx="3937000" cy="1196181"/>
          </a:xfrm>
          <a:prstGeom prst="roundRect">
            <a:avLst>
              <a:gd name="adj" fmla="val 1592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5" name="card5"/>
          <p:cNvSpPr/>
          <p:nvPr/>
        </p:nvSpPr>
        <p:spPr>
          <a:xfrm>
            <a:off x="698500" y="4460081"/>
            <a:ext cx="3937000" cy="1196181"/>
          </a:xfrm>
          <a:prstGeom prst="roundRect">
            <a:avLst>
              <a:gd name="adj" fmla="val 1592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6" name="card6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7" name="chart7"/>
          <p:cNvGraphicFramePr/>
          <p:nvPr/>
        </p:nvGraphicFramePr>
        <p:xfrm>
          <a:off x="5181600" y="1741091"/>
          <a:ext cx="6184900" cy="3924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8" name="text8"/>
          <p:cNvSpPr>
            <a:spLocks noChangeArrowheads="1"/>
          </p:cNvSpPr>
          <p:nvPr/>
        </p:nvSpPr>
        <p:spPr>
          <a:xfrm>
            <a:off x="698500" y="583009"/>
            <a:ext cx="10820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Участие воспитанников в конкурсах, 2023/24–2025/26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46150" y="1864519"/>
            <a:ext cx="40767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200"/>
              </a:lnSpc>
            </a:pPr>
            <a:r>
              <a:rPr lang="ru-RU" sz="3200" b="1">
                <a:solidFill>
                  <a:srgbClr val="2A2622"/>
                </a:solidFill>
                <a:latin typeface="Lora"/>
              </a:rPr>
              <a:t>9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946150" y="2365534"/>
            <a:ext cx="40767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Участников конкурсов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46150" y="2601674"/>
            <a:ext cx="40767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F7D52"/>
                </a:solidFill>
                <a:latin typeface="Golos Text"/>
              </a:rPr>
              <a:t>3 призовых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46150" y="3213100"/>
            <a:ext cx="40767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200"/>
              </a:lnSpc>
            </a:pPr>
            <a:r>
              <a:rPr lang="ru-RU" sz="3200" b="1">
                <a:solidFill>
                  <a:srgbClr val="2A2622"/>
                </a:solidFill>
                <a:latin typeface="Lora"/>
              </a:rPr>
              <a:t>14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46150" y="3714115"/>
            <a:ext cx="40767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Участников конкурсов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946150" y="3950256"/>
            <a:ext cx="40767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F7D52"/>
                </a:solidFill>
                <a:latin typeface="Golos Text"/>
              </a:rPr>
              <a:t>6 призовых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46150" y="4561681"/>
            <a:ext cx="40767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200"/>
              </a:lnSpc>
            </a:pPr>
            <a:r>
              <a:rPr lang="ru-RU" sz="3200" b="1">
                <a:solidFill>
                  <a:srgbClr val="2A2622"/>
                </a:solidFill>
                <a:latin typeface="Lora"/>
              </a:rPr>
              <a:t>18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46150" y="5062696"/>
            <a:ext cx="40767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Участников конкурсов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46150" y="5298837"/>
            <a:ext cx="40767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F7D52"/>
                </a:solidFill>
                <a:latin typeface="Golos Text"/>
              </a:rPr>
              <a:t>9 призовых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98500" y="5830491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За три года — 41 участник и 18 призовых мест; конкурсы от уровня детского сада до всероссийских.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По данным протоколов конкурсных мероприятий за 2023/24–2025/26 учебные годы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667125" y="2498626"/>
            <a:ext cx="4857750" cy="533400"/>
          </a:xfrm>
          <a:prstGeom prst="roundRect">
            <a:avLst>
              <a:gd name="adj" fmla="val 25000"/>
            </a:avLst>
          </a:prstGeom>
          <a:solidFill>
            <a:srgbClr val="7A2E3B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619500" y="3305076"/>
            <a:ext cx="4953000" cy="533400"/>
          </a:xfrm>
          <a:prstGeom prst="roundRect">
            <a:avLst>
              <a:gd name="adj" fmla="val 25000"/>
            </a:avLst>
          </a:prstGeom>
          <a:solidFill>
            <a:srgbClr val="955962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524250" y="4111526"/>
            <a:ext cx="5143500" cy="533400"/>
          </a:xfrm>
          <a:prstGeom prst="roundRect">
            <a:avLst>
              <a:gd name="adj" fmla="val 25000"/>
            </a:avLst>
          </a:prstGeom>
          <a:solidFill>
            <a:srgbClr val="B18589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1333500" y="4917976"/>
            <a:ext cx="9525000" cy="533400"/>
          </a:xfrm>
          <a:prstGeom prst="roundRect">
            <a:avLst>
              <a:gd name="adj" fmla="val 25000"/>
            </a:avLst>
          </a:prstGeom>
          <a:solidFill>
            <a:srgbClr val="2A2622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622300"/>
            <a:ext cx="2154952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3B"/>
                </a:solidFill>
                <a:latin typeface="Golos Text"/>
              </a:rPr>
              <a:t>Работа с родителями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959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Охват семей и активность родителей за 2023/24–2025/26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3946525" y="2662456"/>
            <a:ext cx="2285524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F6F3EC"/>
                </a:solidFill>
                <a:latin typeface="Golos Text"/>
              </a:rPr>
              <a:t>Охват семей, 2023/24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119441" y="2666266"/>
            <a:ext cx="135124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F6F3EC"/>
                </a:solidFill>
                <a:latin typeface="Golos Text"/>
              </a:rPr>
              <a:t>23 из 28 · 82%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16000" y="3095526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706C67"/>
                </a:solidFill>
                <a:latin typeface="Golos Text"/>
              </a:rPr>
              <a:t>+2 семьи за год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3898900" y="3468906"/>
            <a:ext cx="2285524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F6F3EC"/>
                </a:solidFill>
                <a:latin typeface="Golos Text"/>
              </a:rPr>
              <a:t>Охват семей, 2024/25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163792" y="3472716"/>
            <a:ext cx="1355169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F6F3EC"/>
                </a:solidFill>
                <a:latin typeface="Golos Text"/>
              </a:rPr>
              <a:t>25 из 28 · 89%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16000" y="3901976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706C67"/>
                </a:solidFill>
                <a:latin typeface="Golos Text"/>
              </a:rPr>
              <a:t>+2 семьи за год, охват почти полный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03650" y="4275356"/>
            <a:ext cx="2287667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Охват семей, 2025/26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268071" y="4279166"/>
            <a:ext cx="1344335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2A2622"/>
                </a:solidFill>
                <a:latin typeface="Golos Text"/>
              </a:rPr>
              <a:t>27 из 28 · 96%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16000" y="4708426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706C67"/>
                </a:solidFill>
                <a:latin typeface="Golos Text"/>
              </a:rPr>
              <a:t>из них регулярно участвуют в мероприятиях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612900" y="5081806"/>
            <a:ext cx="3029545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F6F3EC"/>
                </a:solidFill>
                <a:latin typeface="Golos Text"/>
              </a:rPr>
              <a:t>Активные родители, 2025/26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252174" y="5085616"/>
            <a:ext cx="453926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93555E"/>
                </a:solidFill>
                <a:latin typeface="Golos Text"/>
              </a:rPr>
              <a:t>78%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Данные педагогического мониторинга ДОУ, 2023/24–2025/26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4" name="chart4"/>
          <p:cNvGraphicFramePr/>
          <p:nvPr/>
        </p:nvGraphicFramePr>
        <p:xfrm>
          <a:off x="762000" y="2853035"/>
          <a:ext cx="10668000" cy="196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5" name="text5"/>
          <p:cNvSpPr>
            <a:spLocks noChangeArrowheads="1"/>
          </p:cNvSpPr>
          <p:nvPr/>
        </p:nvSpPr>
        <p:spPr>
          <a:xfrm>
            <a:off x="762000" y="1477665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Открытые занятия, выступления и публикации за 2023–2026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12570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Всего за межаттестационный период: 5 открытых занятий, 6 выступлений, 5 публикаций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За учебные годы 2023/24, 2024/25, 2025/26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574899"/>
            <a:ext cx="1285319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7A2E3B"/>
                </a:solidFill>
                <a:latin typeface="Golos Text"/>
              </a:rPr>
              <a:t>Хронология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6485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Награды, поощрения и профессиональные конкурсы, 2023–2026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1241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3B"/>
                </a:solidFill>
                <a:latin typeface="Golos Text"/>
              </a:rPr>
              <a:t>2023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809901"/>
            <a:ext cx="24638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Грамота МБДОУ «Детский сад № 15»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352826"/>
            <a:ext cx="24638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Поощрение за добросовестный труд и активную работу с воспитанниками группы.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3505200" y="31241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3B"/>
                </a:solidFill>
                <a:latin typeface="Golos Text"/>
              </a:rPr>
              <a:t>2024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3505200" y="3809901"/>
            <a:ext cx="24638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Благодарность управления образования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505200" y="4352826"/>
            <a:ext cx="24638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Благодарность управления образования района за вклад в воспитание дошкольников.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248400" y="31241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3B"/>
                </a:solidFill>
                <a:latin typeface="Golos Text"/>
              </a:rPr>
              <a:t>2025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248400" y="3809901"/>
            <a:ext cx="24638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Лауреат конкурса «Воспитатель года»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248400" y="4352826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Диплом лауреата конкурса «Воспитатель года»; диплом призёра всероссийского заочного конкурса.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991600" y="31241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2026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991600" y="3809901"/>
            <a:ext cx="24638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706C67"/>
                </a:solidFill>
                <a:latin typeface="Golos Text"/>
              </a:rPr>
              <a:t>Грамота за подготовку призёров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991600" y="4352826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Грамота за подготовку призёров конкурсов и мероприятий различного уровня.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За 2023–2026 годы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762000"/>
            <a:ext cx="4191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A2E3B"/>
                </a:solidFill>
                <a:latin typeface="Golos Text"/>
              </a:rPr>
              <a:t>Планы · 2026–2031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016000"/>
            <a:ext cx="3581400" cy="15328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2A2622"/>
                </a:solidFill>
                <a:latin typeface="Lora"/>
              </a:rPr>
              <a:t>Задачи на 2026–2031 годы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593280"/>
            <a:ext cx="3327400" cy="1498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Пять направлений работы на 2026–2031 годы: развитие познавательной активности, дополнительное образование, обобщение опыта, конкурсное движение и повышение квалификации.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5080000" y="971550"/>
            <a:ext cx="29547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3B"/>
                </a:solidFill>
                <a:latin typeface="Golos Text"/>
              </a:rPr>
              <a:t>01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502473" y="932815"/>
            <a:ext cx="3360777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Познавательная активность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118600" y="984250"/>
            <a:ext cx="23114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3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Продолжить работу по теме с выходом на высокий уровень не ниже 60% к 2031 году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5080000" y="1873250"/>
            <a:ext cx="309959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3B"/>
                </a:solidFill>
                <a:latin typeface="Golos Text"/>
              </a:rPr>
              <a:t>02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5516959" y="1834515"/>
            <a:ext cx="3582472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Дополнительное образование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118600" y="1885950"/>
            <a:ext cx="23114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3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Разработать и апробировать программу дополнительного образования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080000" y="2774950"/>
            <a:ext cx="310654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3B"/>
                </a:solidFill>
                <a:latin typeface="Golos Text"/>
              </a:rPr>
              <a:t>03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517654" y="2736215"/>
            <a:ext cx="2158960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Обобщение опыта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118600" y="2787650"/>
            <a:ext cx="2311400" cy="3556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3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Обобщить педагогический опыт на региональном уровне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5080000" y="3505200"/>
            <a:ext cx="31452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3B"/>
                </a:solidFill>
                <a:latin typeface="Golos Text"/>
              </a:rPr>
              <a:t>04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521523" y="3466465"/>
            <a:ext cx="2685693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Конкурсное движение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9118600" y="3517900"/>
            <a:ext cx="23114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3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Расширить участие воспитанников в конкурсах и мероприятиях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5080000" y="4406900"/>
            <a:ext cx="309959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A2E3B"/>
                </a:solidFill>
                <a:latin typeface="Golos Text"/>
              </a:rPr>
              <a:t>05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516959" y="4368165"/>
            <a:ext cx="3189923" cy="2489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rgbClr val="2A2622"/>
                </a:solidFill>
                <a:latin typeface="Golos Text"/>
              </a:rPr>
              <a:t>Повышение квалификации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118600" y="4419600"/>
            <a:ext cx="23114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3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Пройти курсы повышения квалификации объёмом не менее 144 часов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воспитателя на высшую категорию — пример аттестационной работы</dc:title>
  <dc:creator>Слайда</dc:creator>
</cp:coreProperties>
</file>