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</p:sldIdLst>
  <p:sldSz cx="12192000" cy="6858000"/>
  <p:notesSz cx="6858000" cy="9144000"/>
  <p:embeddedFontLst>
    <p:embeddedFont>
      <p:font typeface="Rubik"/>
      <p:regular r:id="rId200"/>
      <p:bold r:id="rId201"/>
    </p:embeddedFont>
    <p:embeddedFont>
      <p:font typeface="Nunito"/>
      <p:regular r:id="rId204"/>
      <p:bold r:id="rId205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Relationship Id="rId204" Type="http://schemas.openxmlformats.org/officeDocument/2006/relationships/font" Target="fonts/font5.fntdata"/><Relationship Id="rId205" Type="http://schemas.openxmlformats.org/officeDocument/2006/relationships/font" Target="fonts/font6.fntdata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Здравствуйте! Я Анна Ковалёва, кондитер из Казани. Пеку торты и десерты на заказ — от маленьких бенто до свадебных тортов. Эта визитка поможет быстро познакомиться с моей работой, ценами и условиями заказа.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Я пеку на заказ с 2019 года — за это время отточила рецепты и научилась работать с разными запросами. С 2021 года я официально самозанятая, поэтому каждый заказ оформляю чеком. Только за прошлый год выполнила 214 заказов — это торты и десерты для семейных праздников, свадеб и корпоративов. Плюс прошла обучение в кондитерской школе и регулярно обновляю санитарную книжку. Так что можете быть спокойны и за вкус, и за безопасность.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Я готовлю четыре основных вида десертов, чтобы вы могли выбрать под любой праздник. Бенто-торты — это компактный вариант в красивой коробке, удобно для сюрприза или небольшой компании. Праздничные торты — уже полноценные, многоярусные, для свадеб и юбилеев. Капкейки и пирожные отлично подходят для фуршетов, а наборы десертов — это ассорти, которое можно подарить или поставить на большой стол. Всегда можно обсудить, что именно вам нужно, и я подскажу лучший вариант.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Мне очень нравится показывать свои работы — каждая хранит тёплые воспоминания. Свадебный двухъярусный торт я делала для пары, которая хотела что-то нежное и воздушное, и он стал центром их праздника. Детский торт с фигурками — это всегда отдельная радость: придумывать героев и сюжеты вместе с родителями. А корпоративный набор десертов — это когда можно поэкспериментировать с разными вкусами и упаковкой. Если у вас есть идея — я с удовольствием воплощу её в жизнь.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Отдельно хочу рассказать, из чего я готовлю. Я использую только натуральные продукты — сливочное масло, свежие яйца, ягоды и фрукты, никаких готовых смесей. Если у вас или гостей есть аллергия, я подберу вариант без глютена, лактозы или орехов. Все торты собираю под заказ, поэтому они всегда свежие — хранить их можно до трёх суток в холодильнике. Состав и начинки всегда обсудим индивидуально.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 ценах — всё прозрачно, без скрытых доплат. Бенто-торт на одного-двоих обойдётся от 1900 рублей, а праздничный торт — от 2600 за килограмм, минимальный заказ от полутора килограммов. Капкейки — от 250 рублей за штуку, заказывать можно от шести. Набор десертов — от 3200 рублей, это удобно, если хочется разнообразия. Точную стоимость всегда называю после обсуждения начинки и декора, чтобы вы понимали итог до предоплаты.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Расскажу, как легко сделать заказ. Всё начинается с заявки: просто напишите мне, и мы обсудим начинку, дизайн и точную стоимость. После предоплаты 50 процентов я бронирую вашу дату — остальное платите при получении. Торт пеку за день-два до праздника, чтобы он был свежим, а в день торжества вы его забираете или я привожу. Учтите сроки: обычный заказ — не позднее чем за 5 дней, свадебный — за 3 недели.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Расскажу, как вы получите свой заказ. Я привожу торты в четыре основных района Казани — Советский, Приволжский, Вахитовский и Ново-Савиновский, доставка обойдётся от 300 до 500 рублей в зависимости от района. Если удобнее, можно забрать заказ самовывозом — я живу в Советском районе, встретимся в удобное время. Торт всегда передаю в фирменной упаковке с охладителем, чтобы он доехал в целости и не потерял вид. Так что даже в летнюю жару ваш десерт будет выглядеть идеально.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Посмотрите, что говорят мои клиенты. Вот отзыв Марины: она заказывала торт на день рождения дочери и пишет, что гости до сих пор вспоминают. Такие слова для меня — лучшая оценка работы. Мне важно, чтобы каждый заказ приносил радость, поэтому я всегда на связи и учитываю все пожелания.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Спасибо, что дочитали до конца! Если вы ищете кондитера для своего праздника — я всегда на связи. Самый быстрый способ — написать мне в мессенджер или позвонить по телефону, номер на экране. В соцсетях можно посмотреть больше моих работ и отзывы. Давайте обсудим ваш заказ и забронируем дату — буду рада сделать ваш праздник вкусным!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9755342a5470d25a.png"/><Relationship Id="rId4" Type="http://schemas.openxmlformats.org/officeDocument/2006/relationships/image" Target="../media/m97e89ca5010890fd.jpe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bb8109fbabf5b7e2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648e81afff89ebdf.png"/><Relationship Id="rId4" Type="http://schemas.openxmlformats.org/officeDocument/2006/relationships/image" Target="../media/m00041419dac90b82.png"/><Relationship Id="rId5" Type="http://schemas.openxmlformats.org/officeDocument/2006/relationships/image" Target="../media/mc2a2261875a73067.svg"/><Relationship Id="rId6" Type="http://schemas.openxmlformats.org/officeDocument/2006/relationships/image" Target="../media/maad71ac0b162d44f.png"/><Relationship Id="rId8" Type="http://schemas.openxmlformats.org/officeDocument/2006/relationships/image" Target="../media/m6297e132ff05a826.png"/><Relationship Id="rId9" Type="http://schemas.openxmlformats.org/officeDocument/2006/relationships/image" Target="../media/mb818f7fa3fb1cf55.svg"/><Relationship Id="rId10" Type="http://schemas.openxmlformats.org/officeDocument/2006/relationships/image" Target="../media/m00b7a9823999ff38.png"/><Relationship Id="rId11" Type="http://schemas.openxmlformats.org/officeDocument/2006/relationships/image" Target="../media/m825dd8ae87fb3592.sv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c69928aa0e99d917.png"/><Relationship Id="rId4" Type="http://schemas.openxmlformats.org/officeDocument/2006/relationships/image" Target="../media/m7f00dfe9e85cc4ae.jpeg"/><Relationship Id="rId6" Type="http://schemas.openxmlformats.org/officeDocument/2006/relationships/image" Target="../media/me0bd4832de031ba3.jpeg"/><Relationship Id="rId8" Type="http://schemas.openxmlformats.org/officeDocument/2006/relationships/image" Target="../media/m5820091d205a9287.jpe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648e81afff89ebdf.pn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f56c2b4e4f4a1474.pn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648e81afff89ebdf.png"/><Relationship Id="rId4" Type="http://schemas.openxmlformats.org/officeDocument/2006/relationships/image" Target="../media/mdd28aa46b5712f0d.png"/><Relationship Id="rId5" Type="http://schemas.openxmlformats.org/officeDocument/2006/relationships/image" Target="../media/m884b3da93757ccb5.svg"/><Relationship Id="rId6" Type="http://schemas.openxmlformats.org/officeDocument/2006/relationships/image" Target="../media/m39eca98e5acfc3bf.png"/><Relationship Id="rId7" Type="http://schemas.openxmlformats.org/officeDocument/2006/relationships/image" Target="../media/m884b3da93757ccb5.svg"/><Relationship Id="rId8" Type="http://schemas.openxmlformats.org/officeDocument/2006/relationships/image" Target="../media/mc396dc556266e1a9.png"/><Relationship Id="rId9" Type="http://schemas.openxmlformats.org/officeDocument/2006/relationships/image" Target="../media/m884b3da93757ccb5.sv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111dba0a288a0893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7b662bd8f5b6f9c1.pn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648e81afff89ebdf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3"/>
          <p:cNvPicPr/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4"/>
          <p:cNvSpPr>
            <a:spLocks noChangeArrowheads="1"/>
          </p:cNvSpPr>
          <p:nvPr/>
        </p:nvSpPr>
        <p:spPr>
          <a:xfrm>
            <a:off x="1130300" y="584200"/>
            <a:ext cx="1741567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FFFFFF"/>
                </a:solidFill>
                <a:latin typeface="Rubik"/>
              </a:rPr>
              <a:t>Анна Ковалёва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4266009"/>
            <a:ext cx="1130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FFFFFF"/>
                </a:solidFill>
                <a:latin typeface="Rubik"/>
              </a:rPr>
              <a:t>Визитка · Торты и десерты на заказ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4494609"/>
            <a:ext cx="9842500" cy="70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460"/>
              </a:lnSpc>
            </a:pPr>
            <a:r>
              <a:rPr lang="ru-RU" sz="5200" b="1" spc="-129">
                <a:solidFill>
                  <a:srgbClr val="FFFFFF"/>
                </a:solidFill>
                <a:latin typeface="Nunito"/>
              </a:rPr>
              <a:t>Анна Ковалёва — кондитер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5292725"/>
            <a:ext cx="6375400" cy="584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50"/>
              </a:lnSpc>
            </a:pPr>
            <a:r>
              <a:rPr lang="ru-RU" sz="1500">
                <a:solidFill>
                  <a:srgbClr val="FFFFFF"/>
                </a:solidFill>
                <a:latin typeface="Rubik"/>
              </a:rPr>
              <a:t>Пеку торты и десерты на заказ в Казани. Бенто, праздничные торты, капкейки и наборы — по вашему поводу.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6042660"/>
            <a:ext cx="113030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FFFFFF"/>
                </a:solidFill>
                <a:latin typeface="Rubik"/>
              </a:rPr>
              <a:t>Казань · Самозанятая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826022"/>
            <a:ext cx="745232" cy="240010"/>
          </a:xfrm>
          <a:prstGeom prst="roundRect">
            <a:avLst>
              <a:gd name="adj" fmla="val 50000"/>
            </a:avLst>
          </a:prstGeom>
          <a:solidFill>
            <a:srgbClr val="FFE4D9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901700" y="1870472"/>
            <a:ext cx="601976" cy="138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90"/>
              </a:lnSpc>
            </a:pPr>
            <a:r>
              <a:rPr lang="ru-RU" sz="900" b="1" spc="9">
                <a:solidFill>
                  <a:srgbClr val="A25E4A"/>
                </a:solidFill>
                <a:latin typeface="Rubik"/>
              </a:rPr>
              <a:t>обо мне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269232"/>
            <a:ext cx="11303000" cy="4927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35">
                <a:solidFill>
                  <a:srgbClr val="4A3B33"/>
                </a:solidFill>
                <a:latin typeface="Nunito"/>
              </a:rPr>
              <a:t>Кондитер с опытом и любовью к делу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092200" y="2946102"/>
            <a:ext cx="3454400" cy="762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05"/>
              </a:lnSpc>
            </a:pPr>
            <a:r>
              <a:rPr lang="ru-RU" sz="5900" b="1" spc="-176">
                <a:solidFill>
                  <a:srgbClr val="E07A5F"/>
                </a:solidFill>
                <a:latin typeface="Nunito"/>
              </a:rPr>
              <a:t>с 2019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092200" y="3866178"/>
            <a:ext cx="338328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4A3B33"/>
                </a:solidFill>
                <a:latin typeface="Rubik"/>
              </a:rPr>
              <a:t>Пеку на заказ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92200" y="4155738"/>
            <a:ext cx="33832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7 лет практики и отработки рецептов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4699000" y="2946102"/>
            <a:ext cx="3454400" cy="762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05"/>
              </a:lnSpc>
            </a:pPr>
            <a:r>
              <a:rPr lang="ru-RU" sz="5900" b="1" spc="-176">
                <a:solidFill>
                  <a:srgbClr val="E07A5F"/>
                </a:solidFill>
                <a:latin typeface="Nunito"/>
              </a:rPr>
              <a:t>с 2021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4699000" y="3866178"/>
            <a:ext cx="338328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4A3B33"/>
                </a:solidFill>
                <a:latin typeface="Rubik"/>
              </a:rPr>
              <a:t>Самозанятая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699000" y="4155777"/>
            <a:ext cx="2844800" cy="4087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9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Официально, с чеком для каждого заказа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8305800" y="2901652"/>
            <a:ext cx="3454400" cy="965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7125"/>
              </a:lnSpc>
            </a:pPr>
            <a:r>
              <a:rPr lang="ru-RU" sz="7500" b="1" spc="-224">
                <a:solidFill>
                  <a:srgbClr val="E07A5F"/>
                </a:solidFill>
                <a:latin typeface="Nunito"/>
              </a:rPr>
              <a:t>214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305800" y="4059257"/>
            <a:ext cx="338328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4A3B33"/>
                </a:solidFill>
                <a:latin typeface="Rubik"/>
              </a:rPr>
              <a:t>Заказов за 2025 год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305800" y="4348817"/>
            <a:ext cx="33832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Торты и десерты для праздников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62000" y="4834394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8A7D75"/>
                </a:solidFill>
                <a:latin typeface="Rubik"/>
              </a:rPr>
              <a:t>Прошла обучение в кондитерской школе, есть санитарная книжка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B6ABA3"/>
                </a:solidFill>
                <a:latin typeface="Rubik"/>
              </a:rPr>
              <a:t>За 2025 год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635000"/>
            <a:ext cx="607219" cy="240010"/>
          </a:xfrm>
          <a:prstGeom prst="roundRect">
            <a:avLst>
              <a:gd name="adj" fmla="val 50000"/>
            </a:avLst>
          </a:prstGeom>
          <a:solidFill>
            <a:srgbClr val="FFE4D9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1631851"/>
            <a:ext cx="5257800" cy="2092325"/>
          </a:xfrm>
          <a:prstGeom prst="roundRect">
            <a:avLst>
              <a:gd name="adj" fmla="val 16388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1016000" y="187315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8F1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172200" y="1631851"/>
            <a:ext cx="5257800" cy="2092325"/>
          </a:xfrm>
          <a:prstGeom prst="roundRect">
            <a:avLst>
              <a:gd name="adj" fmla="val 16388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7" name="card7"/>
          <p:cNvSpPr/>
          <p:nvPr/>
        </p:nvSpPr>
        <p:spPr>
          <a:xfrm>
            <a:off x="6426200" y="187315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8F1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762000" y="3876576"/>
            <a:ext cx="5257800" cy="2092424"/>
          </a:xfrm>
          <a:prstGeom prst="roundRect">
            <a:avLst>
              <a:gd name="adj" fmla="val 16387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9" name="card9"/>
          <p:cNvSpPr/>
          <p:nvPr/>
        </p:nvSpPr>
        <p:spPr>
          <a:xfrm>
            <a:off x="1016000" y="411787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8F1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6172200" y="3876576"/>
            <a:ext cx="5257800" cy="2092424"/>
          </a:xfrm>
          <a:prstGeom prst="roundRect">
            <a:avLst>
              <a:gd name="adj" fmla="val 16387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11" name="card11"/>
          <p:cNvSpPr/>
          <p:nvPr/>
        </p:nvSpPr>
        <p:spPr>
          <a:xfrm>
            <a:off x="6426200" y="411787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8F1"/>
          </a:solidFill>
          <a:ln>
            <a:noFill/>
          </a:ln>
        </p:spPr>
      </p:sp>
      <p:pic>
        <p:nvPicPr>
          <p:cNvPr id="12" name="pic12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7600" y="1974751"/>
            <a:ext cx="177800" cy="177800"/>
          </a:xfrm>
          <a:prstGeom prst="rect">
            <a:avLst/>
          </a:prstGeom>
        </p:spPr>
      </p:pic>
      <p:pic>
        <p:nvPicPr>
          <p:cNvPr id="13" name="pic13"/>
          <p:cNvPicPr/>
          <p:nvPr/>
        </p:nvPicPr>
        <p:blipFill>
          <a:blip r:embed="rId6"/>
          <a:stretch>
            <a:fillRect/>
          </a:stretch>
        </p:blipFill>
        <p:spPr>
          <a:xfrm>
            <a:off x="6527800" y="1974751"/>
            <a:ext cx="177800" cy="177800"/>
          </a:xfrm>
          <a:prstGeom prst="rect">
            <a:avLst/>
          </a:prstGeom>
        </p:spPr>
      </p:pic>
      <p:pic>
        <p:nvPicPr>
          <p:cNvPr id="14" name="pic14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17600" y="4219476"/>
            <a:ext cx="177800" cy="177800"/>
          </a:xfrm>
          <a:prstGeom prst="rect">
            <a:avLst/>
          </a:prstGeom>
        </p:spPr>
      </p:pic>
      <p:pic>
        <p:nvPicPr>
          <p:cNvPr id="15" name="pic15"/>
          <p:cNvPicPr/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527800" y="4219476"/>
            <a:ext cx="177800" cy="177800"/>
          </a:xfrm>
          <a:prstGeom prst="rect">
            <a:avLst/>
          </a:prstGeom>
        </p:spPr>
      </p:pic>
      <p:sp>
        <p:nvSpPr>
          <p:cNvPr id="16" name="text16"/>
          <p:cNvSpPr>
            <a:spLocks noChangeArrowheads="1"/>
          </p:cNvSpPr>
          <p:nvPr/>
        </p:nvSpPr>
        <p:spPr>
          <a:xfrm>
            <a:off x="901700" y="679450"/>
            <a:ext cx="463963" cy="138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90"/>
              </a:lnSpc>
            </a:pPr>
            <a:r>
              <a:rPr lang="ru-RU" sz="900" b="1" spc="9">
                <a:solidFill>
                  <a:srgbClr val="A25E4A"/>
                </a:solidFill>
                <a:latin typeface="Rubik"/>
              </a:rPr>
              <a:t>меню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80516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4A3B33"/>
                </a:solidFill>
                <a:latin typeface="Nunito"/>
              </a:rPr>
              <a:t>Что я готовлю на заказ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16000" y="2417981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4A3B33"/>
                </a:solidFill>
                <a:latin typeface="Rubik"/>
              </a:rPr>
              <a:t>Бенто-торты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016000" y="2685951"/>
            <a:ext cx="47752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8A7D75"/>
                </a:solidFill>
                <a:latin typeface="Rubik"/>
              </a:rPr>
              <a:t>Компактный торт в закрытой коробке — для сюрприза, дня рождения или просто так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26200" y="2417981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4A3B33"/>
                </a:solidFill>
                <a:latin typeface="Rubik"/>
              </a:rPr>
              <a:t>Праздничные торты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26200" y="2685951"/>
            <a:ext cx="47752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8A7D75"/>
                </a:solidFill>
                <a:latin typeface="Rubik"/>
              </a:rPr>
              <a:t>Многоярусные и тематические торты на свадьбы, юбилеи и корпоративы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16000" y="4662706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4A3B33"/>
                </a:solidFill>
                <a:latin typeface="Rubik"/>
              </a:rPr>
              <a:t>Капкейки и пирожные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1016000" y="4930676"/>
            <a:ext cx="47752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8A7D75"/>
                </a:solidFill>
                <a:latin typeface="Rubik"/>
              </a:rPr>
              <a:t>Мини-десерты с разными начинками — удобно для фуршетов и сладких столов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426200" y="4662706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4A3B33"/>
                </a:solidFill>
                <a:latin typeface="Rubik"/>
              </a:rPr>
              <a:t>Наборы десертов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6426200" y="4930676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8A7D75"/>
                </a:solidFill>
                <a:latin typeface="Rubik"/>
              </a:rPr>
              <a:t>Ассорти из нескольких видов — для подарка или большого праздника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3"/>
          <p:cNvPicPr/>
          <p:nvPr/>
        </p:nvPicPr>
        <p:blipFill>
          <a:blip r:embed="rId4"/>
          <a:stretch>
            <a:fillRect/>
          </a:stretch>
        </p:blipFill>
        <p:spPr>
          <a:xfrm>
            <a:off x="762000" y="1715691"/>
            <a:ext cx="6223496" cy="4380309"/>
          </a:xfrm>
          <a:prstGeom prst="rect">
            <a:avLst/>
          </a:prstGeom>
        </p:spPr>
      </p:pic>
      <p:pic>
        <p:nvPicPr>
          <p:cNvPr id="4" name="pic4"/>
          <p:cNvPicPr/>
          <p:nvPr/>
        </p:nvPicPr>
        <p:blipFill>
          <a:blip r:embed="rId6"/>
          <a:stretch>
            <a:fillRect/>
          </a:stretch>
        </p:blipFill>
        <p:spPr>
          <a:xfrm>
            <a:off x="7137896" y="1715691"/>
            <a:ext cx="4292005" cy="2113955"/>
          </a:xfrm>
          <a:prstGeom prst="rect">
            <a:avLst/>
          </a:prstGeom>
        </p:spPr>
      </p:pic>
      <p:pic>
        <p:nvPicPr>
          <p:cNvPr id="5" name="pic5"/>
          <p:cNvPicPr/>
          <p:nvPr/>
        </p:nvPicPr>
        <p:blipFill>
          <a:blip r:embed="rId8"/>
          <a:stretch>
            <a:fillRect/>
          </a:stretch>
        </p:blipFill>
        <p:spPr>
          <a:xfrm>
            <a:off x="7137896" y="3982045"/>
            <a:ext cx="4292005" cy="2113955"/>
          </a:xfrm>
          <a:prstGeom prst="rect">
            <a:avLst/>
          </a:prstGeom>
        </p:spPr>
      </p:pic>
      <p:sp>
        <p:nvSpPr>
          <p:cNvPr id="6" name="text6"/>
          <p:cNvSpPr>
            <a:spLocks noChangeArrowheads="1"/>
          </p:cNvSpPr>
          <p:nvPr/>
        </p:nvSpPr>
        <p:spPr>
          <a:xfrm>
            <a:off x="762000" y="635000"/>
            <a:ext cx="7263507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E07A5F"/>
                </a:solidFill>
                <a:latin typeface="Rubik"/>
              </a:rPr>
              <a:t>Мои любимые работы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863600"/>
            <a:ext cx="7263507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4A3B33"/>
                </a:solidFill>
                <a:latin typeface="Nunito"/>
              </a:rPr>
              <a:t>Три работы, которыми я горжусь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8102600" y="644128"/>
            <a:ext cx="3327400" cy="7270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875"/>
              </a:lnSpc>
            </a:pPr>
            <a:r>
              <a:rPr lang="ru-RU" sz="1250">
                <a:solidFill>
                  <a:srgbClr val="8A7D75"/>
                </a:solidFill>
                <a:latin typeface="Rubik"/>
              </a:rPr>
              <a:t>Каждый заказ для меня — маленькая история. Вот три работы, которые особенно запомнились.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927100" y="5797550"/>
            <a:ext cx="6528296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b="1">
                <a:solidFill>
                  <a:srgbClr val="FFF8F1"/>
                </a:solidFill>
                <a:latin typeface="Rubik"/>
              </a:rPr>
              <a:t>Свадебный двухъярусный торт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302996" y="3531195"/>
            <a:ext cx="4596805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b="1">
                <a:solidFill>
                  <a:srgbClr val="FFF8F1"/>
                </a:solidFill>
                <a:latin typeface="Rubik"/>
              </a:rPr>
              <a:t>Детский торт с фигурками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302996" y="5797550"/>
            <a:ext cx="4596805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b="1">
                <a:solidFill>
                  <a:srgbClr val="FFF8F1"/>
                </a:solidFill>
                <a:latin typeface="Rubik"/>
              </a:rPr>
              <a:t>Корпоративный набор десертов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220093"/>
            <a:ext cx="1367433" cy="240010"/>
          </a:xfrm>
          <a:prstGeom prst="roundRect">
            <a:avLst>
              <a:gd name="adj" fmla="val 50000"/>
            </a:avLst>
          </a:prstGeom>
          <a:solidFill>
            <a:srgbClr val="FFE4D9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38328" y="2578141"/>
            <a:ext cx="161645" cy="161645"/>
          </a:xfrm>
          <a:prstGeom prst="roundRect">
            <a:avLst>
              <a:gd name="adj" fmla="val 29462"/>
            </a:avLst>
          </a:prstGeom>
          <a:solidFill>
            <a:srgbClr val="E07A5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38328" y="3507622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E07A5F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738328" y="4437104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E07A5F"/>
          </a:solidFill>
          <a:ln>
            <a:noFill/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901700" y="1264543"/>
            <a:ext cx="1314783" cy="138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90"/>
              </a:lnSpc>
            </a:pPr>
            <a:r>
              <a:rPr lang="ru-RU" sz="900" b="1" spc="9">
                <a:solidFill>
                  <a:srgbClr val="A25E4A"/>
                </a:solidFill>
                <a:latin typeface="Rubik"/>
              </a:rPr>
              <a:t>состав и качество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1504553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37">
                <a:solidFill>
                  <a:srgbClr val="4A3B33"/>
                </a:solidFill>
                <a:latin typeface="Nunito"/>
              </a:rPr>
              <a:t>Из чего я готовлю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9500" y="2496443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4A3B33"/>
                </a:solidFill>
                <a:latin typeface="Rubik"/>
              </a:rPr>
              <a:t>Натуральные ингредиенты</a:t>
            </a:r>
            <a:r>
              <a:rPr lang="ru-RU" sz="1900">
                <a:solidFill>
                  <a:srgbClr val="4A3B33"/>
                </a:solidFill>
                <a:latin typeface="Rubik"/>
              </a:rPr>
              <a:t> Сливочное масло, свежие яйца, ягоды и фрукты — без готовых смесей и полуфабрикатов.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9500" y="3425924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4A3B33"/>
                </a:solidFill>
                <a:latin typeface="Rubik"/>
              </a:rPr>
              <a:t>Варианты для аллергиков</a:t>
            </a:r>
            <a:r>
              <a:rPr lang="ru-RU" sz="1900">
                <a:solidFill>
                  <a:srgbClr val="4A3B33"/>
                </a:solidFill>
                <a:latin typeface="Rubik"/>
              </a:rPr>
              <a:t> Могу приготовить десерт без глютена, лактозы или орехов — обсудим при заказе.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9500" y="4355405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4A3B33"/>
                </a:solidFill>
                <a:latin typeface="Rubik"/>
              </a:rPr>
              <a:t>Свежесть и срок хранения</a:t>
            </a:r>
            <a:r>
              <a:rPr lang="ru-RU" sz="1900">
                <a:solidFill>
                  <a:srgbClr val="4A3B33"/>
                </a:solidFill>
                <a:latin typeface="Rubik"/>
              </a:rPr>
              <a:t> Торты собираю под заказ, срок хранения — до 3 суток в холодильнике.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762000" y="5440422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8A7D75"/>
                </a:solidFill>
                <a:latin typeface="Rubik"/>
              </a:rPr>
              <a:t>Состав и начинки обсуждаем индивидуально под ваш праздник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593527" cy="240010"/>
          </a:xfrm>
          <a:prstGeom prst="roundRect">
            <a:avLst>
              <a:gd name="adj" fmla="val 50000"/>
            </a:avLst>
          </a:prstGeom>
          <a:solidFill>
            <a:srgbClr val="FFE4D9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1516360"/>
            <a:ext cx="2552700" cy="4516140"/>
          </a:xfrm>
          <a:prstGeom prst="roundRect">
            <a:avLst>
              <a:gd name="adj" fmla="val 13432"/>
            </a:avLst>
          </a:prstGeom>
          <a:noFill/>
          <a:ln w="6350" cap="flat">
            <a:solidFill>
              <a:srgbClr val="E0D7D0"/>
            </a:solidFill>
          </a:ln>
        </p:spPr>
      </p:sp>
      <p:sp>
        <p:nvSpPr>
          <p:cNvPr id="5" name="card5"/>
          <p:cNvSpPr/>
          <p:nvPr/>
        </p:nvSpPr>
        <p:spPr>
          <a:xfrm>
            <a:off x="3467100" y="1516360"/>
            <a:ext cx="2552700" cy="4516140"/>
          </a:xfrm>
          <a:prstGeom prst="roundRect">
            <a:avLst>
              <a:gd name="adj" fmla="val 13432"/>
            </a:avLst>
          </a:prstGeom>
          <a:solidFill>
            <a:srgbClr val="4A3B33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172200" y="1516360"/>
            <a:ext cx="2552700" cy="4516140"/>
          </a:xfrm>
          <a:prstGeom prst="roundRect">
            <a:avLst>
              <a:gd name="adj" fmla="val 13432"/>
            </a:avLst>
          </a:prstGeom>
          <a:noFill/>
          <a:ln w="6350" cap="flat">
            <a:solidFill>
              <a:srgbClr val="E0D7D0"/>
            </a:solidFill>
          </a:ln>
        </p:spPr>
      </p:sp>
      <p:sp>
        <p:nvSpPr>
          <p:cNvPr id="7" name="card7"/>
          <p:cNvSpPr/>
          <p:nvPr/>
        </p:nvSpPr>
        <p:spPr>
          <a:xfrm>
            <a:off x="8877300" y="1516360"/>
            <a:ext cx="2552700" cy="4516140"/>
          </a:xfrm>
          <a:prstGeom prst="roundRect">
            <a:avLst>
              <a:gd name="adj" fmla="val 13432"/>
            </a:avLst>
          </a:prstGeom>
          <a:noFill/>
          <a:ln w="6350" cap="flat">
            <a:solidFill>
              <a:srgbClr val="E0D7D0"/>
            </a:solidFill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833628" y="615950"/>
            <a:ext cx="450271" cy="138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990"/>
              </a:lnSpc>
            </a:pPr>
            <a:r>
              <a:rPr lang="ru-RU" sz="900" b="1" spc="9">
                <a:solidFill>
                  <a:srgbClr val="A25E4A"/>
                </a:solidFill>
                <a:latin typeface="Rubik"/>
              </a:rPr>
              <a:t>цены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444500" y="748010"/>
            <a:ext cx="11303000" cy="4127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3150"/>
              </a:lnSpc>
            </a:pPr>
            <a:r>
              <a:rPr lang="ru-RU" sz="3000" b="1" spc="-29">
                <a:solidFill>
                  <a:srgbClr val="4A3B33"/>
                </a:solidFill>
                <a:latin typeface="Nunito"/>
              </a:rPr>
              <a:t>Стоимость и минимальный заказ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1800205"/>
            <a:ext cx="2316480" cy="2260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80"/>
              </a:lnSpc>
            </a:pPr>
            <a:r>
              <a:rPr lang="ru-RU" sz="1400" b="1">
                <a:solidFill>
                  <a:srgbClr val="4A3B33"/>
                </a:solidFill>
                <a:latin typeface="Rubik"/>
              </a:rPr>
              <a:t>Бенто-торт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049760"/>
            <a:ext cx="231648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A7D75"/>
                </a:solidFill>
                <a:latin typeface="Rubik"/>
              </a:rPr>
              <a:t>для одного или двоих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73150" y="2395835"/>
            <a:ext cx="2263378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00"/>
              </a:lnSpc>
            </a:pPr>
            <a:r>
              <a:rPr lang="ru-RU" sz="3000" b="1" spc="-59">
                <a:solidFill>
                  <a:srgbClr val="4A3B33"/>
                </a:solidFill>
                <a:latin typeface="Rubik"/>
              </a:rPr>
              <a:t>от 1 900 ₽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73150" y="3053060"/>
            <a:ext cx="249436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E07A5F"/>
                </a:solidFill>
                <a:latin typeface="Rubik"/>
              </a:rPr>
              <a:t>✓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3771900" y="1793855"/>
            <a:ext cx="2331720" cy="2260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80"/>
              </a:lnSpc>
            </a:pPr>
            <a:r>
              <a:rPr lang="ru-RU" sz="1400" b="1">
                <a:solidFill>
                  <a:srgbClr val="FFF8F1"/>
                </a:solidFill>
                <a:latin typeface="Rubik"/>
              </a:rPr>
              <a:t>Торт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3771900" y="2043410"/>
            <a:ext cx="23317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FFFFFF"/>
                </a:solidFill>
                <a:latin typeface="Rubik"/>
              </a:rPr>
              <a:t>праздничный, на заказ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3771900" y="2392660"/>
            <a:ext cx="1968500" cy="914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550"/>
              </a:lnSpc>
            </a:pPr>
            <a:r>
              <a:rPr lang="ru-RU" sz="3000" b="1" spc="-59">
                <a:solidFill>
                  <a:srgbClr val="FFF8F1"/>
                </a:solidFill>
                <a:latin typeface="Rubik"/>
              </a:rPr>
              <a:t>от 2 600 ₽/кг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3771900" y="3497560"/>
            <a:ext cx="249436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E07A5F"/>
                </a:solidFill>
                <a:latin typeface="Rubik"/>
              </a:rPr>
              <a:t>✓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483350" y="1800205"/>
            <a:ext cx="2316480" cy="2260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80"/>
              </a:lnSpc>
            </a:pPr>
            <a:r>
              <a:rPr lang="ru-RU" sz="1400" b="1">
                <a:solidFill>
                  <a:srgbClr val="4A3B33"/>
                </a:solidFill>
                <a:latin typeface="Rubik"/>
              </a:rPr>
              <a:t>Капкейки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83350" y="2049760"/>
            <a:ext cx="231648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A7D75"/>
                </a:solidFill>
                <a:latin typeface="Rubik"/>
              </a:rPr>
              <a:t>поштучно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83350" y="2399010"/>
            <a:ext cx="1955800" cy="914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550"/>
              </a:lnSpc>
            </a:pPr>
            <a:r>
              <a:rPr lang="ru-RU" sz="3000" b="1" spc="-59">
                <a:solidFill>
                  <a:srgbClr val="4A3B33"/>
                </a:solidFill>
                <a:latin typeface="Rubik"/>
              </a:rPr>
              <a:t>от 250 ₽/шт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83350" y="3503910"/>
            <a:ext cx="249436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E07A5F"/>
                </a:solidFill>
                <a:latin typeface="Rubik"/>
              </a:rPr>
              <a:t>✓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9188450" y="1800205"/>
            <a:ext cx="2316480" cy="2260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80"/>
              </a:lnSpc>
            </a:pPr>
            <a:r>
              <a:rPr lang="ru-RU" sz="1400" b="1">
                <a:solidFill>
                  <a:srgbClr val="4A3B33"/>
                </a:solidFill>
                <a:latin typeface="Rubik"/>
              </a:rPr>
              <a:t>Набор десертов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9188450" y="2049760"/>
            <a:ext cx="231648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A7D75"/>
                </a:solidFill>
                <a:latin typeface="Rubik"/>
              </a:rPr>
              <a:t>ассорти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9188450" y="2395835"/>
            <a:ext cx="2341483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00"/>
              </a:lnSpc>
            </a:pPr>
            <a:r>
              <a:rPr lang="ru-RU" sz="3000" b="1" spc="-59">
                <a:solidFill>
                  <a:srgbClr val="4A3B33"/>
                </a:solidFill>
                <a:latin typeface="Rubik"/>
              </a:rPr>
              <a:t>от 3 200 ₽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9188450" y="3053060"/>
            <a:ext cx="249436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E07A5F"/>
                </a:solidFill>
                <a:latin typeface="Rubik"/>
              </a:rPr>
              <a:t>✓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B6ABA3"/>
                </a:solidFill>
                <a:latin typeface="Rubik"/>
              </a:rPr>
              <a:t>Прайс Анны Ковалёвой, 2026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327944"/>
            <a:ext cx="1360388" cy="240010"/>
          </a:xfrm>
          <a:prstGeom prst="roundRect">
            <a:avLst>
              <a:gd name="adj" fmla="val 50000"/>
            </a:avLst>
          </a:prstGeom>
          <a:solidFill>
            <a:srgbClr val="FFE4D9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2502595"/>
            <a:ext cx="2247900" cy="3027363"/>
          </a:xfrm>
          <a:prstGeom prst="roundRect">
            <a:avLst>
              <a:gd name="adj" fmla="val 15254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3568700" y="2502595"/>
            <a:ext cx="2247900" cy="3027363"/>
          </a:xfrm>
          <a:prstGeom prst="roundRect">
            <a:avLst>
              <a:gd name="adj" fmla="val 15254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375400" y="2502595"/>
            <a:ext cx="2247900" cy="3027363"/>
          </a:xfrm>
          <a:prstGeom prst="roundRect">
            <a:avLst>
              <a:gd name="adj" fmla="val 15254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9182100" y="2502595"/>
            <a:ext cx="2247900" cy="3027363"/>
          </a:xfrm>
          <a:prstGeom prst="roundRect">
            <a:avLst>
              <a:gd name="adj" fmla="val 15254"/>
            </a:avLst>
          </a:prstGeom>
          <a:solidFill>
            <a:srgbClr val="4A3B33"/>
          </a:solidFill>
          <a:ln>
            <a:noFill/>
          </a:ln>
        </p:spPr>
      </p:sp>
      <p:pic>
        <p:nvPicPr>
          <p:cNvPr id="8" name="pic8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62300" y="3908326"/>
            <a:ext cx="254000" cy="215900"/>
          </a:xfrm>
          <a:prstGeom prst="rect">
            <a:avLst/>
          </a:prstGeom>
        </p:spPr>
      </p:pic>
      <p:pic>
        <p:nvPicPr>
          <p:cNvPr id="9" name="pic9"/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69000" y="3908326"/>
            <a:ext cx="254000" cy="215900"/>
          </a:xfrm>
          <a:prstGeom prst="rect">
            <a:avLst/>
          </a:prstGeom>
        </p:spPr>
      </p:pic>
      <p:pic>
        <p:nvPicPr>
          <p:cNvPr id="10" name="pic10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775700" y="3908326"/>
            <a:ext cx="254000" cy="215900"/>
          </a:xfrm>
          <a:prstGeom prst="rect">
            <a:avLst/>
          </a:prstGeom>
        </p:spPr>
      </p:pic>
      <p:sp>
        <p:nvSpPr>
          <p:cNvPr id="11" name="text11"/>
          <p:cNvSpPr>
            <a:spLocks noChangeArrowheads="1"/>
          </p:cNvSpPr>
          <p:nvPr/>
        </p:nvSpPr>
        <p:spPr>
          <a:xfrm>
            <a:off x="901700" y="1372394"/>
            <a:ext cx="1306330" cy="138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90"/>
              </a:lnSpc>
            </a:pPr>
            <a:r>
              <a:rPr lang="ru-RU" sz="900" b="1" spc="9">
                <a:solidFill>
                  <a:srgbClr val="A25E4A"/>
                </a:solidFill>
                <a:latin typeface="Rubik"/>
              </a:rPr>
              <a:t>как сделать заказ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762000" y="1498104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4A3B33"/>
                </a:solidFill>
                <a:latin typeface="Nunito"/>
              </a:rPr>
              <a:t>Заказ торта — 4 простых шага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66800" y="2718495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E07A5F"/>
                </a:solidFill>
                <a:latin typeface="Nunito"/>
              </a:rPr>
              <a:t>1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66800" y="3670360"/>
            <a:ext cx="196596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4A3B33"/>
                </a:solidFill>
                <a:latin typeface="Rubik"/>
              </a:rPr>
              <a:t>Заявка и эскиз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66800" y="4016474"/>
            <a:ext cx="16637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Напишите мне, обсудим начинку, дизайн и стоимость.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3873500" y="2718495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E07A5F"/>
                </a:solidFill>
                <a:latin typeface="Nunito"/>
              </a:rPr>
              <a:t>2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3873500" y="3670995"/>
            <a:ext cx="1663700" cy="482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0"/>
              </a:lnSpc>
            </a:pPr>
            <a:r>
              <a:rPr lang="ru-RU" sz="1550" b="1">
                <a:solidFill>
                  <a:srgbClr val="4A3B33"/>
                </a:solidFill>
                <a:latin typeface="Rubik"/>
              </a:rPr>
              <a:t>Предоплата 50%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3873500" y="4251424"/>
            <a:ext cx="1663700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Бронирую дату после предоплаты, остальное — при получении.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680200" y="2718495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E07A5F"/>
                </a:solidFill>
                <a:latin typeface="Nunito"/>
              </a:rPr>
              <a:t>3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680200" y="3670360"/>
            <a:ext cx="196596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4A3B33"/>
                </a:solidFill>
                <a:latin typeface="Rubik"/>
              </a:rPr>
              <a:t>Изготовление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680200" y="4016474"/>
            <a:ext cx="16637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Пеку и собираю за 1–2 дня до праздника, чтобы был свежим.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9486900" y="2718495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E07A5F"/>
                </a:solidFill>
                <a:latin typeface="Nunito"/>
              </a:rPr>
              <a:t>4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9486900" y="3670360"/>
            <a:ext cx="196596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FFF8F1"/>
                </a:solidFill>
                <a:latin typeface="Rubik"/>
              </a:rPr>
              <a:t>Выдача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9486900" y="4016474"/>
            <a:ext cx="16637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FFFFFF"/>
                </a:solidFill>
                <a:latin typeface="Rubik"/>
              </a:rPr>
              <a:t>Самовывоз или моя доставка в день торжества.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758355"/>
            <a:ext cx="1625898" cy="240010"/>
          </a:xfrm>
          <a:prstGeom prst="roundRect">
            <a:avLst>
              <a:gd name="adj" fmla="val 50000"/>
            </a:avLst>
          </a:prstGeom>
          <a:solidFill>
            <a:srgbClr val="FFE4D9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901700" y="1802805"/>
            <a:ext cx="1624941" cy="138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90"/>
              </a:lnSpc>
            </a:pPr>
            <a:r>
              <a:rPr lang="ru-RU" sz="900" b="1" spc="9">
                <a:solidFill>
                  <a:srgbClr val="A25E4A"/>
                </a:solidFill>
                <a:latin typeface="Rubik"/>
              </a:rPr>
              <a:t>доставка и самовывоз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049165"/>
            <a:ext cx="11303000" cy="4927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35">
                <a:solidFill>
                  <a:srgbClr val="4A3B33"/>
                </a:solidFill>
                <a:latin typeface="Nunito"/>
              </a:rPr>
              <a:t>Как получить заказ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3208635"/>
            <a:ext cx="5702300" cy="2755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70"/>
              </a:lnSpc>
            </a:pPr>
            <a:r>
              <a:rPr lang="ru-RU" sz="1800" b="1">
                <a:solidFill>
                  <a:srgbClr val="4A3B33"/>
                </a:solidFill>
                <a:latin typeface="Rubik"/>
              </a:rPr>
              <a:t>Доставка по Казани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637211"/>
            <a:ext cx="5092700" cy="8660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8A7D75"/>
                </a:solidFill>
                <a:latin typeface="Rubik"/>
              </a:rPr>
              <a:t>Привожу торты в Советский, Приволжский, Вахитовский и Ново-Савиновский районы. Стоимость — 300–500 ₽ в зависимости от района.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6362700" y="3208635"/>
            <a:ext cx="5702300" cy="2755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70"/>
              </a:lnSpc>
            </a:pPr>
            <a:r>
              <a:rPr lang="ru-RU" sz="1800" b="1">
                <a:solidFill>
                  <a:srgbClr val="4A3B33"/>
                </a:solidFill>
                <a:latin typeface="Rubik"/>
              </a:rPr>
              <a:t>Самовывоз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6362700" y="3637211"/>
            <a:ext cx="5092700" cy="8660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8A7D75"/>
                </a:solidFill>
                <a:latin typeface="Rubik"/>
              </a:rPr>
              <a:t>Забрать заказ можно у меня дома в Советском районе в удобное время. Торт передаю в фирменной упаковке с охладителем.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4902061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8A7D75"/>
                </a:solidFill>
                <a:latin typeface="Rubik"/>
              </a:rPr>
              <a:t>Торт везу в специальной упаковке с охладителем — он доедет в целости.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5430540" y="2325985"/>
            <a:ext cx="1330821" cy="240010"/>
          </a:xfrm>
          <a:prstGeom prst="roundRect">
            <a:avLst>
              <a:gd name="adj" fmla="val 50000"/>
            </a:avLst>
          </a:prstGeom>
          <a:solidFill>
            <a:srgbClr val="FFE4D9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5460526" y="2370435"/>
            <a:ext cx="1270849" cy="138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990"/>
              </a:lnSpc>
            </a:pPr>
            <a:r>
              <a:rPr lang="ru-RU" sz="900" b="1" spc="9">
                <a:solidFill>
                  <a:srgbClr val="A25E4A"/>
                </a:solidFill>
                <a:latin typeface="Rubik"/>
              </a:rPr>
              <a:t>отзывы клиентов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1511300" y="2560290"/>
            <a:ext cx="9169400" cy="835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3240"/>
              </a:lnSpc>
            </a:pPr>
            <a:r>
              <a:rPr lang="ru-RU" sz="2400" b="1" spc="-23">
                <a:solidFill>
                  <a:srgbClr val="4A3B33"/>
                </a:solidFill>
                <a:latin typeface="Rubik"/>
              </a:rPr>
              <a:t>«Торт превзошёл ожидания — и по вкусу, и по виду! Гости до сих пор вспоминают. Спасибо, Анна!»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4706541" y="4082336"/>
            <a:ext cx="4290120" cy="2260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80"/>
              </a:lnSpc>
            </a:pPr>
            <a:r>
              <a:rPr lang="ru-RU" sz="1400" b="1">
                <a:solidFill>
                  <a:srgbClr val="4A3B33"/>
                </a:solidFill>
                <a:latin typeface="Rubik"/>
              </a:rPr>
              <a:t>Марина · торт на день рождения дочери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4171950"/>
            <a:ext cx="3073400" cy="882650"/>
          </a:xfrm>
          <a:prstGeom prst="roundRect">
            <a:avLst>
              <a:gd name="adj" fmla="val 38848"/>
            </a:avLst>
          </a:prstGeom>
          <a:noFill/>
          <a:ln w="6350" cap="flat">
            <a:solidFill>
              <a:srgbClr val="FDE8DE"/>
            </a:solidFill>
          </a:ln>
        </p:spPr>
      </p:sp>
      <p:sp>
        <p:nvSpPr>
          <p:cNvPr id="4" name="card4"/>
          <p:cNvSpPr/>
          <p:nvPr/>
        </p:nvSpPr>
        <p:spPr>
          <a:xfrm>
            <a:off x="3987800" y="4171950"/>
            <a:ext cx="3073400" cy="882650"/>
          </a:xfrm>
          <a:prstGeom prst="roundRect">
            <a:avLst>
              <a:gd name="adj" fmla="val 38848"/>
            </a:avLst>
          </a:prstGeom>
          <a:noFill/>
          <a:ln w="6350" cap="flat">
            <a:solidFill>
              <a:srgbClr val="FDE8DE"/>
            </a:solidFill>
          </a:ln>
        </p:spPr>
      </p:sp>
      <p:sp>
        <p:nvSpPr>
          <p:cNvPr id="5" name="card5"/>
          <p:cNvSpPr/>
          <p:nvPr/>
        </p:nvSpPr>
        <p:spPr>
          <a:xfrm>
            <a:off x="7213600" y="4171950"/>
            <a:ext cx="3073400" cy="882650"/>
          </a:xfrm>
          <a:prstGeom prst="roundRect">
            <a:avLst>
              <a:gd name="adj" fmla="val 38848"/>
            </a:avLst>
          </a:prstGeom>
          <a:noFill/>
          <a:ln w="6350" cap="flat">
            <a:solidFill>
              <a:srgbClr val="FDE8DE"/>
            </a:solidFill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803400"/>
            <a:ext cx="1130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E07A5F"/>
                </a:solidFill>
                <a:latin typeface="Rubik"/>
              </a:rPr>
              <a:t>Связь и запись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2012950"/>
            <a:ext cx="11303000" cy="901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7000"/>
              </a:lnSpc>
            </a:pPr>
            <a:r>
              <a:rPr lang="ru-RU" sz="7000" b="1" spc="-209">
                <a:solidFill>
                  <a:srgbClr val="4A3B33"/>
                </a:solidFill>
                <a:latin typeface="Nunito"/>
              </a:rPr>
              <a:t>Спасибо!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3063875"/>
            <a:ext cx="6375400" cy="584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50"/>
              </a:lnSpc>
            </a:pPr>
            <a:r>
              <a:rPr lang="ru-RU" sz="1500">
                <a:solidFill>
                  <a:srgbClr val="8A7D75"/>
                </a:solidFill>
                <a:latin typeface="Rubik"/>
              </a:rPr>
              <a:t>Буду рада приготовить торт к вашему празднику. Напишите мне — обсудим детали и забронируем дату.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22350" y="4406265"/>
            <a:ext cx="3177032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112">
                <a:solidFill>
                  <a:srgbClr val="8A7D75"/>
                </a:solidFill>
                <a:latin typeface="Rubik"/>
              </a:rPr>
              <a:t>Телефон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22350" y="4615180"/>
            <a:ext cx="306324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4A3B33"/>
                </a:solidFill>
                <a:latin typeface="Rubik"/>
              </a:rPr>
              <a:t>+7 900 000-00-00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248150" y="4406265"/>
            <a:ext cx="3177032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112">
                <a:solidFill>
                  <a:srgbClr val="8A7D75"/>
                </a:solidFill>
                <a:latin typeface="Rubik"/>
              </a:rPr>
              <a:t>Мессенджеры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248150" y="4615180"/>
            <a:ext cx="306324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4A3B33"/>
                </a:solidFill>
                <a:latin typeface="Rubik"/>
              </a:rPr>
              <a:t>WhatsApp / Telegram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7473950" y="4406265"/>
            <a:ext cx="3177032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112">
                <a:solidFill>
                  <a:srgbClr val="8A7D75"/>
                </a:solidFill>
                <a:latin typeface="Rubik"/>
              </a:rPr>
              <a:t>Соцсети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473950" y="4615180"/>
            <a:ext cx="306324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4A3B33"/>
                </a:solidFill>
                <a:latin typeface="Rubik"/>
              </a:rPr>
              <a:t>Профиль с моими работами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Анна Ковалёва — кондитер</dc:title>
  <dc:creator>Слайда</dc:creator>
</cp:coreProperties>
</file>