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Rubik"/>
      <p:regular r:id="rId200"/>
      <p:bold r:id="rId201"/>
    </p:embeddedFont>
    <p:embeddedFont>
      <p:font typeface="Nunito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Здравствуйте! Меня зовут Мария Гринько, я нутрициолог. Уже пять лет я помогаю людям выстраивать питание без жёстких диет и запретов — так, чтобы изменения закреплялись и оставались с ними навсегда. Сегодня я расскажу, как я работаю, с какими запросами приходят ко мне клиенты и какие результаты мы получаем вместе.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вы дочитали до этого слайда — значит, вы всерьёз задумались о своих привычках питания. И это уже половина пути. Я предлагаю начать с бесплатной диагностической консультации: мы разберём ваш рацион, я задам несколько вопросов, и вы получите первые рекомендации — без обязательств. Это не марафон и не строгая диета, а просто разговор о том, как питаться так, чтобы это было комфортно. Записаться можно через Telegram или WhatsApp, а на сайте есть вся информация обо мне и отзывы. Начните с одного шага — остальное мы сделаем вместе.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Я часто говорю, что в нутрициологию меня привела не мечта, а собственная проблема. Я устала от диет, от чувства вины и от того, что тело не слушается. Тогда я начала разбираться, как маленькие ежедневные привычки формируют самочувствие. Когда я выстроила свою систему, поняла: хочу делиться ею с другими. С 2021 года я помогаю людям менять отношения с едой без запретов и обещаний чуда.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Моё образование — это не один курс, а постоянный процесс. В 2021 году я получила диплом нутрициолога, а через год прошла специализацию по работе с пищевым поведением — это помогает бережно разбирать эмоциональные переедания. Я регулярно повышаю квалификацию, чтобы мои знания оставались актуальными. Поэтому в работе я опираюсь на проверенные подходы, а не на модные диеты.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 мне приходят с разными запросами: у кого-то вес стоит на месте, кто-то переедает по вечерам, кому-то не хватает энергии, а кто-то не может отказаться от сахара. Но по сути все эти проблемы — про привычки, которые сложились годами. Поэтому я не даю жёстких запретов и не требую «собраться». Вместо этого мы вместе разбираем, что именно в питании и режиме мешает, и вводим маленькие, посильные шаги. Так изменения закрепляются надолго — и без чувства вины. Дальше расскажу, как именно я выстраиваю этот процесс.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Мой подход — это не про запреты и не про «волшебные таблетки». Я не делю еду на чёрное и белое и не заставляю считать каждую калорию. Вместо этого я слушаю ваш образ жизни и аппетит, ставлю реалистичные цели и работаю с привычками и режимом. Так изменения закрепляются надолго, а не заканчиваются вместе с диетой. Поэтому дальше я расскажу, в каких форматах мы можем работать вместе.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том, как мы будем работать. Я предлагаю три формата — от разовой диагностики до трёхмесячного сопровождения. Начнём с диагностики: это разбор вашего рациона и анализов, чтобы понять, с чем мы имеем дело, и дать первые рекомендации. Если вы хотите более глубоких изменений, есть программа на четыре недели — это индивидуальный рацион, еженедельные созвоны и поддержка в мессенджере. А для тех, кому важно закрепить результат и изменить привычки надолго, я рекомендую трёхмесячную программу — там мы работаем с пищевым поведением и сопровождаем вас на каждом шаге. Важно понимать: я не даю медицинских назначений, а помогаю выстроить питание так, чтобы вам было комфортно и полезно.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Мне часто задают вопрос: а что реально меняется у клиентов? Поэтому я собрала цифры за пять лет практики. 86% людей уже через две недели замечают, что тяга к сладкому становится заметно меньше. В среднем за три месяца уходит пять килограммов — и это без жёстких ограничений и голодовок. А главное — 78% сохраняют новые привычки даже через полгода. Это не обещания, а просто статистика моей работы.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Я очень бережно отношусь к отзывам, потому что за каждым стоит реальная история. Вот, например, Анна — она пришла с вечным чувством вины за каждый кусочек, и мы за три месяца выстроили питание без запретов и без срывов. А Светлана, уставшая от вечерних набегов на холодильник, теперь спокойно заканчивает рабочий день без шоколадного допинга. И самое трогательное — когда клиенты говорят, что впервые не бросают через неделю. Это значит, что мой подход работает не на силе воли, а на привычках, которые остаются с вами надолго.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Часто перед началом работы у людей одни и те же сомнения. Первое — не буду ли я голодным? Нет, мы строим рацион так, чтобы вы оставались сытыми. Второе — можно ли есть любимые блюда? Конечно, мы не запрещаем, а ищем баланс. Третье — что делать, если нет времени готовить? Я даю простые рецепты и заготовки. И четвёртое — сколько длится сопровождение? Минимум месяц, оптимально три. За это время привычки закрепляются и остаются с вами.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9755342a5470d25a.png"/><Relationship Id="rId4" Type="http://schemas.openxmlformats.org/officeDocument/2006/relationships/image" Target="../media/m16560d67e0d88b0b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648e81afff89ebdf.png"/><Relationship Id="rId4" Type="http://schemas.openxmlformats.org/officeDocument/2006/relationships/image" Target="../media/mf07db1344d9437b6.png"/><Relationship Id="rId5" Type="http://schemas.openxmlformats.org/officeDocument/2006/relationships/image" Target="../media/md134bf2d6a9d5cba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648e81afff89ebdf.png"/><Relationship Id="rId4" Type="http://schemas.openxmlformats.org/officeDocument/2006/relationships/image" Target="../media/m57fd8d6761258f64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d456daec92f77df5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648e81afff89ebdf.png"/><Relationship Id="rId4" Type="http://schemas.openxmlformats.org/officeDocument/2006/relationships/image" Target="../media/me8f3690358339a5e.png"/><Relationship Id="rId5" Type="http://schemas.openxmlformats.org/officeDocument/2006/relationships/image" Target="../media/m89e6fc2f698d0e08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648e81afff89ebdf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df870f856d3061f6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648e81afff89ebdf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648e81afff89ebdf.png"/><Relationship Id="rId4" Type="http://schemas.openxmlformats.org/officeDocument/2006/relationships/image" Target="../media/mf4a3f96efd859f27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3b1d7ff527bc06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584200"/>
            <a:ext cx="1738114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Rubik"/>
              </a:rPr>
              <a:t>Мария Гринько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593578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Rubik"/>
              </a:rPr>
              <a:t>Нутрициолог · 5 лет практики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822178"/>
            <a:ext cx="9232900" cy="20927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59"/>
              </a:lnSpc>
            </a:pPr>
            <a:r>
              <a:rPr lang="ru-RU" sz="5200" b="1" spc="-129">
                <a:solidFill>
                  <a:srgbClr val="FFFFFF"/>
                </a:solidFill>
                <a:latin typeface="Nunito"/>
              </a:rPr>
              <a:t>Мария Гринько — нутрициолог, работаю с привычками питания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006975"/>
            <a:ext cx="6375400" cy="869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Rubik"/>
              </a:rPr>
              <a:t>Без диет и запретов — к устойчивым изменениям. Помогаю выстроить питание, которое легко встроить в жизнь и сохранить надолго.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42660"/>
            <a:ext cx="11303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FFFFFF"/>
                </a:solidFill>
                <a:latin typeface="Rubik"/>
              </a:rPr>
              <a:t>Мария Гринько · Нутрициолог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A3B33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600873"/>
            <a:ext cx="3305969" cy="533400"/>
          </a:xfrm>
          <a:prstGeom prst="roundRect">
            <a:avLst>
              <a:gd name="adj" fmla="val 28571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220369" y="4600873"/>
            <a:ext cx="2528094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8F2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1987550"/>
            <a:ext cx="2413000" cy="2413000"/>
          </a:xfrm>
          <a:prstGeom prst="roundRect">
            <a:avLst>
              <a:gd name="adj" fmla="val 1421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216150"/>
            <a:ext cx="1955800" cy="19558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762000" y="1723727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8F1"/>
                </a:solidFill>
                <a:latin typeface="Rubik"/>
              </a:rPr>
              <a:t>Следующий шаг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984077"/>
            <a:ext cx="7137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8F1"/>
                </a:solidFill>
                <a:latin typeface="Nunito"/>
              </a:rPr>
              <a:t>Начнём с бесплатной диагностики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361035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8F1"/>
                </a:solidFill>
                <a:latin typeface="Rubik"/>
              </a:rPr>
              <a:t>Запишитесь на бесплатную диагностическую консультацию — разберём ваши привычки питания и составим план первых шагов. Без обязательств и без обещаний чуда.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58123" y="4764703"/>
            <a:ext cx="3113723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Записаться на консультацию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394279" y="4764703"/>
            <a:ext cx="2180273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8F1"/>
                </a:solidFill>
                <a:latin typeface="Rubik"/>
              </a:rPr>
              <a:t>Написать в Telegram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750300" y="4578350"/>
            <a:ext cx="2692400" cy="304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50"/>
              </a:lnSpc>
            </a:pPr>
            <a:r>
              <a:rPr lang="ru-RU" sz="950" cap="all" spc="133">
                <a:solidFill>
                  <a:srgbClr val="FFF8F0"/>
                </a:solidFill>
                <a:latin typeface="Rubik"/>
              </a:rPr>
              <a:t>Сканируйте — перейдёте к записи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43588" y="3772439"/>
            <a:ext cx="125724" cy="125723"/>
          </a:xfrm>
          <a:prstGeom prst="roundRect">
            <a:avLst>
              <a:gd name="adj" fmla="val 22728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0" y="0"/>
            <a:ext cx="5207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pic>
        <p:nvPicPr>
          <p:cNvPr id="5" name="pic5"/>
          <p:cNvPicPr/>
          <p:nvPr/>
        </p:nvPicPr>
        <p:blipFill>
          <a:blip r:embed="rId4"/>
          <a:srcRect l="28029" t="0" r="28029" b="0"/>
          <a:stretch>
            <a:fillRect/>
          </a:stretch>
        </p:blipFill>
        <p:spPr>
          <a:xfrm>
            <a:off x="6985000" y="0"/>
            <a:ext cx="5207000" cy="68580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76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07A5F"/>
                </a:solidFill>
                <a:latin typeface="Rubik"/>
              </a:rPr>
              <a:t>Мой путь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90805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4A3B33"/>
                </a:solidFill>
                <a:latin typeface="Nunito"/>
              </a:rPr>
              <a:t>От собственной проблемы — к профессии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019945"/>
            <a:ext cx="5613400" cy="1435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8A7D75"/>
                </a:solidFill>
                <a:latin typeface="Rubik"/>
              </a:rPr>
              <a:t>Пять лет назад я запуталась в питании: перекусы, усталость, чувство вины после еды. Вместо диеты я изучала, как привычки строят день, и выстроила систему без запретов. Так в 2021 году началась моя практика — сегодня за плечами 5 лет помощи клиентам.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700363"/>
            <a:ext cx="5334000" cy="5270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4A3B33"/>
                </a:solidFill>
                <a:latin typeface="Rubik"/>
              </a:rPr>
              <a:t>Мой путь — не про чудо, а про устойчивые изменения привычек.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851025"/>
            <a:ext cx="1055688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901700" y="1895475"/>
            <a:ext cx="940689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образование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2118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Образование и сертификаты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08663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E07A5F"/>
                </a:solidFill>
                <a:latin typeface="Rubik"/>
              </a:rPr>
              <a:t>2021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774976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Диплом нутрициолога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092476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Профильное образование по нутрициологии: основы науки о питании и составление рационов.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08663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E07A5F"/>
                </a:solidFill>
                <a:latin typeface="Rubik"/>
              </a:rPr>
              <a:t>2022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3774976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Пищевое поведение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505200" y="4092476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Сертификат по работе с пищевым поведением и эмоциональным перееданием.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08663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E07A5F"/>
                </a:solidFill>
                <a:latin typeface="Rubik"/>
              </a:rPr>
              <a:t>2024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3774976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Повышение квалификации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248400" y="4321076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Курсы по нутрициологии: обновление знаний и новые методики сопровождения.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08663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2026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3774976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8A7D75"/>
                </a:solidFill>
                <a:latin typeface="Rubik"/>
              </a:rPr>
              <a:t>Непрерывное обучение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991600" y="4092476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Регулярные вебинары и конференции — остаюсь в курсе современных подходов.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2124968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012851"/>
            <a:ext cx="4953000" cy="4210149"/>
          </a:xfrm>
          <a:prstGeom prst="roundRect">
            <a:avLst>
              <a:gd name="adj" fmla="val 8144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5867400" y="3889276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477000" y="2012851"/>
            <a:ext cx="4953000" cy="4210149"/>
          </a:xfrm>
          <a:prstGeom prst="roundRect">
            <a:avLst>
              <a:gd name="adj" fmla="val 8144"/>
            </a:avLst>
          </a:prstGeom>
          <a:solidFill>
            <a:srgbClr val="4A3B33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00750" y="4035326"/>
            <a:ext cx="190500" cy="1651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901700" y="679450"/>
            <a:ext cx="2223826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с какими запросами я работаю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1607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Помогаю изменить привычки, а не запрещать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143000" y="3057029"/>
            <a:ext cx="48260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E07A5F"/>
                </a:solidFill>
                <a:latin typeface="Rubik"/>
              </a:rPr>
              <a:t>Проблема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43000" y="3361829"/>
            <a:ext cx="4216400" cy="93275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15"/>
              </a:lnSpc>
            </a:pPr>
            <a:r>
              <a:rPr lang="ru-RU" sz="2100" b="1">
                <a:solidFill>
                  <a:srgbClr val="4A3B33"/>
                </a:solidFill>
                <a:latin typeface="Rubik"/>
              </a:rPr>
              <a:t>«Вес стоит на месте», «переедаю вечером», «нет энергии»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143000" y="4435078"/>
            <a:ext cx="4216400" cy="750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38"/>
              </a:lnSpc>
            </a:pPr>
            <a:r>
              <a:rPr lang="ru-RU" sz="1250">
                <a:solidFill>
                  <a:srgbClr val="8A7D75"/>
                </a:solidFill>
                <a:latin typeface="Rubik"/>
              </a:rPr>
              <a:t>Каждый запрос — это следствие устоявшихся привычек: хаотичный режим, тяга к сахару, переедание без голода.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858000" y="3057029"/>
            <a:ext cx="48260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FDE8DE"/>
                </a:solidFill>
                <a:latin typeface="Rubik"/>
              </a:rPr>
              <a:t>Решение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858000" y="3361829"/>
            <a:ext cx="4216400" cy="93275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15"/>
              </a:lnSpc>
            </a:pPr>
            <a:r>
              <a:rPr lang="ru-RU" sz="2100" b="1">
                <a:solidFill>
                  <a:srgbClr val="FFF8F1"/>
                </a:solidFill>
                <a:latin typeface="Rubik"/>
              </a:rPr>
              <a:t>Мягко меняю привычки питания и режим без запретов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858000" y="4435078"/>
            <a:ext cx="4216400" cy="750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38"/>
              </a:lnSpc>
            </a:pPr>
            <a:r>
              <a:rPr lang="ru-RU" sz="1250">
                <a:solidFill>
                  <a:srgbClr val="FDE8DE"/>
                </a:solidFill>
                <a:latin typeface="Rubik"/>
              </a:rPr>
              <a:t>Разбираем рацион, сон и стресс, вводим простые шаги — так изменения закрепляются надолго, без жёстких ограничений.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02047"/>
            <a:ext cx="969566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366805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296286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225768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5155249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01700" y="546497"/>
            <a:ext cx="837343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мой подход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786507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Без запретов, подсчёта калорий и «волшебных таблеток»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28510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Слушаю ваш образ жизни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Учитываю ваш ритм, аппетит и привычки — план подстраивается под вас, а не наоборот.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21458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Не делю еду на «чёрное и белое»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Нет запретных продуктов — есть баланс и осознанный выбор без чувства вины.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14407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Ставлю реалистичные цели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Двигаемся маленькими шагами, которые легко встроить в повседневную жизнь.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507355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Работаю с привычками и режимом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Формируем устойчивые изменения, а не временную диету — результат остаётся с вами.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6158567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Главное — устойчивый результат, а не временная диета.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1297186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516360"/>
            <a:ext cx="3454400" cy="4516140"/>
          </a:xfrm>
          <a:prstGeom prst="roundRect">
            <a:avLst>
              <a:gd name="adj" fmla="val 9926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5" name="card5"/>
          <p:cNvSpPr/>
          <p:nvPr/>
        </p:nvSpPr>
        <p:spPr>
          <a:xfrm>
            <a:off x="4368800" y="1516360"/>
            <a:ext cx="3454400" cy="4516140"/>
          </a:xfrm>
          <a:prstGeom prst="roundRect">
            <a:avLst>
              <a:gd name="adj" fmla="val 9926"/>
            </a:avLst>
          </a:prstGeom>
          <a:solidFill>
            <a:srgbClr val="4A3B33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975600" y="1516360"/>
            <a:ext cx="3454400" cy="4516140"/>
          </a:xfrm>
          <a:prstGeom prst="roundRect">
            <a:avLst>
              <a:gd name="adj" fmla="val 9926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95349" y="615950"/>
            <a:ext cx="1230487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форматы работы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4500" y="748010"/>
            <a:ext cx="11303000" cy="4127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150"/>
              </a:lnSpc>
            </a:pPr>
            <a:r>
              <a:rPr lang="ru-RU" sz="3000" b="1" spc="-29">
                <a:solidFill>
                  <a:srgbClr val="4A3B33"/>
                </a:solidFill>
                <a:latin typeface="Nunito"/>
              </a:rPr>
              <a:t>Выберите формат сопровождения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00205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4A3B33"/>
                </a:solidFill>
                <a:latin typeface="Rubik"/>
              </a:rPr>
              <a:t>Диагностика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049760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Разовый разбор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395835"/>
            <a:ext cx="1748552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4A3B33"/>
                </a:solidFill>
                <a:latin typeface="Rubik"/>
              </a:rPr>
              <a:t>4 900 ₽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305306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07A5F"/>
                </a:solidFill>
                <a:latin typeface="Rubik"/>
              </a:rPr>
              <a:t>✓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333246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07A5F"/>
                </a:solidFill>
                <a:latin typeface="Rubik"/>
              </a:rPr>
              <a:t>✓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361186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07A5F"/>
                </a:solidFill>
                <a:latin typeface="Rubik"/>
              </a:rPr>
              <a:t>✓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06906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07A5F"/>
                </a:solidFill>
                <a:latin typeface="Rubik"/>
              </a:rPr>
              <a:t>✓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3600" y="1793855"/>
            <a:ext cx="341376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FFF8F1"/>
                </a:solidFill>
                <a:latin typeface="Rubik"/>
              </a:rPr>
              <a:t>Старт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73600" y="2043410"/>
            <a:ext cx="341376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FFFF"/>
                </a:solidFill>
                <a:latin typeface="Rubik"/>
              </a:rPr>
              <a:t>4 недели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673600" y="2389485"/>
            <a:ext cx="1966674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FFF8F1"/>
                </a:solidFill>
                <a:latin typeface="Rubik"/>
              </a:rPr>
              <a:t>14 900 ₽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673600" y="304671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07A5F"/>
                </a:solidFill>
                <a:latin typeface="Rubik"/>
              </a:rPr>
              <a:t>✓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673600" y="332611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07A5F"/>
                </a:solidFill>
                <a:latin typeface="Rubik"/>
              </a:rPr>
              <a:t>✓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4673600" y="360551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07A5F"/>
                </a:solidFill>
                <a:latin typeface="Rubik"/>
              </a:rPr>
              <a:t>✓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673600" y="388491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07A5F"/>
                </a:solidFill>
                <a:latin typeface="Rubik"/>
              </a:rPr>
              <a:t>✓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3600" y="416431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07A5F"/>
                </a:solidFill>
                <a:latin typeface="Rubik"/>
              </a:rPr>
              <a:t>✓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286750" y="1800205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4A3B33"/>
                </a:solidFill>
                <a:latin typeface="Rubik"/>
              </a:rPr>
              <a:t>Трансформация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286750" y="2049760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3 месяца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286750" y="2395835"/>
            <a:ext cx="2040731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4A3B33"/>
                </a:solidFill>
                <a:latin typeface="Rubik"/>
              </a:rPr>
              <a:t>34 900 ₽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86750" y="305306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07A5F"/>
                </a:solidFill>
                <a:latin typeface="Rubik"/>
              </a:rPr>
              <a:t>✓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86750" y="333246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07A5F"/>
                </a:solidFill>
                <a:latin typeface="Rubik"/>
              </a:rPr>
              <a:t>✓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286750" y="361186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07A5F"/>
                </a:solidFill>
                <a:latin typeface="Rubik"/>
              </a:rPr>
              <a:t>✓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8286750" y="406906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07A5F"/>
                </a:solidFill>
                <a:latin typeface="Rubik"/>
              </a:rPr>
              <a:t>✓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8286750" y="434846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07A5F"/>
                </a:solidFill>
                <a:latin typeface="Rubik"/>
              </a:rPr>
              <a:t>✓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82465"/>
            <a:ext cx="2252762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910185"/>
            <a:ext cx="3420467" cy="1778000"/>
          </a:xfrm>
          <a:prstGeom prst="roundRect">
            <a:avLst>
              <a:gd name="adj" fmla="val 1928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4385667" y="2910185"/>
            <a:ext cx="3420566" cy="1778000"/>
          </a:xfrm>
          <a:prstGeom prst="roundRect">
            <a:avLst>
              <a:gd name="adj" fmla="val 1928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6" name="card6"/>
          <p:cNvSpPr/>
          <p:nvPr/>
        </p:nvSpPr>
        <p:spPr>
          <a:xfrm>
            <a:off x="8009434" y="2910185"/>
            <a:ext cx="3420566" cy="1778000"/>
          </a:xfrm>
          <a:prstGeom prst="roundRect">
            <a:avLst>
              <a:gd name="adj" fmla="val 1928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01700" y="1826915"/>
            <a:ext cx="2377178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результаты клиентов 2021–2026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130425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Цифры, которые говорят сами за себя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100685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07A5F"/>
                </a:solidFill>
                <a:latin typeface="Nunito"/>
              </a:rPr>
              <a:t>86%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3900785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Снижение тяги к сладкому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4203045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через 2 недели сопровождения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3100685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07A5F"/>
                </a:solidFill>
                <a:latin typeface="Nunito"/>
              </a:rPr>
              <a:t>−5 кг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3900785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Средняя потеря веса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65067" y="4203045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за 3 месяца без жёстких ограничений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3100685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07A5F"/>
                </a:solidFill>
                <a:latin typeface="Nunito"/>
              </a:rPr>
              <a:t>78%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3900785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Сохранение привычек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8834" y="4203045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через полгода после программы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487805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Без гарантий — только статистика моей практики за 2021–2026 годы.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B6ABA3"/>
                </a:solidFill>
                <a:latin typeface="Rubik"/>
              </a:rPr>
              <a:t>Статистика практики Марии Гринько, 2021–2026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430540" y="1708845"/>
            <a:ext cx="1330821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696023" y="4463355"/>
            <a:ext cx="685800" cy="685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pic>
        <p:nvPicPr>
          <p:cNvPr id="5" name="pic5"/>
          <p:cNvPicPr/>
          <p:nvPr/>
        </p:nvPicPr>
        <p:blipFill>
          <a:blip r:embed="rId4"/>
          <a:srcRect l="0" t="8833" r="0" b="8833"/>
          <a:stretch>
            <a:fillRect/>
          </a:stretch>
        </p:blipFill>
        <p:spPr>
          <a:xfrm>
            <a:off x="4696023" y="4463355"/>
            <a:ext cx="685800" cy="6858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5460526" y="1753295"/>
            <a:ext cx="1270849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отзывы клиентов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511300" y="1943150"/>
            <a:ext cx="9169400" cy="2070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240"/>
              </a:lnSpc>
            </a:pPr>
            <a:r>
              <a:rPr lang="ru-RU" sz="2400" b="1" spc="-23">
                <a:solidFill>
                  <a:srgbClr val="4A3B33"/>
                </a:solidFill>
                <a:latin typeface="Rubik"/>
              </a:rPr>
              <a:t>«Я наконец научилась есть без чувства вины. Мария не запрещала мне любимые продукты, а помогла выстроить режим, в котором я не срываюсь на сладкое после работы. Впервые я не бросаю через неделю — прошло уже три месяца, и мне нравится мой новый ритм».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5572323" y="4699575"/>
            <a:ext cx="2308265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4A3B33"/>
                </a:solidFill>
                <a:latin typeface="Rubik"/>
              </a:rPr>
              <a:t>Что говорят клиенты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194693"/>
            <a:ext cx="1262955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901700" y="1239143"/>
            <a:ext cx="1189411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частые вопросы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82205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Отвечаю на главные вопросы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982754"/>
            <a:ext cx="266105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E07A5F"/>
                </a:solidFill>
                <a:latin typeface="Rubik"/>
              </a:rPr>
              <a:t>Q.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28105" y="2982754"/>
            <a:ext cx="2371844" cy="2336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4A3B33"/>
                </a:solidFill>
                <a:latin typeface="Rubik"/>
              </a:rPr>
              <a:t>Буду ли я голодным?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41400" y="3304084"/>
            <a:ext cx="4762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Нет. Мы составляем рацион так, чтобы вы оставались сытыми: белки, клетчатка и полезные жиры дают насыщение надолго. Голод — не наш метод.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413500" y="2982754"/>
            <a:ext cx="266105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E07A5F"/>
                </a:solidFill>
                <a:latin typeface="Rubik"/>
              </a:rPr>
              <a:t>Q.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679605" y="2982754"/>
            <a:ext cx="3724037" cy="2336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4A3B33"/>
                </a:solidFill>
                <a:latin typeface="Rubik"/>
              </a:rPr>
              <a:t>Можно ли есть любимые блюда?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692900" y="3304084"/>
            <a:ext cx="4762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Да. Мы не запрещаем еду, а ищем баланс. Любимые блюда остаются в рационе — просто меняются порции и частота. Так привычки закрепляются надолго.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4629686"/>
            <a:ext cx="266105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E07A5F"/>
                </a:solidFill>
                <a:latin typeface="Rubik"/>
              </a:rPr>
              <a:t>Q.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28105" y="4629686"/>
            <a:ext cx="4591348" cy="2336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4A3B33"/>
                </a:solidFill>
                <a:latin typeface="Rubik"/>
              </a:rPr>
              <a:t>Что делать, если нет времени на готовку?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41400" y="4951016"/>
            <a:ext cx="4762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Я даю простые рецепты и заготовки на неделю. Готовка занимает минимум времени, а питание остаётся полноценным и вкусным.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13500" y="4629686"/>
            <a:ext cx="266105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E07A5F"/>
                </a:solidFill>
                <a:latin typeface="Rubik"/>
              </a:rPr>
              <a:t>Q.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679605" y="4629686"/>
            <a:ext cx="3816449" cy="2336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4A3B33"/>
                </a:solidFill>
                <a:latin typeface="Rubik"/>
              </a:rPr>
              <a:t>Сколько длится сопровождение?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692900" y="4951016"/>
            <a:ext cx="4762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Минимальный формат — 1 месяц, оптимальный — 3 месяца. За это время мы формируем новые привычки, которые остаются с вами после завершения работы.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Мария Гринько — нутрициолог</dc:title>
  <dc:creator>Слайда</dc:creator>
</cp:coreProperties>
</file>