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</p:sldIdLst>
  <p:sldSz cx="12192000" cy="6858000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сегодня мы поговорим о том, кто такие незнакомцы и почему с ними нужно быть осторожными. В жизни бывают разные ситуации, и важно знать простые правила, которые помогут вам оставаться в безопасности. Давайте вместе разберёмся!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сегодня на уроке мы поговорим о том, как правильно вести себя с незнакомыми людьми. Вы узнаете, кто такой незнакомец, какие ситуации могут быть опасными, и что делать, чтобы не попасть в беду. Мы также разберём правила безопасности и ответим на вопросы. Будьте внимательны!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давайте разберёмся: кто же такой незнакомец? Это любой человек, которого вы не знаете. Даже если он улыбается и говорит «привет», вы его никогда раньше не видели. Значит, он незнакомец. И относиться к нему нужно осторожно. Запомните это правило.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посмотрите на эти картинки. На первой незнакомец предлагает ребёнку конфету — никогда не бери угощение у чужих! На второй незнакомец просит показать дорогу — взрослые не должны просить помощи у детей. А на третьей зовут покататься на машине — ни за что не соглашайся. Запомните: обманщики могут быть ласковыми, но их надо остерегаться. Теперь давайте узнаем, как правильно себя вести.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сейчас я расскажу вам четыре самых главных правила, которые помогут не попасть в беду. Первое – никогда не разговаривай с незнакомыми людьми. Даже если они кажутся добрыми. Второе – никогда не бери у них сладости, игрушки или другие вещи. Третье – никогда не садись к ним в машину. А четвёртое – если кто-то пытается тебя схватить или увести, громко кричи и зови на помощь. Запомните эти правила и всегда их соблюдайте.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давайте проверим, как вы запомнили правила. Посмотрите: если незнакомец зовёт вас с собой, что нужно делать? Нельзя соглашаться, даже если обещают конфетку. Лучше крикнуть «Нет!» и убежать, а потом рассказать родителям или учителю. Правильный ответ — позвать на помощь и убежать.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сегодня мы узнали, что незнакомец — это любой человек, которого мы не знаем, даже если он добрый. Всегда слушайте родителей и не уходите с чужими. Помните: ваша безопасность — самое главное!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А теперь домашнее задание. Нарисуйте плакат «Мои правила безопасности». Вспомните всё, что мы сегодня обсуждали: как отвечать незнакомцам, куда бежать, кому звонить. Покажите рисунок родителям и расскажите им о правилах. А на следующем уроке мы устроим выставку ваших плакатов! Спасибо за внимание.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slide1-plate.png"/><Relationship Id="rId4" Type="http://schemas.openxmlformats.org/officeDocument/2006/relationships/image" Target="../media/slide1-pic1.jpe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slide2-plate.png"/><Relationship Id="rId4" Type="http://schemas.openxmlformats.org/officeDocument/2006/relationships/image" Target="../media/slide2-pic1.jpe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slide3-plate.png"/><Relationship Id="rId4" Type="http://schemas.openxmlformats.org/officeDocument/2006/relationships/image" Target="../media/slide3-pic1.jpe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slide4-plate.png"/><Relationship Id="rId4" Type="http://schemas.openxmlformats.org/officeDocument/2006/relationships/image" Target="../media/slide4-pic1.jpeg"/><Relationship Id="rId5" Type="http://schemas.openxmlformats.org/officeDocument/2006/relationships/image" Target="../media/slide4-pic2.jpeg"/><Relationship Id="rId6" Type="http://schemas.openxmlformats.org/officeDocument/2006/relationships/image" Target="../media/slide4-pic3.jpe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slide5-plate.pn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slide6-plate.pn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slide7-plate.png"/><Relationship Id="rId4" Type="http://schemas.openxmlformats.org/officeDocument/2006/relationships/image" Target="../media/slide7-pic1.jpe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slide8-plate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4602559"/>
            <a:ext cx="10668000" cy="203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FFFFFF"/>
                </a:solidFill>
                <a:latin typeface="Arial"/>
              </a:rPr>
              <a:t>Урок ОБЖ · 2 класс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4850209"/>
            <a:ext cx="9207500" cy="9144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7800" b="1" spc="-194">
                <a:solidFill>
                  <a:srgbClr val="FFFFFF"/>
                </a:solidFill>
                <a:latin typeface="Arial"/>
              </a:rPr>
              <a:t>Опасные незнакомцы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5664200"/>
            <a:ext cx="6350000" cy="5588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>
                <a:solidFill>
                  <a:srgbClr val="FFFFFF"/>
                </a:solidFill>
                <a:latin typeface="Arial"/>
              </a:rPr>
              <a:t>Узнаем, как вести себя с незнакомыми людьми, чтобы оставаться в безопасности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4971852"/>
            <a:ext cx="1066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FF5A5F"/>
                </a:solidFill>
                <a:latin typeface="Arial"/>
              </a:rPr>
              <a:t>Урок ОБЖ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5244902"/>
            <a:ext cx="8890000" cy="628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6300" b="1" spc="-125">
                <a:solidFill>
                  <a:srgbClr val="FFF7E8"/>
                </a:solidFill>
                <a:latin typeface="Arial"/>
              </a:rPr>
              <a:t>Сегодня мы узнаем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5994400"/>
            <a:ext cx="6985000" cy="2349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>
                <a:solidFill>
                  <a:srgbClr val="010000"/>
                </a:solidFill>
                <a:latin typeface="Arial"/>
              </a:rPr>
              <a:t>Как вести себя с незнакомцами, чтобы оставаться в безопасности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6985000" y="0"/>
            <a:ext cx="5207000" cy="6858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622300"/>
            <a:ext cx="5588000" cy="4508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500" b="1" spc="-89">
                <a:solidFill>
                  <a:srgbClr val="2E3A4F"/>
                </a:solidFill>
                <a:latin typeface="Arial"/>
              </a:rPr>
              <a:t>Кто такой незнакомец?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1320800"/>
            <a:ext cx="5588000" cy="78482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>
                <a:solidFill>
                  <a:srgbClr val="010000"/>
                </a:solidFill>
                <a:latin typeface="Arial"/>
              </a:rPr>
              <a:t>Незнакомец — это человек, которого ты раньше не видел и не знаешь. Он может быть добрым или злым, но главное: ты не знаешь его. Поэтому будь осторожен с любым незнакомцем.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41400" y="2415480"/>
            <a:ext cx="5308600" cy="46672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>
                <a:solidFill>
                  <a:srgbClr val="2E3A4F"/>
                </a:solidFill>
                <a:latin typeface="Arial"/>
              </a:rPr>
              <a:t>Запомни: незнакомец может быть и мужчиной, и женщиной, и даже подростком.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762000" y="1466850"/>
            <a:ext cx="6223496" cy="4629150"/>
          </a:xfrm>
          <a:prstGeom prst="rect">
            <a:avLst/>
          </a:prstGeom>
        </p:spPr>
      </p:pic>
      <p:pic>
        <p:nvPicPr>
          <p:cNvPr id="4" name="pic4"/>
          <p:cNvPicPr/>
          <p:nvPr/>
        </p:nvPicPr>
        <p:blipFill>
          <a:blip r:embed="rId5"/>
          <a:stretch>
            <a:fillRect/>
          </a:stretch>
        </p:blipFill>
        <p:spPr>
          <a:xfrm>
            <a:off x="7137896" y="1466850"/>
            <a:ext cx="4292005" cy="2238375"/>
          </a:xfrm>
          <a:prstGeom prst="rect">
            <a:avLst/>
          </a:prstGeom>
        </p:spPr>
      </p:pic>
      <p:pic>
        <p:nvPicPr>
          <p:cNvPr id="5" name="pic5"/>
          <p:cNvPicPr/>
          <p:nvPr/>
        </p:nvPicPr>
        <p:blipFill>
          <a:blip r:embed="rId6"/>
          <a:stretch>
            <a:fillRect/>
          </a:stretch>
        </p:blipFill>
        <p:spPr>
          <a:xfrm>
            <a:off x="7137896" y="3857625"/>
            <a:ext cx="4292005" cy="2238375"/>
          </a:xfrm>
          <a:prstGeom prst="rect">
            <a:avLst/>
          </a:prstGeom>
        </p:spPr>
      </p:pic>
      <p:sp>
        <p:nvSpPr>
          <p:cNvPr id="6" name="text6"/>
          <p:cNvSpPr>
            <a:spLocks noChangeArrowheads="1"/>
          </p:cNvSpPr>
          <p:nvPr/>
        </p:nvSpPr>
        <p:spPr>
          <a:xfrm>
            <a:off x="762000" y="659209"/>
            <a:ext cx="3674467" cy="4826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95">
                <a:solidFill>
                  <a:srgbClr val="2E3A4F"/>
                </a:solidFill>
                <a:latin typeface="Arial"/>
              </a:rPr>
              <a:t>Опасные ситуации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8128000" y="660400"/>
            <a:ext cx="3302000" cy="434975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pPr algn="r"/>
            <a:r>
              <a:rPr lang="ru-RU" sz="1875">
                <a:solidFill>
                  <a:srgbClr val="010000"/>
                </a:solidFill>
                <a:latin typeface="Arial"/>
              </a:rPr>
              <a:t>Незнакомец может притворяться добрым, чтобы обмануть тебя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927100" y="5810250"/>
            <a:ext cx="5893296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b="1">
                <a:solidFill>
                  <a:srgbClr val="FFF7E8"/>
                </a:solidFill>
                <a:latin typeface="Arial"/>
              </a:rPr>
              <a:t>Предлагает конфету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302996" y="3419475"/>
            <a:ext cx="3961805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b="1">
                <a:solidFill>
                  <a:srgbClr val="FFF7E8"/>
                </a:solidFill>
                <a:latin typeface="Arial"/>
              </a:rPr>
              <a:t>Просит помочь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302996" y="5810250"/>
            <a:ext cx="3961805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b="1">
                <a:solidFill>
                  <a:srgbClr val="FFF7E8"/>
                </a:solidFill>
                <a:latin typeface="Arial"/>
              </a:rPr>
              <a:t>Зовёт в машину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565150"/>
            <a:ext cx="10668000" cy="571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95">
                <a:solidFill>
                  <a:srgbClr val="2E3A4F"/>
                </a:solidFill>
                <a:latin typeface="Arial"/>
              </a:rPr>
              <a:t>Правила безопасности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073150" y="1702991"/>
            <a:ext cx="4635500" cy="203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FF5A5F"/>
                </a:solidFill>
                <a:latin typeface="Arial"/>
              </a:rPr>
              <a:t>01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73150" y="2020491"/>
            <a:ext cx="4635500" cy="285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E3A4F"/>
                </a:solidFill>
                <a:latin typeface="Arial"/>
              </a:rPr>
              <a:t>Не разговаривай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73150" y="2395141"/>
            <a:ext cx="4635500" cy="4520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Если к тебе подошёл незнакомый взрослый, не начинай разговор. Сразу отойди или позови маму.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6483350" y="1702991"/>
            <a:ext cx="4635500" cy="203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FF5A5F"/>
                </a:solidFill>
                <a:latin typeface="Arial"/>
              </a:rPr>
              <a:t>02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6483350" y="2020491"/>
            <a:ext cx="4635500" cy="285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E3A4F"/>
                </a:solidFill>
                <a:latin typeface="Arial"/>
              </a:rPr>
              <a:t>Не бери угощения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6483350" y="2395141"/>
            <a:ext cx="4635500" cy="4520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Никогда не бери конфеты, игрушки или другие вещи от незнакомых людей. Это может быть опасно.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73150" y="4055070"/>
            <a:ext cx="4635500" cy="203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FF5A5F"/>
                </a:solidFill>
                <a:latin typeface="Arial"/>
              </a:rPr>
              <a:t>03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3150" y="4372570"/>
            <a:ext cx="4635500" cy="285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E3A4F"/>
                </a:solidFill>
                <a:latin typeface="Arial"/>
              </a:rPr>
              <a:t>Не садись в машину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3150" y="4747220"/>
            <a:ext cx="4635500" cy="4520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Не садись в чужую машину, даже если незнакомец говорит, что твои родители попросили. Это обман.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6483350" y="4055070"/>
            <a:ext cx="4635500" cy="203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>
                <a:solidFill>
                  <a:srgbClr val="FF5A5F"/>
                </a:solidFill>
                <a:latin typeface="Arial"/>
              </a:rPr>
              <a:t>04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6483350" y="4372570"/>
            <a:ext cx="4635500" cy="2857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400" b="1">
                <a:solidFill>
                  <a:srgbClr val="2E3A4F"/>
                </a:solidFill>
                <a:latin typeface="Arial"/>
              </a:rPr>
              <a:t>Зови на помощь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6483350" y="4747220"/>
            <a:ext cx="4635500" cy="452041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800">
                <a:solidFill>
                  <a:srgbClr val="010000"/>
                </a:solidFill>
                <a:latin typeface="Arial"/>
              </a:rPr>
              <a:t>Если кто-то пытается тебя схватить или увести, громко кричи: «Помогите! Я его не знаю!»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762000" y="1947267"/>
            <a:ext cx="10668000" cy="1841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500" spc="270">
                <a:solidFill>
                  <a:srgbClr val="FF5A5F"/>
                </a:solidFill>
                <a:latin typeface="Arial"/>
              </a:rPr>
              <a:t>Вопрос 1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2213967"/>
            <a:ext cx="9525000" cy="5715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4800" b="1" spc="-95">
                <a:solidFill>
                  <a:srgbClr val="2E3A4F"/>
                </a:solidFill>
                <a:latin typeface="Arial"/>
              </a:rPr>
              <a:t>Что делать, если незнакомец зовёт с собой?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54100" y="3383459"/>
            <a:ext cx="3556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FF5A5F"/>
                </a:solidFill>
                <a:latin typeface="Arial"/>
              </a:rPr>
              <a:t>A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600200" y="3375223"/>
            <a:ext cx="2870795" cy="254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 b="1">
                <a:solidFill>
                  <a:srgbClr val="2E3A4F"/>
                </a:solidFill>
                <a:latin typeface="Arial"/>
              </a:rPr>
              <a:t>Пойти с ним, он обещал конфету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6464300" y="3383459"/>
            <a:ext cx="3556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FF5A5F"/>
                </a:solidFill>
                <a:latin typeface="Arial"/>
              </a:rPr>
              <a:t>B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010400" y="3375223"/>
            <a:ext cx="2644279" cy="254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 b="1">
                <a:solidFill>
                  <a:srgbClr val="2E3A4F"/>
                </a:solidFill>
                <a:latin typeface="Arial"/>
              </a:rPr>
              <a:t>Позвать на помощь и убежать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054100" y="4374059"/>
            <a:ext cx="3556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FF5A5F"/>
                </a:solidFill>
                <a:latin typeface="Arial"/>
              </a:rPr>
              <a:t>C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600200" y="4365823"/>
            <a:ext cx="1799530" cy="254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 b="1">
                <a:solidFill>
                  <a:srgbClr val="2E3A4F"/>
                </a:solidFill>
                <a:latin typeface="Arial"/>
              </a:rPr>
              <a:t>Спросить, куда идём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6464300" y="4374059"/>
            <a:ext cx="355600" cy="247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025" b="1">
                <a:solidFill>
                  <a:srgbClr val="FF5A5F"/>
                </a:solidFill>
                <a:latin typeface="Arial"/>
              </a:rPr>
              <a:t>D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7010400" y="4365823"/>
            <a:ext cx="1008559" cy="2540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100" b="1">
                <a:solidFill>
                  <a:srgbClr val="2E3A4F"/>
                </a:solidFill>
                <a:latin typeface="Arial"/>
              </a:rPr>
              <a:t>Молча уйти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4686102"/>
            <a:ext cx="10668000" cy="1714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650" spc="297">
                <a:solidFill>
                  <a:srgbClr val="FF5A5F"/>
                </a:solidFill>
                <a:latin typeface="Arial"/>
              </a:rPr>
              <a:t>Главное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4959152"/>
            <a:ext cx="8890000" cy="6286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6300" b="1" spc="-125">
                <a:solidFill>
                  <a:srgbClr val="FFF7E8"/>
                </a:solidFill>
                <a:latin typeface="Arial"/>
              </a:rPr>
              <a:t>Запомни!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5708650"/>
            <a:ext cx="6985000" cy="5207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250">
                <a:solidFill>
                  <a:srgbClr val="010000"/>
                </a:solidFill>
                <a:latin typeface="Arial"/>
              </a:rPr>
              <a:t>Незнакомцы могут быть опасны. Будь осторожен и не доверяй чужим людям.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3"/>
          <p:cNvSpPr>
            <a:spLocks noChangeArrowheads="1"/>
          </p:cNvSpPr>
          <p:nvPr/>
        </p:nvSpPr>
        <p:spPr>
          <a:xfrm>
            <a:off x="901700" y="1488281"/>
            <a:ext cx="1155601" cy="1397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275" b="1" spc="26">
                <a:solidFill>
                  <a:srgbClr val="584555"/>
                </a:solidFill>
                <a:latin typeface="Arial"/>
              </a:rPr>
              <a:t>Повторение дома</a:t>
            </a:r>
          </a:p>
        </p:txBody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1772047"/>
            <a:ext cx="10668000" cy="56515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5700" b="1" spc="-113">
                <a:solidFill>
                  <a:srgbClr val="2E3A4F"/>
                </a:solidFill>
                <a:latin typeface="Arial"/>
              </a:rPr>
              <a:t>Домашнее задание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1079500" y="2735957"/>
            <a:ext cx="7871619" cy="2921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E3A4F"/>
                </a:solidFill>
                <a:latin typeface="Arial"/>
              </a:rPr>
              <a:t>Вспомни правила</a:t>
            </a:r>
            <a:r>
              <a:rPr lang="ru-RU" sz="2850">
                <a:solidFill>
                  <a:srgbClr val="2E3A4F"/>
                </a:solidFill>
                <a:latin typeface="Arial"/>
              </a:rPr>
              <a:t> Повтори, как вести себя с незнакомыми людьми.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1079500" y="3327698"/>
            <a:ext cx="7352506" cy="2921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E3A4F"/>
                </a:solidFill>
                <a:latin typeface="Arial"/>
              </a:rPr>
              <a:t>Нарисуй плакат</a:t>
            </a:r>
            <a:r>
              <a:rPr lang="ru-RU" sz="2850">
                <a:solidFill>
                  <a:srgbClr val="2E3A4F"/>
                </a:solidFill>
                <a:latin typeface="Arial"/>
              </a:rPr>
              <a:t> Создай рисунок «Мои правила безопасности».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1079500" y="3919438"/>
            <a:ext cx="6638230" cy="2921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E3A4F"/>
                </a:solidFill>
                <a:latin typeface="Arial"/>
              </a:rPr>
              <a:t>Покажи родителям</a:t>
            </a:r>
            <a:r>
              <a:rPr lang="ru-RU" sz="2850">
                <a:solidFill>
                  <a:srgbClr val="2E3A4F"/>
                </a:solidFill>
                <a:latin typeface="Arial"/>
              </a:rPr>
              <a:t> Расскажи им, что ты узнал на уроке.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079500" y="4511179"/>
            <a:ext cx="7695208" cy="2921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2850" b="1">
                <a:solidFill>
                  <a:srgbClr val="2E3A4F"/>
                </a:solidFill>
                <a:latin typeface="Arial"/>
              </a:rPr>
              <a:t>Принеси в класс</a:t>
            </a:r>
            <a:r>
              <a:rPr lang="ru-RU" sz="2850">
                <a:solidFill>
                  <a:srgbClr val="2E3A4F"/>
                </a:solidFill>
                <a:latin typeface="Arial"/>
              </a:rPr>
              <a:t> Мы повесим твой плакат на стенд безопасности.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5229920"/>
            <a:ext cx="7620000" cy="203200"/>
          </a:xfrm>
          <a:prstGeom prst="rect">
            <a:avLst/>
          </a:prstGeom>
          <a:noFill/>
        </p:spPr>
        <p:txBody>
          <a:bodyPr wrap="square" anchor="t" lIns="0" tIns="0" rIns="0" bIns="0">
            <a:normAutofit/>
          </a:bodyPr>
          <a:lstStyle/>
          <a:p>
            <a:r>
              <a:rPr lang="ru-RU" sz="1950">
                <a:solidFill>
                  <a:srgbClr val="010000"/>
                </a:solidFill>
                <a:latin typeface="Arial"/>
              </a:rPr>
              <a:t>Не забудь подписать своё имя на рисунке!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zx">
  <a:themeElements>
    <a:clrScheme name="prezx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zx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prezx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prezx">
  <a:themeElements>
    <a:clrScheme name="prezx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rezx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prezx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prezx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к уроку ОБЖ «Опасные незнакомцы» (2 класс)</dc:title>
  <dc:creator>prezx</dc:creator>
</cp:coreProperties>
</file>