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gif" ContentType="image/gif"/>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
  </p:notesMasterIdLst>
  <p:sldIdLst>
    <p:sldId id="256" r:id="rId101"/>
    <p:sldId id="257" r:id="rId102"/>
    <p:sldId id="258" r:id="rId103"/>
    <p:sldId id="259" r:id="rId104"/>
    <p:sldId id="260" r:id="rId105"/>
    <p:sldId id="261" r:id="rId106"/>
    <p:sldId id="262" r:id="rId107"/>
    <p:sldId id="263" r:id="rId108"/>
  </p:sldIdLst>
  <p:sldSz cx="12192000" cy="6858000"/>
  <p:notesSz cx="6858000" cy="9144000"/>
</p:presentation>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101" Type="http://schemas.openxmlformats.org/officeDocument/2006/relationships/slide" Target="slides/slide1.xml"/><Relationship Id="rId102" Type="http://schemas.openxmlformats.org/officeDocument/2006/relationships/slide" Target="slides/slide2.xml"/><Relationship Id="rId103" Type="http://schemas.openxmlformats.org/officeDocument/2006/relationships/slide" Target="slides/slide3.xml"/><Relationship Id="rId104" Type="http://schemas.openxmlformats.org/officeDocument/2006/relationships/slide" Target="slides/slide4.xml"/><Relationship Id="rId105" Type="http://schemas.openxmlformats.org/officeDocument/2006/relationships/slide" Target="slides/slide5.xml"/><Relationship Id="rId106" Type="http://schemas.openxmlformats.org/officeDocument/2006/relationships/slide" Target="slides/slide6.xml"/><Relationship Id="rId107" Type="http://schemas.openxmlformats.org/officeDocument/2006/relationships/slide" Target="slides/slide7.xml"/><Relationship Id="rId10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Здравствуйте, ребята! Сегодня мы начинаем новую тему — наземно-воздушная среда обитания. Это та среда, которая окружает нас каждый день: и суша, и воздух. Давайте разберёмся, какие условия здесь действуют и как организмы к ним приспособились.</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Ребята, давайте посмотрим, какие цели мы поставим перед собой на сегодняшнем уроке. Мы узнаем, что такое наземно-воздушная среда обитания, научимся определять приспособления организмов к этой среде и поймём, какое значение она имеет для жизни на Земле.</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Давайте вспомним, что же такое среда обитания. Это совокупность всех условий, которые окружают организм и влияют на его жизнь. Мы выделяем несколько основных сред: водную, наземно-воздушную, почвенную и даже организменную. На этом слайде мы видим пример наземного млекопитающего — лису в лесу. Сегодня на уроке мы подробно разберём особенности наземно-воздушной среды.</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Давайте подробнее разберём особенности наземно-воздушной среды. Главное отличие от водной — низкая плотность воздуха, поэтому животным нужен прочный скелет, а растениям — механические ткани. Высокая освещённость даёт энергию для фотосинтеза, но требует защиты от солнечной радиации. Температура здесь сильно колеблется — от жары днём до холода ночью, поэтому у обитателей есть приспособления для терморегуляции. И наконец, в воздухе много кислорода, что позволяет вести активный образ жизни. Все эти факторы мы видим на примере саванны — открытого пространства с ярким солнцем и перепадами температур.</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Посмотрите на фотографии. Птицы приспособились к полёту с помощью крыльев и лёгких костей. Насекомые, как стрекоза, тоже имеют крылья, но их строение иное. А млекопитающие, например лиса, обладают шерстью для терморегуляции и сильными конечностями для передвижения по суше. Каждое приспособление помогает выживать в своей среде.</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Посмотрите на эту инфографику. Она отражает важнейшие показатели наземно-воздушной среды. Средняя температура на суше колеблется от 15 до 25 градусов, влажность — от 50 до 80 процентов, а состав воздуха везде примерно одинаков: 21% кислорода. Эти значения сильно влияют на то, как организмы приспосабливаются к жизни на суше. Например, высокая влажность в тропиках позволяет растениям иметь широкие листья, а в пустынях, наоборот, листья превращаются в колючки. Теперь давайте проверим, как вы усвоили материал, и перейдём к вопросам.</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А теперь вопрос для закрепления. Какая из четырёх сред обитания имеет наименьшую плотность? Варианты: водная, наземно-воздушная, почвенная и организменная. Подумайте, где воздух самый разреженный? Правильно, это наземно-воздушная среда — плотность воздуха намного ниже, чем воды или почвы. Поэтому многие организмы этой среды имеют лёгкие, крылья и другие приспособления. Запомните этот ответ, мы продолжим дальше.</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Итак, сегодня мы познакомились с наземно-воздушной средой. Это самая разнообразная среда обитания, где живёт большинство известных нам организмов. Дома вам нужно будет закрепить материал: прочитать параграф и привести конкретные примеры приспособлений. Постарайтесь вспомнить тех, о ком мы говорили на уроке.</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slide1-plate.png"/><Relationship Id="rId4" Type="http://schemas.openxmlformats.org/officeDocument/2006/relationships/image" Target="../media/slide1-pic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slide2-plate.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slide3-plate.png"/><Relationship Id="rId4" Type="http://schemas.openxmlformats.org/officeDocument/2006/relationships/image" Target="../media/slide3-pic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slide4-plate.png"/><Relationship Id="rId4" Type="http://schemas.openxmlformats.org/officeDocument/2006/relationships/image" Target="../media/slide4-pic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slide5-plate.png"/><Relationship Id="rId4" Type="http://schemas.openxmlformats.org/officeDocument/2006/relationships/image" Target="../media/slide5-pic1.jpeg"/><Relationship Id="rId5" Type="http://schemas.openxmlformats.org/officeDocument/2006/relationships/image" Target="../media/slide5-pic2.jpeg"/><Relationship Id="rId6" Type="http://schemas.openxmlformats.org/officeDocument/2006/relationships/image" Target="../media/slide5-pic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slide6-plate.png"/><Relationship Id="rId4" Type="http://schemas.openxmlformats.org/officeDocument/2006/relationships/image" Target="../media/slide6-pic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slide7-plate.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slide8-plate.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pic>
        <p:nvPicPr>
          <p:cNvPr id="3" name="pic3"/>
          <p:cNvPicPr/>
          <p:nvPr/>
        </p:nvPicPr>
        <p:blipFill>
          <a:blip r:embed="rId4"/>
          <a:stretch>
            <a:fillRect/>
          </a:stretch>
        </p:blipFill>
        <p:spPr>
          <a:xfrm>
            <a:off x="0" y="0"/>
            <a:ext cx="12192000" cy="6858000"/>
          </a:xfrm>
          <a:prstGeom prst="rect">
            <a:avLst/>
          </a:prstGeom>
        </p:spPr>
      </p:pic>
      <p:sp>
        <p:nvSpPr>
          <p:cNvPr id="4" name="text4"/>
          <p:cNvSpPr>
            <a:spLocks noChangeArrowheads="1"/>
          </p:cNvSpPr>
          <p:nvPr/>
        </p:nvSpPr>
        <p:spPr>
          <a:xfrm>
            <a:off x="762000" y="3839369"/>
            <a:ext cx="10668000" cy="190500"/>
          </a:xfrm>
          <a:prstGeom prst="rect">
            <a:avLst/>
          </a:prstGeom>
          <a:noFill/>
        </p:spPr>
        <p:txBody>
          <a:bodyPr wrap="square" anchor="t" lIns="0" tIns="0" rIns="0" bIns="0">
            <a:normAutofit/>
          </a:bodyPr>
          <a:lstStyle/>
          <a:p>
            <a:r>
              <a:rPr lang="ru-RU" sz="1650" spc="297">
                <a:solidFill>
                  <a:srgbClr val="FFFFFF"/>
                </a:solidFill>
                <a:latin typeface="Arial"/>
              </a:rPr>
              <a:t>Биология · Тема урока</a:t>
            </a:r>
          </a:p>
        </p:txBody>
      </p:sp>
      <p:sp>
        <p:nvSpPr>
          <p:cNvPr id="5" name="text5"/>
          <p:cNvSpPr>
            <a:spLocks noChangeArrowheads="1"/>
          </p:cNvSpPr>
          <p:nvPr/>
        </p:nvSpPr>
        <p:spPr>
          <a:xfrm>
            <a:off x="762000" y="4074319"/>
            <a:ext cx="9207500" cy="1607741"/>
          </a:xfrm>
          <a:prstGeom prst="rect">
            <a:avLst/>
          </a:prstGeom>
          <a:noFill/>
        </p:spPr>
        <p:txBody>
          <a:bodyPr wrap="square" anchor="t" lIns="0" tIns="0" rIns="0" bIns="0">
            <a:normAutofit/>
          </a:bodyPr>
          <a:lstStyle/>
          <a:p>
            <a:r>
              <a:rPr lang="ru-RU" sz="7800" b="1" spc="-194">
                <a:solidFill>
                  <a:srgbClr val="FFFFFF"/>
                </a:solidFill>
                <a:latin typeface="Arial"/>
              </a:rPr>
              <a:t>Наземно-воздушная среда обитания</a:t>
            </a:r>
          </a:p>
        </p:txBody>
      </p:sp>
      <p:sp>
        <p:nvSpPr>
          <p:cNvPr id="6" name="text6"/>
          <p:cNvSpPr>
            <a:spLocks noChangeArrowheads="1"/>
          </p:cNvSpPr>
          <p:nvPr/>
        </p:nvSpPr>
        <p:spPr>
          <a:xfrm>
            <a:off x="762000" y="5588000"/>
            <a:ext cx="6350000" cy="254000"/>
          </a:xfrm>
          <a:prstGeom prst="rect">
            <a:avLst/>
          </a:prstGeom>
          <a:noFill/>
        </p:spPr>
        <p:txBody>
          <a:bodyPr wrap="square" anchor="t" lIns="0" tIns="0" rIns="0" bIns="0">
            <a:normAutofit/>
          </a:bodyPr>
          <a:lstStyle/>
          <a:p>
            <a:r>
              <a:rPr lang="ru-RU" sz="2250">
                <a:solidFill>
                  <a:srgbClr val="FFFFFF"/>
                </a:solidFill>
                <a:latin typeface="Arial"/>
              </a:rPr>
              <a:t>Изучаем особенности жизни на суше и в воздухе</a:t>
            </a:r>
          </a:p>
        </p:txBody>
      </p:sp>
      <p:sp>
        <p:nvSpPr>
          <p:cNvPr id="7" name="text7"/>
          <p:cNvSpPr>
            <a:spLocks noChangeArrowheads="1"/>
          </p:cNvSpPr>
          <p:nvPr/>
        </p:nvSpPr>
        <p:spPr>
          <a:xfrm>
            <a:off x="762000" y="6032500"/>
            <a:ext cx="10668000" cy="203200"/>
          </a:xfrm>
          <a:prstGeom prst="rect">
            <a:avLst/>
          </a:prstGeom>
          <a:noFill/>
        </p:spPr>
        <p:txBody>
          <a:bodyPr wrap="square" anchor="t" lIns="0" tIns="0" rIns="0" bIns="0">
            <a:normAutofit/>
          </a:bodyPr>
          <a:lstStyle/>
          <a:p>
            <a:r>
              <a:rPr lang="ru-RU" sz="1800" b="1">
                <a:solidFill>
                  <a:srgbClr val="FFFFFF"/>
                </a:solidFill>
                <a:latin typeface="Arial"/>
              </a:rPr>
              <a:t>8 класс</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text3"/>
          <p:cNvSpPr>
            <a:spLocks noChangeArrowheads="1"/>
          </p:cNvSpPr>
          <p:nvPr/>
        </p:nvSpPr>
        <p:spPr>
          <a:xfrm>
            <a:off x="762000" y="635000"/>
            <a:ext cx="10668000" cy="165100"/>
          </a:xfrm>
          <a:prstGeom prst="rect">
            <a:avLst/>
          </a:prstGeom>
          <a:noFill/>
        </p:spPr>
        <p:txBody>
          <a:bodyPr wrap="square" anchor="t" lIns="0" tIns="0" rIns="0" bIns="0">
            <a:normAutofit/>
          </a:bodyPr>
          <a:lstStyle/>
          <a:p>
            <a:r>
              <a:rPr lang="ru-RU" sz="1575" spc="284">
                <a:solidFill>
                  <a:srgbClr val="4CAF50"/>
                </a:solidFill>
                <a:latin typeface="Arial"/>
              </a:rPr>
              <a:t>Цели урока</a:t>
            </a:r>
          </a:p>
        </p:txBody>
      </p:sp>
      <p:sp>
        <p:nvSpPr>
          <p:cNvPr id="4" name="text4"/>
          <p:cNvSpPr>
            <a:spLocks noChangeArrowheads="1"/>
          </p:cNvSpPr>
          <p:nvPr/>
        </p:nvSpPr>
        <p:spPr>
          <a:xfrm>
            <a:off x="762000" y="889000"/>
            <a:ext cx="10668000" cy="482600"/>
          </a:xfrm>
          <a:prstGeom prst="rect">
            <a:avLst/>
          </a:prstGeom>
          <a:noFill/>
        </p:spPr>
        <p:txBody>
          <a:bodyPr wrap="square" anchor="t" lIns="0" tIns="0" rIns="0" bIns="0">
            <a:normAutofit/>
          </a:bodyPr>
          <a:lstStyle/>
          <a:p>
            <a:r>
              <a:rPr lang="ru-RU" sz="4800" b="1" spc="-95">
                <a:solidFill>
                  <a:srgbClr val="1E3A24"/>
                </a:solidFill>
                <a:latin typeface="Arial"/>
              </a:rPr>
              <a:t>Сегодня на уроке</a:t>
            </a:r>
          </a:p>
        </p:txBody>
      </p:sp>
      <p:sp>
        <p:nvSpPr>
          <p:cNvPr id="5" name="text5"/>
          <p:cNvSpPr>
            <a:spLocks noChangeArrowheads="1"/>
          </p:cNvSpPr>
          <p:nvPr/>
        </p:nvSpPr>
        <p:spPr>
          <a:xfrm>
            <a:off x="1066800" y="2153841"/>
            <a:ext cx="2844800" cy="152400"/>
          </a:xfrm>
          <a:prstGeom prst="rect">
            <a:avLst/>
          </a:prstGeom>
          <a:noFill/>
        </p:spPr>
        <p:txBody>
          <a:bodyPr wrap="square" anchor="t" lIns="0" tIns="0" rIns="0" bIns="0">
            <a:normAutofit/>
          </a:bodyPr>
          <a:lstStyle/>
          <a:p>
            <a:r>
              <a:rPr lang="ru-RU" sz="1425" spc="228">
                <a:solidFill>
                  <a:srgbClr val="4CAF50"/>
                </a:solidFill>
                <a:latin typeface="Arial"/>
              </a:rPr>
              <a:t>Узнаете</a:t>
            </a:r>
          </a:p>
        </p:txBody>
      </p:sp>
      <p:sp>
        <p:nvSpPr>
          <p:cNvPr id="6" name="text6"/>
          <p:cNvSpPr>
            <a:spLocks noChangeArrowheads="1"/>
          </p:cNvSpPr>
          <p:nvPr/>
        </p:nvSpPr>
        <p:spPr>
          <a:xfrm>
            <a:off x="1066800" y="2490391"/>
            <a:ext cx="2844800" cy="480020"/>
          </a:xfrm>
          <a:prstGeom prst="rect">
            <a:avLst/>
          </a:prstGeom>
          <a:noFill/>
        </p:spPr>
        <p:txBody>
          <a:bodyPr wrap="square" anchor="t" lIns="0" tIns="0" rIns="0" bIns="0">
            <a:normAutofit/>
          </a:bodyPr>
          <a:lstStyle/>
          <a:p>
            <a:r>
              <a:rPr lang="ru-RU" sz="2175" b="1">
                <a:solidFill>
                  <a:srgbClr val="1E3A24"/>
                </a:solidFill>
                <a:latin typeface="Arial"/>
              </a:rPr>
              <a:t>особенности наземно-воздушной среды</a:t>
            </a:r>
          </a:p>
        </p:txBody>
      </p:sp>
      <p:sp>
        <p:nvSpPr>
          <p:cNvPr id="7" name="text7"/>
          <p:cNvSpPr>
            <a:spLocks noChangeArrowheads="1"/>
          </p:cNvSpPr>
          <p:nvPr/>
        </p:nvSpPr>
        <p:spPr>
          <a:xfrm>
            <a:off x="4673600" y="2153841"/>
            <a:ext cx="2844800" cy="152400"/>
          </a:xfrm>
          <a:prstGeom prst="rect">
            <a:avLst/>
          </a:prstGeom>
          <a:noFill/>
        </p:spPr>
        <p:txBody>
          <a:bodyPr wrap="square" anchor="t" lIns="0" tIns="0" rIns="0" bIns="0">
            <a:normAutofit/>
          </a:bodyPr>
          <a:lstStyle/>
          <a:p>
            <a:r>
              <a:rPr lang="ru-RU" sz="1425" spc="228">
                <a:solidFill>
                  <a:srgbClr val="4CAF50"/>
                </a:solidFill>
                <a:latin typeface="Arial"/>
              </a:rPr>
              <a:t>Научитесь</a:t>
            </a:r>
          </a:p>
        </p:txBody>
      </p:sp>
      <p:sp>
        <p:nvSpPr>
          <p:cNvPr id="8" name="text8"/>
          <p:cNvSpPr>
            <a:spLocks noChangeArrowheads="1"/>
          </p:cNvSpPr>
          <p:nvPr/>
        </p:nvSpPr>
        <p:spPr>
          <a:xfrm>
            <a:off x="4673600" y="2490391"/>
            <a:ext cx="2844800" cy="480020"/>
          </a:xfrm>
          <a:prstGeom prst="rect">
            <a:avLst/>
          </a:prstGeom>
          <a:noFill/>
        </p:spPr>
        <p:txBody>
          <a:bodyPr wrap="square" anchor="t" lIns="0" tIns="0" rIns="0" bIns="0">
            <a:normAutofit/>
          </a:bodyPr>
          <a:lstStyle/>
          <a:p>
            <a:r>
              <a:rPr lang="ru-RU" sz="2175" b="1">
                <a:solidFill>
                  <a:srgbClr val="1E3A24"/>
                </a:solidFill>
                <a:latin typeface="Arial"/>
              </a:rPr>
              <a:t>определять приспособления организмов</a:t>
            </a:r>
          </a:p>
        </p:txBody>
      </p:sp>
      <p:sp>
        <p:nvSpPr>
          <p:cNvPr id="9" name="text9"/>
          <p:cNvSpPr>
            <a:spLocks noChangeArrowheads="1"/>
          </p:cNvSpPr>
          <p:nvPr/>
        </p:nvSpPr>
        <p:spPr>
          <a:xfrm>
            <a:off x="8280400" y="2153841"/>
            <a:ext cx="2844800" cy="152400"/>
          </a:xfrm>
          <a:prstGeom prst="rect">
            <a:avLst/>
          </a:prstGeom>
          <a:noFill/>
        </p:spPr>
        <p:txBody>
          <a:bodyPr wrap="square" anchor="t" lIns="0" tIns="0" rIns="0" bIns="0">
            <a:normAutofit/>
          </a:bodyPr>
          <a:lstStyle/>
          <a:p>
            <a:r>
              <a:rPr lang="ru-RU" sz="1425" spc="228">
                <a:solidFill>
                  <a:srgbClr val="4CAF50"/>
                </a:solidFill>
                <a:latin typeface="Arial"/>
              </a:rPr>
              <a:t>Поймёте</a:t>
            </a:r>
          </a:p>
        </p:txBody>
      </p:sp>
      <p:sp>
        <p:nvSpPr>
          <p:cNvPr id="10" name="text10"/>
          <p:cNvSpPr>
            <a:spLocks noChangeArrowheads="1"/>
          </p:cNvSpPr>
          <p:nvPr/>
        </p:nvSpPr>
        <p:spPr>
          <a:xfrm>
            <a:off x="8280400" y="2490391"/>
            <a:ext cx="2844800" cy="480020"/>
          </a:xfrm>
          <a:prstGeom prst="rect">
            <a:avLst/>
          </a:prstGeom>
          <a:noFill/>
        </p:spPr>
        <p:txBody>
          <a:bodyPr wrap="square" anchor="t" lIns="0" tIns="0" rIns="0" bIns="0">
            <a:normAutofit/>
          </a:bodyPr>
          <a:lstStyle/>
          <a:p>
            <a:r>
              <a:rPr lang="ru-RU" sz="2175" b="1">
                <a:solidFill>
                  <a:srgbClr val="1E3A24"/>
                </a:solidFill>
                <a:latin typeface="Arial"/>
              </a:rPr>
              <a:t>значение этой среды для жизни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pic>
        <p:nvPicPr>
          <p:cNvPr id="3" name="pic3"/>
          <p:cNvPicPr/>
          <p:nvPr/>
        </p:nvPicPr>
        <p:blipFill>
          <a:blip r:embed="rId4"/>
          <a:stretch>
            <a:fillRect/>
          </a:stretch>
        </p:blipFill>
        <p:spPr>
          <a:xfrm>
            <a:off x="0" y="0"/>
            <a:ext cx="5207000" cy="6858000"/>
          </a:xfrm>
          <a:prstGeom prst="rect">
            <a:avLst/>
          </a:prstGeom>
        </p:spPr>
      </p:pic>
      <p:sp>
        <p:nvSpPr>
          <p:cNvPr id="4" name="text4"/>
          <p:cNvSpPr>
            <a:spLocks noChangeArrowheads="1"/>
          </p:cNvSpPr>
          <p:nvPr/>
        </p:nvSpPr>
        <p:spPr>
          <a:xfrm>
            <a:off x="5842000" y="635000"/>
            <a:ext cx="5588000" cy="190500"/>
          </a:xfrm>
          <a:prstGeom prst="rect">
            <a:avLst/>
          </a:prstGeom>
          <a:noFill/>
        </p:spPr>
        <p:txBody>
          <a:bodyPr wrap="square" anchor="t" lIns="0" tIns="0" rIns="0" bIns="0">
            <a:normAutofit/>
          </a:bodyPr>
          <a:lstStyle/>
          <a:p>
            <a:r>
              <a:rPr lang="ru-RU" sz="1650" spc="297">
                <a:solidFill>
                  <a:srgbClr val="4CAF50"/>
                </a:solidFill>
                <a:latin typeface="Arial"/>
              </a:rPr>
              <a:t>Повторение</a:t>
            </a:r>
          </a:p>
        </p:txBody>
      </p:sp>
      <p:sp>
        <p:nvSpPr>
          <p:cNvPr id="5" name="text5"/>
          <p:cNvSpPr>
            <a:spLocks noChangeArrowheads="1"/>
          </p:cNvSpPr>
          <p:nvPr/>
        </p:nvSpPr>
        <p:spPr>
          <a:xfrm>
            <a:off x="5842000" y="914400"/>
            <a:ext cx="5588000" cy="533400"/>
          </a:xfrm>
          <a:prstGeom prst="rect">
            <a:avLst/>
          </a:prstGeom>
          <a:noFill/>
        </p:spPr>
        <p:txBody>
          <a:bodyPr wrap="square" anchor="t" lIns="0" tIns="0" rIns="0" bIns="0">
            <a:normAutofit/>
          </a:bodyPr>
          <a:lstStyle/>
          <a:p>
            <a:r>
              <a:rPr lang="ru-RU" sz="4500" b="1" spc="-89">
                <a:solidFill>
                  <a:srgbClr val="1E3A24"/>
                </a:solidFill>
                <a:latin typeface="Arial"/>
              </a:rPr>
              <a:t>Что такое среда обитания?</a:t>
            </a:r>
          </a:p>
        </p:txBody>
      </p:sp>
      <p:sp>
        <p:nvSpPr>
          <p:cNvPr id="6" name="text6"/>
          <p:cNvSpPr>
            <a:spLocks noChangeArrowheads="1"/>
          </p:cNvSpPr>
          <p:nvPr/>
        </p:nvSpPr>
        <p:spPr>
          <a:xfrm>
            <a:off x="5842000" y="1638300"/>
            <a:ext cx="5588000" cy="1094680"/>
          </a:xfrm>
          <a:prstGeom prst="rect">
            <a:avLst/>
          </a:prstGeom>
          <a:noFill/>
        </p:spPr>
        <p:txBody>
          <a:bodyPr wrap="square" anchor="t" lIns="0" tIns="0" rIns="0" bIns="0">
            <a:normAutofit/>
          </a:bodyPr>
          <a:lstStyle/>
          <a:p>
            <a:r>
              <a:rPr lang="ru-RU" sz="2100">
                <a:solidFill>
                  <a:srgbClr val="010000"/>
                </a:solidFill>
                <a:latin typeface="Arial"/>
              </a:rPr>
              <a:t>Среда обитания — это совокупность условий, в которых живёт организм. Различают водную, наземно-воздушную, почвенную и организменную среды. Каждая среда характеризуется своим набором факторов, к которым организмы приспосабливаются.</a:t>
            </a:r>
          </a:p>
        </p:txBody>
      </p:sp>
      <p:sp>
        <p:nvSpPr>
          <p:cNvPr id="7" name="text7"/>
          <p:cNvSpPr>
            <a:spLocks noChangeArrowheads="1"/>
          </p:cNvSpPr>
          <p:nvPr/>
        </p:nvSpPr>
        <p:spPr>
          <a:xfrm>
            <a:off x="6121400" y="3023791"/>
            <a:ext cx="4831556" cy="228600"/>
          </a:xfrm>
          <a:prstGeom prst="rect">
            <a:avLst/>
          </a:prstGeom>
          <a:noFill/>
        </p:spPr>
        <p:txBody>
          <a:bodyPr wrap="square" anchor="t" lIns="0" tIns="0" rIns="0" bIns="0">
            <a:normAutofit/>
          </a:bodyPr>
          <a:lstStyle/>
          <a:p>
            <a:r>
              <a:rPr lang="ru-RU" sz="2025">
                <a:solidFill>
                  <a:srgbClr val="1E3A24"/>
                </a:solidFill>
                <a:latin typeface="Arial"/>
              </a:rPr>
              <a:t>Среда — это всё, что окружает организм и влияет на него.</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pic>
        <p:nvPicPr>
          <p:cNvPr id="3" name="pic3"/>
          <p:cNvPicPr/>
          <p:nvPr/>
        </p:nvPicPr>
        <p:blipFill>
          <a:blip r:embed="rId4"/>
          <a:stretch>
            <a:fillRect/>
          </a:stretch>
        </p:blipFill>
        <p:spPr>
          <a:xfrm>
            <a:off x="6985000" y="0"/>
            <a:ext cx="5207000" cy="6858000"/>
          </a:xfrm>
          <a:prstGeom prst="rect">
            <a:avLst/>
          </a:prstGeom>
        </p:spPr>
      </p:pic>
      <p:sp>
        <p:nvSpPr>
          <p:cNvPr id="4" name="text4"/>
          <p:cNvSpPr>
            <a:spLocks noChangeArrowheads="1"/>
          </p:cNvSpPr>
          <p:nvPr/>
        </p:nvSpPr>
        <p:spPr>
          <a:xfrm>
            <a:off x="762000" y="635000"/>
            <a:ext cx="5588000" cy="171450"/>
          </a:xfrm>
          <a:prstGeom prst="rect">
            <a:avLst/>
          </a:prstGeom>
          <a:noFill/>
        </p:spPr>
        <p:txBody>
          <a:bodyPr wrap="square" anchor="t" lIns="0" tIns="0" rIns="0" bIns="0">
            <a:normAutofit/>
          </a:bodyPr>
          <a:lstStyle/>
          <a:p>
            <a:r>
              <a:rPr lang="ru-RU" sz="1650" spc="297">
                <a:solidFill>
                  <a:srgbClr val="4CAF50"/>
                </a:solidFill>
                <a:latin typeface="Arial"/>
              </a:rPr>
              <a:t>Среда обитания</a:t>
            </a:r>
          </a:p>
        </p:txBody>
      </p:sp>
      <p:sp>
        <p:nvSpPr>
          <p:cNvPr id="5" name="text5"/>
          <p:cNvSpPr>
            <a:spLocks noChangeArrowheads="1"/>
          </p:cNvSpPr>
          <p:nvPr/>
        </p:nvSpPr>
        <p:spPr>
          <a:xfrm>
            <a:off x="762000" y="933450"/>
            <a:ext cx="5588000" cy="869950"/>
          </a:xfrm>
          <a:prstGeom prst="rect">
            <a:avLst/>
          </a:prstGeom>
          <a:noFill/>
        </p:spPr>
        <p:txBody>
          <a:bodyPr wrap="square" anchor="t" lIns="0" tIns="0" rIns="0" bIns="0">
            <a:normAutofit/>
          </a:bodyPr>
          <a:lstStyle/>
          <a:p>
            <a:r>
              <a:rPr lang="ru-RU" sz="4500" b="1" spc="-89">
                <a:solidFill>
                  <a:srgbClr val="1E3A24"/>
                </a:solidFill>
                <a:latin typeface="Arial"/>
              </a:rPr>
              <a:t>Особенности наземно-воздушной среды</a:t>
            </a:r>
          </a:p>
        </p:txBody>
      </p:sp>
      <p:sp>
        <p:nvSpPr>
          <p:cNvPr id="6" name="text6"/>
          <p:cNvSpPr>
            <a:spLocks noChangeArrowheads="1"/>
          </p:cNvSpPr>
          <p:nvPr/>
        </p:nvSpPr>
        <p:spPr>
          <a:xfrm>
            <a:off x="762000" y="2051050"/>
            <a:ext cx="5588000" cy="1638201"/>
          </a:xfrm>
          <a:prstGeom prst="rect">
            <a:avLst/>
          </a:prstGeom>
          <a:noFill/>
        </p:spPr>
        <p:txBody>
          <a:bodyPr wrap="square" anchor="t" lIns="0" tIns="0" rIns="0" bIns="0">
            <a:normAutofit/>
          </a:bodyPr>
          <a:lstStyle/>
          <a:p>
            <a:r>
              <a:rPr lang="ru-RU" sz="2100">
                <a:solidFill>
                  <a:srgbClr val="010000"/>
                </a:solidFill>
                <a:latin typeface="Arial"/>
              </a:rPr>
              <a:t>Наземно-воздушная среда характеризуется низкой плотностью воздуха, что облегчает передвижение, но требует прочного скелета. Высокая освещённость обеспечивает фотосинтез, но вызывает необходимость защиты от ультрафиолета. Резкие колебания температуры вынуждают организмов вырабатывать механизмы терморегуляции. Обилие ки…</a:t>
            </a:r>
          </a:p>
        </p:txBody>
      </p:sp>
      <p:sp>
        <p:nvSpPr>
          <p:cNvPr id="7" name="text7"/>
          <p:cNvSpPr>
            <a:spLocks noChangeArrowheads="1"/>
          </p:cNvSpPr>
          <p:nvPr/>
        </p:nvSpPr>
        <p:spPr>
          <a:xfrm>
            <a:off x="1041400" y="3999111"/>
            <a:ext cx="4998145" cy="209550"/>
          </a:xfrm>
          <a:prstGeom prst="rect">
            <a:avLst/>
          </a:prstGeom>
          <a:noFill/>
        </p:spPr>
        <p:txBody>
          <a:bodyPr wrap="square" anchor="t" lIns="0" tIns="0" rIns="0" bIns="0">
            <a:normAutofit/>
          </a:bodyPr>
          <a:lstStyle/>
          <a:p>
            <a:r>
              <a:rPr lang="ru-RU" sz="2025">
                <a:solidFill>
                  <a:srgbClr val="1E3A24"/>
                </a:solidFill>
                <a:latin typeface="Arial"/>
              </a:rPr>
              <a:t>Ключевые факторы: плотность, свет, температура, кислород</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pic>
        <p:nvPicPr>
          <p:cNvPr id="3" name="pic3"/>
          <p:cNvPicPr/>
          <p:nvPr/>
        </p:nvPicPr>
        <p:blipFill>
          <a:blip r:embed="rId4"/>
          <a:stretch>
            <a:fillRect/>
          </a:stretch>
        </p:blipFill>
        <p:spPr>
          <a:xfrm>
            <a:off x="762000" y="2129631"/>
            <a:ext cx="6223496" cy="3966369"/>
          </a:xfrm>
          <a:prstGeom prst="rect">
            <a:avLst/>
          </a:prstGeom>
        </p:spPr>
      </p:pic>
      <p:pic>
        <p:nvPicPr>
          <p:cNvPr id="4" name="pic4"/>
          <p:cNvPicPr/>
          <p:nvPr/>
        </p:nvPicPr>
        <p:blipFill>
          <a:blip r:embed="rId5"/>
          <a:stretch>
            <a:fillRect/>
          </a:stretch>
        </p:blipFill>
        <p:spPr>
          <a:xfrm>
            <a:off x="7137896" y="2129631"/>
            <a:ext cx="4292005" cy="1906984"/>
          </a:xfrm>
          <a:prstGeom prst="rect">
            <a:avLst/>
          </a:prstGeom>
        </p:spPr>
      </p:pic>
      <p:pic>
        <p:nvPicPr>
          <p:cNvPr id="5" name="pic5"/>
          <p:cNvPicPr/>
          <p:nvPr/>
        </p:nvPicPr>
        <p:blipFill>
          <a:blip r:embed="rId6"/>
          <a:stretch>
            <a:fillRect/>
          </a:stretch>
        </p:blipFill>
        <p:spPr>
          <a:xfrm>
            <a:off x="7137896" y="4189016"/>
            <a:ext cx="4292005" cy="1906984"/>
          </a:xfrm>
          <a:prstGeom prst="rect">
            <a:avLst/>
          </a:prstGeom>
        </p:spPr>
      </p:pic>
      <p:sp>
        <p:nvSpPr>
          <p:cNvPr id="6" name="text6"/>
          <p:cNvSpPr>
            <a:spLocks noChangeArrowheads="1"/>
          </p:cNvSpPr>
          <p:nvPr/>
        </p:nvSpPr>
        <p:spPr>
          <a:xfrm>
            <a:off x="762000" y="635000"/>
            <a:ext cx="7510562" cy="171450"/>
          </a:xfrm>
          <a:prstGeom prst="rect">
            <a:avLst/>
          </a:prstGeom>
          <a:noFill/>
        </p:spPr>
        <p:txBody>
          <a:bodyPr wrap="square" anchor="t" lIns="0" tIns="0" rIns="0" bIns="0">
            <a:normAutofit/>
          </a:bodyPr>
          <a:lstStyle/>
          <a:p>
            <a:r>
              <a:rPr lang="ru-RU" sz="1650" spc="297">
                <a:solidFill>
                  <a:srgbClr val="4CAF50"/>
                </a:solidFill>
                <a:latin typeface="Arial"/>
              </a:rPr>
              <a:t>Галерея</a:t>
            </a:r>
          </a:p>
        </p:txBody>
      </p:sp>
      <p:sp>
        <p:nvSpPr>
          <p:cNvPr id="7" name="text7"/>
          <p:cNvSpPr>
            <a:spLocks noChangeArrowheads="1"/>
          </p:cNvSpPr>
          <p:nvPr/>
        </p:nvSpPr>
        <p:spPr>
          <a:xfrm>
            <a:off x="762000" y="895350"/>
            <a:ext cx="7510562" cy="909241"/>
          </a:xfrm>
          <a:prstGeom prst="rect">
            <a:avLst/>
          </a:prstGeom>
          <a:noFill/>
        </p:spPr>
        <p:txBody>
          <a:bodyPr wrap="square" anchor="t" lIns="0" tIns="0" rIns="0" bIns="0">
            <a:normAutofit/>
          </a:bodyPr>
          <a:lstStyle/>
          <a:p>
            <a:r>
              <a:rPr lang="ru-RU" sz="4800" b="1" spc="-95">
                <a:solidFill>
                  <a:srgbClr val="1E3A24"/>
                </a:solidFill>
                <a:latin typeface="Arial"/>
              </a:rPr>
              <a:t>Приспособления организмов к наземно-воздушной среде</a:t>
            </a:r>
          </a:p>
        </p:txBody>
      </p:sp>
      <p:sp>
        <p:nvSpPr>
          <p:cNvPr id="8" name="text8"/>
          <p:cNvSpPr>
            <a:spLocks noChangeArrowheads="1"/>
          </p:cNvSpPr>
          <p:nvPr/>
        </p:nvSpPr>
        <p:spPr>
          <a:xfrm>
            <a:off x="8577362" y="1323181"/>
            <a:ext cx="2852638" cy="434975"/>
          </a:xfrm>
          <a:prstGeom prst="rect">
            <a:avLst/>
          </a:prstGeom>
          <a:noFill/>
        </p:spPr>
        <p:txBody>
          <a:bodyPr wrap="square" anchor="t" lIns="0" tIns="0" rIns="0" bIns="0">
            <a:normAutofit/>
          </a:bodyPr>
          <a:lstStyle/>
          <a:p>
            <a:pPr algn="r"/>
            <a:r>
              <a:rPr lang="ru-RU" sz="1875">
                <a:solidFill>
                  <a:srgbClr val="010000"/>
                </a:solidFill>
                <a:latin typeface="Arial"/>
              </a:rPr>
              <a:t>Примеры адаптаций: птицы, насекомые, млекопитающие</a:t>
            </a:r>
          </a:p>
        </p:txBody>
      </p:sp>
      <p:sp>
        <p:nvSpPr>
          <p:cNvPr id="9" name="text9"/>
          <p:cNvSpPr>
            <a:spLocks noChangeArrowheads="1"/>
          </p:cNvSpPr>
          <p:nvPr/>
        </p:nvSpPr>
        <p:spPr>
          <a:xfrm>
            <a:off x="927100" y="5810250"/>
            <a:ext cx="5893296" cy="171450"/>
          </a:xfrm>
          <a:prstGeom prst="rect">
            <a:avLst/>
          </a:prstGeom>
          <a:noFill/>
        </p:spPr>
        <p:txBody>
          <a:bodyPr wrap="square" anchor="t" lIns="0" tIns="0" rIns="0" bIns="0">
            <a:normAutofit/>
          </a:bodyPr>
          <a:lstStyle/>
          <a:p>
            <a:r>
              <a:rPr lang="ru-RU" sz="1650" b="1">
                <a:solidFill>
                  <a:srgbClr val="EEF7EC"/>
                </a:solidFill>
                <a:latin typeface="Arial"/>
              </a:rPr>
              <a:t>Птица в полёте (крылья)</a:t>
            </a:r>
          </a:p>
        </p:txBody>
      </p:sp>
      <p:sp>
        <p:nvSpPr>
          <p:cNvPr id="10" name="text10"/>
          <p:cNvSpPr>
            <a:spLocks noChangeArrowheads="1"/>
          </p:cNvSpPr>
          <p:nvPr/>
        </p:nvSpPr>
        <p:spPr>
          <a:xfrm>
            <a:off x="7302996" y="3750866"/>
            <a:ext cx="3961805" cy="171450"/>
          </a:xfrm>
          <a:prstGeom prst="rect">
            <a:avLst/>
          </a:prstGeom>
          <a:noFill/>
        </p:spPr>
        <p:txBody>
          <a:bodyPr wrap="square" anchor="t" lIns="0" tIns="0" rIns="0" bIns="0">
            <a:normAutofit/>
          </a:bodyPr>
          <a:lstStyle/>
          <a:p>
            <a:r>
              <a:rPr lang="ru-RU" sz="1650" b="1">
                <a:solidFill>
                  <a:srgbClr val="EEF7EC"/>
                </a:solidFill>
                <a:latin typeface="Arial"/>
              </a:rPr>
              <a:t>Насекомое с крыльями</a:t>
            </a:r>
          </a:p>
        </p:txBody>
      </p:sp>
      <p:sp>
        <p:nvSpPr>
          <p:cNvPr id="11" name="text11"/>
          <p:cNvSpPr>
            <a:spLocks noChangeArrowheads="1"/>
          </p:cNvSpPr>
          <p:nvPr/>
        </p:nvSpPr>
        <p:spPr>
          <a:xfrm>
            <a:off x="7302996" y="5810250"/>
            <a:ext cx="3961805" cy="171450"/>
          </a:xfrm>
          <a:prstGeom prst="rect">
            <a:avLst/>
          </a:prstGeom>
          <a:noFill/>
        </p:spPr>
        <p:txBody>
          <a:bodyPr wrap="square" anchor="t" lIns="0" tIns="0" rIns="0" bIns="0">
            <a:normAutofit/>
          </a:bodyPr>
          <a:lstStyle/>
          <a:p>
            <a:r>
              <a:rPr lang="ru-RU" sz="1650" b="1">
                <a:solidFill>
                  <a:srgbClr val="EEF7EC"/>
                </a:solidFill>
                <a:latin typeface="Arial"/>
              </a:rPr>
              <a:t>Млекопитающее (шерсть и конечности)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pic>
        <p:nvPicPr>
          <p:cNvPr id="3" name="pic3"/>
          <p:cNvPicPr/>
          <p:nvPr/>
        </p:nvPicPr>
        <p:blipFill>
          <a:blip r:embed="rId4"/>
          <a:stretch>
            <a:fillRect/>
          </a:stretch>
        </p:blipFill>
        <p:spPr>
          <a:xfrm>
            <a:off x="0" y="0"/>
            <a:ext cx="12192000" cy="6858000"/>
          </a:xfrm>
          <a:prstGeom prst="rect">
            <a:avLst/>
          </a:prstGeom>
        </p:spPr>
      </p:pic>
      <p:sp>
        <p:nvSpPr>
          <p:cNvPr id="4" name="text4"/>
          <p:cNvSpPr>
            <a:spLocks noChangeArrowheads="1"/>
          </p:cNvSpPr>
          <p:nvPr/>
        </p:nvSpPr>
        <p:spPr>
          <a:xfrm>
            <a:off x="762000" y="4965303"/>
            <a:ext cx="8890000" cy="1193998"/>
          </a:xfrm>
          <a:prstGeom prst="rect">
            <a:avLst/>
          </a:prstGeom>
          <a:noFill/>
        </p:spPr>
        <p:txBody>
          <a:bodyPr wrap="square" anchor="t" lIns="0" tIns="0" rIns="0" bIns="0">
            <a:normAutofit/>
          </a:bodyPr>
          <a:lstStyle/>
          <a:p>
            <a:r>
              <a:rPr lang="ru-RU" sz="6300" b="1" spc="-125">
                <a:solidFill>
                  <a:srgbClr val="EEF7EC"/>
                </a:solidFill>
                <a:latin typeface="Arial"/>
              </a:rPr>
              <a:t>Наземно-воздушная среда: ключевые показатели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text3"/>
          <p:cNvSpPr>
            <a:spLocks noChangeArrowheads="1"/>
          </p:cNvSpPr>
          <p:nvPr/>
        </p:nvSpPr>
        <p:spPr>
          <a:xfrm>
            <a:off x="762000" y="1959967"/>
            <a:ext cx="10668000" cy="158750"/>
          </a:xfrm>
          <a:prstGeom prst="rect">
            <a:avLst/>
          </a:prstGeom>
          <a:noFill/>
        </p:spPr>
        <p:txBody>
          <a:bodyPr wrap="square" anchor="t" lIns="0" tIns="0" rIns="0" bIns="0">
            <a:normAutofit/>
          </a:bodyPr>
          <a:lstStyle/>
          <a:p>
            <a:r>
              <a:rPr lang="ru-RU" sz="1500" spc="270">
                <a:solidFill>
                  <a:srgbClr val="4CAF50"/>
                </a:solidFill>
                <a:latin typeface="Arial"/>
              </a:rPr>
              <a:t>Вопрос 1</a:t>
            </a:r>
          </a:p>
        </p:txBody>
      </p:sp>
      <p:sp>
        <p:nvSpPr>
          <p:cNvPr id="4" name="text4"/>
          <p:cNvSpPr>
            <a:spLocks noChangeArrowheads="1"/>
          </p:cNvSpPr>
          <p:nvPr/>
        </p:nvSpPr>
        <p:spPr>
          <a:xfrm>
            <a:off x="762000" y="2245717"/>
            <a:ext cx="9525000" cy="482600"/>
          </a:xfrm>
          <a:prstGeom prst="rect">
            <a:avLst/>
          </a:prstGeom>
          <a:noFill/>
        </p:spPr>
        <p:txBody>
          <a:bodyPr wrap="square" anchor="t" lIns="0" tIns="0" rIns="0" bIns="0">
            <a:normAutofit/>
          </a:bodyPr>
          <a:lstStyle/>
          <a:p>
            <a:r>
              <a:rPr lang="ru-RU" sz="4800" b="1" spc="-95">
                <a:solidFill>
                  <a:srgbClr val="1E3A24"/>
                </a:solidFill>
                <a:latin typeface="Arial"/>
              </a:rPr>
              <a:t>Какая из сред имеет наименьшую плотность?</a:t>
            </a:r>
          </a:p>
        </p:txBody>
      </p:sp>
      <p:sp>
        <p:nvSpPr>
          <p:cNvPr id="5" name="text5"/>
          <p:cNvSpPr>
            <a:spLocks noChangeArrowheads="1"/>
          </p:cNvSpPr>
          <p:nvPr/>
        </p:nvSpPr>
        <p:spPr>
          <a:xfrm>
            <a:off x="1054100" y="3389809"/>
            <a:ext cx="355600" cy="209550"/>
          </a:xfrm>
          <a:prstGeom prst="rect">
            <a:avLst/>
          </a:prstGeom>
          <a:noFill/>
        </p:spPr>
        <p:txBody>
          <a:bodyPr wrap="square" anchor="t" lIns="0" tIns="0" rIns="0" bIns="0">
            <a:normAutofit/>
          </a:bodyPr>
          <a:lstStyle/>
          <a:p>
            <a:r>
              <a:rPr lang="ru-RU" sz="2025" b="1">
                <a:solidFill>
                  <a:srgbClr val="4CAF50"/>
                </a:solidFill>
                <a:latin typeface="Arial"/>
              </a:rPr>
              <a:t>A</a:t>
            </a:r>
          </a:p>
        </p:txBody>
      </p:sp>
      <p:sp>
        <p:nvSpPr>
          <p:cNvPr id="6" name="text6"/>
          <p:cNvSpPr>
            <a:spLocks noChangeArrowheads="1"/>
          </p:cNvSpPr>
          <p:nvPr/>
        </p:nvSpPr>
        <p:spPr>
          <a:xfrm>
            <a:off x="1600200" y="3381573"/>
            <a:ext cx="903982" cy="215900"/>
          </a:xfrm>
          <a:prstGeom prst="rect">
            <a:avLst/>
          </a:prstGeom>
          <a:noFill/>
        </p:spPr>
        <p:txBody>
          <a:bodyPr wrap="square" anchor="t" lIns="0" tIns="0" rIns="0" bIns="0">
            <a:normAutofit/>
          </a:bodyPr>
          <a:lstStyle/>
          <a:p>
            <a:r>
              <a:rPr lang="ru-RU" sz="2100" b="1">
                <a:solidFill>
                  <a:srgbClr val="1E3A24"/>
                </a:solidFill>
                <a:latin typeface="Arial"/>
              </a:rPr>
              <a:t>А) Водная</a:t>
            </a:r>
          </a:p>
        </p:txBody>
      </p:sp>
      <p:sp>
        <p:nvSpPr>
          <p:cNvPr id="7" name="text7"/>
          <p:cNvSpPr>
            <a:spLocks noChangeArrowheads="1"/>
          </p:cNvSpPr>
          <p:nvPr/>
        </p:nvSpPr>
        <p:spPr>
          <a:xfrm>
            <a:off x="6464300" y="3389809"/>
            <a:ext cx="355600" cy="209550"/>
          </a:xfrm>
          <a:prstGeom prst="rect">
            <a:avLst/>
          </a:prstGeom>
          <a:noFill/>
        </p:spPr>
        <p:txBody>
          <a:bodyPr wrap="square" anchor="t" lIns="0" tIns="0" rIns="0" bIns="0">
            <a:normAutofit/>
          </a:bodyPr>
          <a:lstStyle/>
          <a:p>
            <a:r>
              <a:rPr lang="ru-RU" sz="2025" b="1">
                <a:solidFill>
                  <a:srgbClr val="4CAF50"/>
                </a:solidFill>
                <a:latin typeface="Arial"/>
              </a:rPr>
              <a:t>B</a:t>
            </a:r>
          </a:p>
        </p:txBody>
      </p:sp>
      <p:sp>
        <p:nvSpPr>
          <p:cNvPr id="8" name="text8"/>
          <p:cNvSpPr>
            <a:spLocks noChangeArrowheads="1"/>
          </p:cNvSpPr>
          <p:nvPr/>
        </p:nvSpPr>
        <p:spPr>
          <a:xfrm>
            <a:off x="7010400" y="3381573"/>
            <a:ext cx="2036862" cy="215900"/>
          </a:xfrm>
          <a:prstGeom prst="rect">
            <a:avLst/>
          </a:prstGeom>
          <a:noFill/>
        </p:spPr>
        <p:txBody>
          <a:bodyPr wrap="square" anchor="t" lIns="0" tIns="0" rIns="0" bIns="0">
            <a:normAutofit/>
          </a:bodyPr>
          <a:lstStyle/>
          <a:p>
            <a:r>
              <a:rPr lang="ru-RU" sz="2100" b="1">
                <a:solidFill>
                  <a:srgbClr val="1E3A24"/>
                </a:solidFill>
                <a:latin typeface="Arial"/>
              </a:rPr>
              <a:t>Б) Наземно-воздушная</a:t>
            </a:r>
          </a:p>
        </p:txBody>
      </p:sp>
      <p:sp>
        <p:nvSpPr>
          <p:cNvPr id="9" name="text9"/>
          <p:cNvSpPr>
            <a:spLocks noChangeArrowheads="1"/>
          </p:cNvSpPr>
          <p:nvPr/>
        </p:nvSpPr>
        <p:spPr>
          <a:xfrm>
            <a:off x="1054100" y="4380409"/>
            <a:ext cx="355600" cy="209550"/>
          </a:xfrm>
          <a:prstGeom prst="rect">
            <a:avLst/>
          </a:prstGeom>
          <a:noFill/>
        </p:spPr>
        <p:txBody>
          <a:bodyPr wrap="square" anchor="t" lIns="0" tIns="0" rIns="0" bIns="0">
            <a:normAutofit/>
          </a:bodyPr>
          <a:lstStyle/>
          <a:p>
            <a:r>
              <a:rPr lang="ru-RU" sz="2025" b="1">
                <a:solidFill>
                  <a:srgbClr val="4CAF50"/>
                </a:solidFill>
                <a:latin typeface="Arial"/>
              </a:rPr>
              <a:t>C</a:t>
            </a:r>
          </a:p>
        </p:txBody>
      </p:sp>
      <p:sp>
        <p:nvSpPr>
          <p:cNvPr id="10" name="text10"/>
          <p:cNvSpPr>
            <a:spLocks noChangeArrowheads="1"/>
          </p:cNvSpPr>
          <p:nvPr/>
        </p:nvSpPr>
        <p:spPr>
          <a:xfrm>
            <a:off x="1600200" y="4372173"/>
            <a:ext cx="1202730" cy="215900"/>
          </a:xfrm>
          <a:prstGeom prst="rect">
            <a:avLst/>
          </a:prstGeom>
          <a:noFill/>
        </p:spPr>
        <p:txBody>
          <a:bodyPr wrap="square" anchor="t" lIns="0" tIns="0" rIns="0" bIns="0">
            <a:normAutofit/>
          </a:bodyPr>
          <a:lstStyle/>
          <a:p>
            <a:r>
              <a:rPr lang="ru-RU" sz="2100" b="1">
                <a:solidFill>
                  <a:srgbClr val="1E3A24"/>
                </a:solidFill>
                <a:latin typeface="Arial"/>
              </a:rPr>
              <a:t>В) Почвенная</a:t>
            </a:r>
          </a:p>
        </p:txBody>
      </p:sp>
      <p:sp>
        <p:nvSpPr>
          <p:cNvPr id="11" name="text11"/>
          <p:cNvSpPr>
            <a:spLocks noChangeArrowheads="1"/>
          </p:cNvSpPr>
          <p:nvPr/>
        </p:nvSpPr>
        <p:spPr>
          <a:xfrm>
            <a:off x="6464300" y="4380409"/>
            <a:ext cx="355600" cy="209550"/>
          </a:xfrm>
          <a:prstGeom prst="rect">
            <a:avLst/>
          </a:prstGeom>
          <a:noFill/>
        </p:spPr>
        <p:txBody>
          <a:bodyPr wrap="square" anchor="t" lIns="0" tIns="0" rIns="0" bIns="0">
            <a:normAutofit/>
          </a:bodyPr>
          <a:lstStyle/>
          <a:p>
            <a:r>
              <a:rPr lang="ru-RU" sz="2025" b="1">
                <a:solidFill>
                  <a:srgbClr val="4CAF50"/>
                </a:solidFill>
                <a:latin typeface="Arial"/>
              </a:rPr>
              <a:t>D</a:t>
            </a:r>
          </a:p>
        </p:txBody>
      </p:sp>
      <p:sp>
        <p:nvSpPr>
          <p:cNvPr id="12" name="text12"/>
          <p:cNvSpPr>
            <a:spLocks noChangeArrowheads="1"/>
          </p:cNvSpPr>
          <p:nvPr/>
        </p:nvSpPr>
        <p:spPr>
          <a:xfrm>
            <a:off x="7010400" y="4372173"/>
            <a:ext cx="1594247" cy="215900"/>
          </a:xfrm>
          <a:prstGeom prst="rect">
            <a:avLst/>
          </a:prstGeom>
          <a:noFill/>
        </p:spPr>
        <p:txBody>
          <a:bodyPr wrap="square" anchor="t" lIns="0" tIns="0" rIns="0" bIns="0">
            <a:normAutofit/>
          </a:bodyPr>
          <a:lstStyle/>
          <a:p>
            <a:r>
              <a:rPr lang="ru-RU" sz="2100" b="1">
                <a:solidFill>
                  <a:srgbClr val="1E3A24"/>
                </a:solidFill>
                <a:latin typeface="Arial"/>
              </a:rPr>
              <a:t>Г) Организменная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text3"/>
          <p:cNvSpPr>
            <a:spLocks noChangeArrowheads="1"/>
          </p:cNvSpPr>
          <p:nvPr/>
        </p:nvSpPr>
        <p:spPr>
          <a:xfrm>
            <a:off x="762000" y="2161580"/>
            <a:ext cx="3556000" cy="165100"/>
          </a:xfrm>
          <a:prstGeom prst="rect">
            <a:avLst/>
          </a:prstGeom>
          <a:noFill/>
        </p:spPr>
        <p:txBody>
          <a:bodyPr wrap="square" anchor="t" lIns="0" tIns="0" rIns="0" bIns="0">
            <a:normAutofit/>
          </a:bodyPr>
          <a:lstStyle/>
          <a:p>
            <a:r>
              <a:rPr lang="ru-RU" sz="1575" spc="284">
                <a:solidFill>
                  <a:srgbClr val="4CAF50"/>
                </a:solidFill>
                <a:latin typeface="Arial"/>
              </a:rPr>
              <a:t>Итог урока</a:t>
            </a:r>
          </a:p>
        </p:txBody>
      </p:sp>
      <p:sp>
        <p:nvSpPr>
          <p:cNvPr id="4" name="text4"/>
          <p:cNvSpPr>
            <a:spLocks noChangeArrowheads="1"/>
          </p:cNvSpPr>
          <p:nvPr/>
        </p:nvSpPr>
        <p:spPr>
          <a:xfrm>
            <a:off x="762000" y="2440980"/>
            <a:ext cx="3556000" cy="2085280"/>
          </a:xfrm>
          <a:prstGeom prst="rect">
            <a:avLst/>
          </a:prstGeom>
          <a:noFill/>
        </p:spPr>
        <p:txBody>
          <a:bodyPr wrap="square" anchor="t" lIns="0" tIns="0" rIns="0" bIns="0">
            <a:normAutofit/>
          </a:bodyPr>
          <a:lstStyle/>
          <a:p>
            <a:r>
              <a:rPr lang="ru-RU" sz="5700" b="1" spc="-113">
                <a:solidFill>
                  <a:srgbClr val="1E3A24"/>
                </a:solidFill>
                <a:latin typeface="Arial"/>
              </a:rPr>
              <a:t>Наземно-воздушная среда обитания</a:t>
            </a:r>
          </a:p>
        </p:txBody>
      </p:sp>
      <p:sp>
        <p:nvSpPr>
          <p:cNvPr id="5" name="text5"/>
          <p:cNvSpPr>
            <a:spLocks noChangeArrowheads="1"/>
          </p:cNvSpPr>
          <p:nvPr/>
        </p:nvSpPr>
        <p:spPr>
          <a:xfrm>
            <a:off x="5302250" y="1930400"/>
            <a:ext cx="87412" cy="196850"/>
          </a:xfrm>
          <a:prstGeom prst="rect">
            <a:avLst/>
          </a:prstGeom>
          <a:noFill/>
        </p:spPr>
        <p:txBody>
          <a:bodyPr wrap="square" anchor="t" lIns="0" tIns="0" rIns="0" bIns="0">
            <a:normAutofit/>
          </a:bodyPr>
          <a:lstStyle/>
          <a:p>
            <a:r>
              <a:rPr lang="ru-RU" sz="1875">
                <a:solidFill>
                  <a:srgbClr val="4CAF50"/>
                </a:solidFill>
                <a:latin typeface="Arial"/>
              </a:rPr>
              <a:t>1</a:t>
            </a:r>
          </a:p>
        </p:txBody>
      </p:sp>
      <p:sp>
        <p:nvSpPr>
          <p:cNvPr id="6" name="text6"/>
          <p:cNvSpPr>
            <a:spLocks noChangeArrowheads="1"/>
          </p:cNvSpPr>
          <p:nvPr/>
        </p:nvSpPr>
        <p:spPr>
          <a:xfrm>
            <a:off x="5580162" y="1930400"/>
            <a:ext cx="5564088" cy="215900"/>
          </a:xfrm>
          <a:prstGeom prst="rect">
            <a:avLst/>
          </a:prstGeom>
          <a:noFill/>
        </p:spPr>
        <p:txBody>
          <a:bodyPr wrap="square" anchor="t" lIns="0" tIns="0" rIns="0" bIns="0">
            <a:normAutofit/>
          </a:bodyPr>
          <a:lstStyle/>
          <a:p>
            <a:r>
              <a:rPr lang="ru-RU" sz="2100" b="1">
                <a:solidFill>
                  <a:srgbClr val="1E3A24"/>
                </a:solidFill>
                <a:latin typeface="Arial"/>
              </a:rPr>
              <a:t>Прочитать параграф учебника</a:t>
            </a:r>
          </a:p>
        </p:txBody>
      </p:sp>
      <p:sp>
        <p:nvSpPr>
          <p:cNvPr id="7" name="text7"/>
          <p:cNvSpPr>
            <a:spLocks noChangeArrowheads="1"/>
          </p:cNvSpPr>
          <p:nvPr/>
        </p:nvSpPr>
        <p:spPr>
          <a:xfrm>
            <a:off x="5580162" y="2184400"/>
            <a:ext cx="5564088" cy="342900"/>
          </a:xfrm>
          <a:prstGeom prst="rect">
            <a:avLst/>
          </a:prstGeom>
          <a:noFill/>
        </p:spPr>
        <p:txBody>
          <a:bodyPr wrap="square" anchor="t" lIns="0" tIns="0" rIns="0" bIns="0">
            <a:normAutofit/>
          </a:bodyPr>
          <a:lstStyle/>
          <a:p>
            <a:r>
              <a:rPr lang="ru-RU" sz="1725">
                <a:solidFill>
                  <a:srgbClr val="010000"/>
                </a:solidFill>
                <a:latin typeface="Arial"/>
              </a:rPr>
              <a:t>Внимательно изучить материал параграфа по теме «Наземно-воздушная среда»</a:t>
            </a:r>
          </a:p>
        </p:txBody>
      </p:sp>
      <p:sp>
        <p:nvSpPr>
          <p:cNvPr id="8" name="text8"/>
          <p:cNvSpPr>
            <a:spLocks noChangeArrowheads="1"/>
          </p:cNvSpPr>
          <p:nvPr/>
        </p:nvSpPr>
        <p:spPr>
          <a:xfrm>
            <a:off x="5302250" y="3136900"/>
            <a:ext cx="70445" cy="196850"/>
          </a:xfrm>
          <a:prstGeom prst="rect">
            <a:avLst/>
          </a:prstGeom>
          <a:noFill/>
        </p:spPr>
        <p:txBody>
          <a:bodyPr wrap="square" anchor="t" lIns="0" tIns="0" rIns="0" bIns="0">
            <a:normAutofit/>
          </a:bodyPr>
          <a:lstStyle/>
          <a:p>
            <a:r>
              <a:rPr lang="ru-RU" sz="1875">
                <a:solidFill>
                  <a:srgbClr val="4CAF50"/>
                </a:solidFill>
                <a:latin typeface="Arial"/>
              </a:rPr>
              <a:t>2</a:t>
            </a:r>
          </a:p>
        </p:txBody>
      </p:sp>
      <p:sp>
        <p:nvSpPr>
          <p:cNvPr id="9" name="text9"/>
          <p:cNvSpPr>
            <a:spLocks noChangeArrowheads="1"/>
          </p:cNvSpPr>
          <p:nvPr/>
        </p:nvSpPr>
        <p:spPr>
          <a:xfrm>
            <a:off x="5563195" y="3136900"/>
            <a:ext cx="5581055" cy="215900"/>
          </a:xfrm>
          <a:prstGeom prst="rect">
            <a:avLst/>
          </a:prstGeom>
          <a:noFill/>
        </p:spPr>
        <p:txBody>
          <a:bodyPr wrap="square" anchor="t" lIns="0" tIns="0" rIns="0" bIns="0">
            <a:normAutofit/>
          </a:bodyPr>
          <a:lstStyle/>
          <a:p>
            <a:r>
              <a:rPr lang="ru-RU" sz="2100" b="1">
                <a:solidFill>
                  <a:srgbClr val="1E3A24"/>
                </a:solidFill>
                <a:latin typeface="Arial"/>
              </a:rPr>
              <a:t>Примеры приспособлений животных</a:t>
            </a:r>
          </a:p>
        </p:txBody>
      </p:sp>
      <p:sp>
        <p:nvSpPr>
          <p:cNvPr id="10" name="text10"/>
          <p:cNvSpPr>
            <a:spLocks noChangeArrowheads="1"/>
          </p:cNvSpPr>
          <p:nvPr/>
        </p:nvSpPr>
        <p:spPr>
          <a:xfrm>
            <a:off x="5563195" y="3390900"/>
            <a:ext cx="5581055" cy="342900"/>
          </a:xfrm>
          <a:prstGeom prst="rect">
            <a:avLst/>
          </a:prstGeom>
          <a:noFill/>
        </p:spPr>
        <p:txBody>
          <a:bodyPr wrap="square" anchor="t" lIns="0" tIns="0" rIns="0" bIns="0">
            <a:normAutofit/>
          </a:bodyPr>
          <a:lstStyle/>
          <a:p>
            <a:r>
              <a:rPr lang="ru-RU" sz="1725">
                <a:solidFill>
                  <a:srgbClr val="010000"/>
                </a:solidFill>
                <a:latin typeface="Arial"/>
              </a:rPr>
              <a:t>Привести 3 примера приспособлений животных к наземно-воздушной среде (например, крылья, ш…</a:t>
            </a:r>
          </a:p>
        </p:txBody>
      </p:sp>
      <p:sp>
        <p:nvSpPr>
          <p:cNvPr id="11" name="text11"/>
          <p:cNvSpPr>
            <a:spLocks noChangeArrowheads="1"/>
          </p:cNvSpPr>
          <p:nvPr/>
        </p:nvSpPr>
        <p:spPr>
          <a:xfrm>
            <a:off x="5302250" y="4343400"/>
            <a:ext cx="71537" cy="196850"/>
          </a:xfrm>
          <a:prstGeom prst="rect">
            <a:avLst/>
          </a:prstGeom>
          <a:noFill/>
        </p:spPr>
        <p:txBody>
          <a:bodyPr wrap="square" anchor="t" lIns="0" tIns="0" rIns="0" bIns="0">
            <a:normAutofit/>
          </a:bodyPr>
          <a:lstStyle/>
          <a:p>
            <a:r>
              <a:rPr lang="ru-RU" sz="1875">
                <a:solidFill>
                  <a:srgbClr val="4CAF50"/>
                </a:solidFill>
                <a:latin typeface="Arial"/>
              </a:rPr>
              <a:t>3</a:t>
            </a:r>
          </a:p>
        </p:txBody>
      </p:sp>
      <p:sp>
        <p:nvSpPr>
          <p:cNvPr id="12" name="text12"/>
          <p:cNvSpPr>
            <a:spLocks noChangeArrowheads="1"/>
          </p:cNvSpPr>
          <p:nvPr/>
        </p:nvSpPr>
        <p:spPr>
          <a:xfrm>
            <a:off x="5564287" y="4343400"/>
            <a:ext cx="5579963" cy="215900"/>
          </a:xfrm>
          <a:prstGeom prst="rect">
            <a:avLst/>
          </a:prstGeom>
          <a:noFill/>
        </p:spPr>
        <p:txBody>
          <a:bodyPr wrap="square" anchor="t" lIns="0" tIns="0" rIns="0" bIns="0">
            <a:normAutofit/>
          </a:bodyPr>
          <a:lstStyle/>
          <a:p>
            <a:r>
              <a:rPr lang="ru-RU" sz="2100" b="1">
                <a:solidFill>
                  <a:srgbClr val="1E3A24"/>
                </a:solidFill>
                <a:latin typeface="Arial"/>
              </a:rPr>
              <a:t>Примеры приспособлений растений</a:t>
            </a:r>
          </a:p>
        </p:txBody>
      </p:sp>
      <p:sp>
        <p:nvSpPr>
          <p:cNvPr id="13" name="text13"/>
          <p:cNvSpPr>
            <a:spLocks noChangeArrowheads="1"/>
          </p:cNvSpPr>
          <p:nvPr/>
        </p:nvSpPr>
        <p:spPr>
          <a:xfrm>
            <a:off x="5564287" y="4597400"/>
            <a:ext cx="5579963" cy="342900"/>
          </a:xfrm>
          <a:prstGeom prst="rect">
            <a:avLst/>
          </a:prstGeom>
          <a:noFill/>
        </p:spPr>
        <p:txBody>
          <a:bodyPr wrap="square" anchor="t" lIns="0" tIns="0" rIns="0" bIns="0">
            <a:normAutofit/>
          </a:bodyPr>
          <a:lstStyle/>
          <a:p>
            <a:r>
              <a:rPr lang="ru-RU" sz="1725">
                <a:solidFill>
                  <a:srgbClr val="010000"/>
                </a:solidFill>
                <a:latin typeface="Arial"/>
              </a:rPr>
              <a:t>Привести 3 примера приспособлений растений к наземно-воздушной среде (например, корни, ст…</a:t>
            </a:r>
          </a:p>
        </p:txBody>
      </p:sp>
    </p:spTree>
  </p:cSld>
  <p:clrMapOvr>
    <a:masterClrMapping/>
  </p:clrMapOvr>
</p:sld>
</file>

<file path=ppt/theme/theme1.xml><?xml version="1.0" encoding="utf-8"?>
<a:theme xmlns:a="http://schemas.openxmlformats.org/drawingml/2006/main" name="prezx">
  <a:themeElements>
    <a:clrScheme name="prezx">
      <a:dk1>
        <a:srgbClr val="1C1C1C"/>
      </a:dk1>
      <a:lt1>
        <a:srgbClr val="FFFFFF"/>
      </a:lt1>
      <a:dk2>
        <a:srgbClr val="44546A"/>
      </a:dk2>
      <a:lt2>
        <a:srgbClr val="E7E6E6"/>
      </a:lt2>
      <a:accent1>
        <a:srgbClr val="2F6BF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zx">
      <a:majorFont>
        <a:latin typeface="Calibri Light"/>
        <a:ea typeface=""/>
        <a:cs typeface=""/>
      </a:majorFont>
      <a:minorFont>
        <a:latin typeface="Calibri"/>
        <a:ea typeface=""/>
        <a:cs typeface=""/>
      </a:minorFont>
    </a:fontScheme>
    <a:fmtScheme name="prezx">
      <a:fillStyleLst>
        <a:solidFill>
          <a:schemeClr val="phClr"/>
        </a:solidFill>
        <a:solidFill>
          <a:schemeClr val="phClr"/>
        </a:solidFill>
        <a:solidFill>
          <a:schemeClr val="phClr"/>
        </a:solidFill>
      </a:fillStyleLst>
      <a:lnStyleLst>
        <a:ln w="6350">
          <a:solidFill>
            <a:schemeClr val="phClr"/>
          </a:solidFill>
        </a:ln>
        <a:ln w="12700">
          <a:solidFill>
            <a:schemeClr val="phClr"/>
          </a:solidFill>
        </a:ln>
        <a:ln w="19050">
          <a:solidFill>
            <a:schemeClr val="phClr"/>
          </a:solidFill>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name="prezx">
  <a:themeElements>
    <a:clrScheme name="prezx">
      <a:dk1>
        <a:srgbClr val="1C1C1C"/>
      </a:dk1>
      <a:lt1>
        <a:srgbClr val="FFFFFF"/>
      </a:lt1>
      <a:dk2>
        <a:srgbClr val="44546A"/>
      </a:dk2>
      <a:lt2>
        <a:srgbClr val="E7E6E6"/>
      </a:lt2>
      <a:accent1>
        <a:srgbClr val="2F6BF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zx">
      <a:majorFont>
        <a:latin typeface="Calibri Light"/>
        <a:ea typeface=""/>
        <a:cs typeface=""/>
      </a:majorFont>
      <a:minorFont>
        <a:latin typeface="Calibri"/>
        <a:ea typeface=""/>
        <a:cs typeface=""/>
      </a:minorFont>
    </a:fontScheme>
    <a:fmtScheme name="prezx">
      <a:fillStyleLst>
        <a:solidFill>
          <a:schemeClr val="phClr"/>
        </a:solidFill>
        <a:solidFill>
          <a:schemeClr val="phClr"/>
        </a:solidFill>
        <a:solidFill>
          <a:schemeClr val="phClr"/>
        </a:solidFill>
      </a:fillStyleLst>
      <a:lnStyleLst>
        <a:ln w="6350">
          <a:solidFill>
            <a:schemeClr val="phClr"/>
          </a:solidFill>
        </a:ln>
        <a:ln w="12700">
          <a:solidFill>
            <a:schemeClr val="phClr"/>
          </a:solidFill>
        </a:ln>
        <a:ln w="19050">
          <a:solidFill>
            <a:schemeClr val="phClr"/>
          </a:solidFill>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Application>prezx</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 уроку биологии «Наземно-воздушная среда обитания»</dc:title>
  <dc:creator>prezx</dc:creator>
</cp:coreProperties>
</file>