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2E7D32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8EB78D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264D2B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C5DAC4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Q1 (янв–март)</c:v>
                </c:pt>
                <c:pt idx="1">
                  <c:v>Q2 (апр–июнь)</c:v>
                </c:pt>
                <c:pt idx="2">
                  <c:v>Q3 (июл–сент)</c:v>
                </c:pt>
                <c:pt idx="3">
                  <c:v>Q4 (окт–дек)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45</c:v>
                </c:pt>
                <c:pt idx="2">
                  <c:v>35</c:v>
                </c:pt>
                <c:pt idx="3">
                  <c:v>10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636569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2E7D32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28,6 млн 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41,2 млн 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19,4 млн 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33,7 млн 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Дачный мир — 2024</c:v>
                </c:pt>
                <c:pt idx="1">
                  <c:v>Дачный мир — 2025</c:v>
                </c:pt>
                <c:pt idx="2">
                  <c:v>Садовая техника — 2024</c:v>
                </c:pt>
                <c:pt idx="3">
                  <c:v>Садовая техника — 2025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28.6</c:v>
                </c:pt>
                <c:pt idx="1">
                  <c:v>41.2</c:v>
                </c:pt>
                <c:pt idx="2">
                  <c:v>19.4</c:v>
                </c:pt>
                <c:pt idx="3">
                  <c:v>33.7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Мы — производитель аккумуляторного садового инструмента «Тайга Тулс». Представляем нашу линейку из шести позиций, которая закрывает все основные задачи по уходу за садом. Расскажем о продукте, условиях и результатах в других сетях.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готовы начать уже в этом сезоне. Предлагаю зафиксировать условия в протоколе намерений до 15 января — это закрепит за вами цены со слайда с коммерческими условиями. С февраля запустим пилотную поставку в 10 магазинах сети, обязательно с обучением продавцов, чтобы линейка сразу пошла. Отсрочка платежа 30 дней и минимальная партия 40 паллет — гибкие условия для первого заказа. Дальше по результатам пилота масштабируемся на всю сеть.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говорить о самой линейке, пара слов о том, кто её производит. «Тайга Тулс» работает на рынке с 2011 года — это 15 лет опыта в аккумуляторном садовом инструменте. У нас собственная производственная площадка, мощность которой — около 500 тысяч инструментов в год. Это значит, что мы готовы обеспечить стабильные поставки для сети любого масштаба. Плюс мы уже экспортируем продукцию в 7 стран СНГ и ЕАЭС, а это подтверждение того, что продукт востребован и работает в разных климатических условиях. Дальше покажу, что именно мы предлагаем.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Вся линейка — это шесть инструментов, которые закрывают все основные задачи по уходу за участком. Здесь и газонокосилка для стрижки, и триммер для тех мест, куда косилка не достаёт, и цепная пила для обрезки деревьев. Плюс воздуходувка, кусторез и садовый пылесос для уборки. Важно, что все они работают от одного типа аккумулятора, поэтому покупателю не нужно покупать отдельные батареи для каждого инструмента. Это удобно и для ваших покупателей, и для вас — проще выкладка и выше средний чек.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посмотрим на технические характеристики. Обратите внимание: вся линейка работает от одного типа аккумулятора — это упрощает и ваш склад, и выбор для покупателя. По мощности мы закрываем все задачи — от лёгкой воздуходувки до газонокосилки. Вес тоже продуман: триммер и воздуходувка — чуть больше двух с половиной килограммов, с ними справится любой. А гарантия два-три года — это наш стандарт качества, который мы подтверждаем документально.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посмотрим, кто и когда покупает нашу линейку. Основной покупатель — владелец частного дома или дачи с участком 6–20 соток, и это определяет сезонность. Почти половина продаж — 45% — приходится на второй квартал, с апреля по июнь, когда люди выходят в сад после зимы. Ещё 35% — третий квартал, летние месяцы. А вот на первый и четвёртый кварталы вместе — всего 20%, это межсезонье. Поэтому мы рекомендуем завозить основной объём уже в феврале–марте, чтобы к пику полки были полные. Средний чек линейки — 18–25 тысяч рублей, это комфортная сумма для спонтанной и запланированной покупки.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деньгах. Вот закупочные и розничные цены по всей линейке — они дают вам наценку от 42 до 50 процентов. Обратите внимание: средняя наценка по шести позициям — 46 процентов, это выше среднего по рынку садовой техники. При этом розничные цены остаются конкурентными для покупателя. Мы закладываем в цену и гарантию, и сервисную поддержку, так что маржа для вас — чистая.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Логистика у нас выстроена так, чтобы вам было просто: минимальная партия — 40 паллет, и вы сами собираете микс из шести позиций под свой спрос. Производство занимает 30 дней, ещё 5–7 рабочих дней — доставка до вашего распределительного центра. Упаковка стандартизирована: паллета 1200 на 800, до 45 коробов, каждая единица в картонном коробе с цветной вкладкой — товар легко идентифицировать на полке и на складе.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не просто отгружаем товар — мы помогаем вам его продавать. На каждую позицию линейки предусмотрены POS-материалы: воблеры, ценникодержатели и шелфтокеры, которые выделят продукт на полке и подскажут покупателю. Перед сезоном проведём обучение ваших продавцов: онлайн-вебинар и офлайн-тренинг, чтобы они уверенно отвечали на вопросы и знали все преимущества. И, конечно, гарантийное обслуживание: у нас есть сервисные центры, а бракованный товар заменим в течение 14 дней. Всё это снижает ваши риски и ускоряет оборот.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результаты, которые линейка уже показывает в двух сетях-партнёрах. В «Дачном мире» выручка за год выросла с 28,6 до 41,2 миллиона рублей — это плюс 44 процента. В «Садовой технике» динамика ещё сильнее: почти в полтора раза, с 19,4 до 33,7 миллиона, рост 74 процента. При этом товар не залёживается на полке: средняя оборачиваемость — 28 дней в одной сети и 24 дня в другой. Это значит, что линейка продаёт себя сама, а для вас это быстрый возврат вложений в закупку.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83327d9cf580746d.png"/><Relationship Id="rId4" Type="http://schemas.openxmlformats.org/officeDocument/2006/relationships/image" Target="../media/mcf37880b7ac84348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4edf107ece8fe31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7037b96c8cfd96ce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399e3e8042ee637f.png"/><Relationship Id="rId4" Type="http://schemas.openxmlformats.org/officeDocument/2006/relationships/image" Target="../media/me3d1d8cf777616a3.png"/><Relationship Id="rId5" Type="http://schemas.openxmlformats.org/officeDocument/2006/relationships/image" Target="../media/m6404e7d773ef51bf.svg"/><Relationship Id="rId6" Type="http://schemas.openxmlformats.org/officeDocument/2006/relationships/image" Target="../media/m02e3ad936cab2f20.png"/><Relationship Id="rId8" Type="http://schemas.openxmlformats.org/officeDocument/2006/relationships/image" Target="../media/ma0b110383b3202c2.png"/><Relationship Id="rId9" Type="http://schemas.openxmlformats.org/officeDocument/2006/relationships/image" Target="../media/mf96ed11a7286d30e.svg"/><Relationship Id="rId10" Type="http://schemas.openxmlformats.org/officeDocument/2006/relationships/image" Target="../media/m44973c01206cb49f.png"/><Relationship Id="rId11" Type="http://schemas.openxmlformats.org/officeDocument/2006/relationships/image" Target="../media/mecb3d0b9a8a1f022.svg"/><Relationship Id="rId12" Type="http://schemas.openxmlformats.org/officeDocument/2006/relationships/image" Target="../media/m4206023a3f54e8e0.png"/><Relationship Id="rId13" Type="http://schemas.openxmlformats.org/officeDocument/2006/relationships/image" Target="../media/maafccd22d473f1d8.svg"/><Relationship Id="rId14" Type="http://schemas.openxmlformats.org/officeDocument/2006/relationships/image" Target="../media/mbbf2ca5a2b469e86.png"/><Relationship Id="rId15" Type="http://schemas.openxmlformats.org/officeDocument/2006/relationships/image" Target="../media/m376e87a3dd64662e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f08ab9feb35e16bf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0c2603b68e93fac7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5284def0e096a391.png"/><Relationship Id="rId4" Type="http://schemas.openxmlformats.org/officeDocument/2006/relationships/image" Target="../media/ma75d2133fe11e834.png"/><Relationship Id="rId5" Type="http://schemas.openxmlformats.org/officeDocument/2006/relationships/image" Target="../media/mdf6bb7d74f05e754.svg"/><Relationship Id="rId6" Type="http://schemas.openxmlformats.org/officeDocument/2006/relationships/image" Target="../media/m51416b4eec11c4dd.png"/><Relationship Id="rId7" Type="http://schemas.openxmlformats.org/officeDocument/2006/relationships/image" Target="../media/mdf6bb7d74f05e754.sv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399e3e8042ee637f.png"/><Relationship Id="rId4" Type="http://schemas.openxmlformats.org/officeDocument/2006/relationships/image" Target="../media/me3d1d8cf777616a3.png"/><Relationship Id="rId5" Type="http://schemas.openxmlformats.org/officeDocument/2006/relationships/image" Target="../media/m6404e7d773ef51bf.svg"/><Relationship Id="rId6" Type="http://schemas.openxmlformats.org/officeDocument/2006/relationships/image" Target="../media/m02e3ad936cab2f20.png"/><Relationship Id="rId8" Type="http://schemas.openxmlformats.org/officeDocument/2006/relationships/image" Target="../media/ma0b110383b3202c2.png"/><Relationship Id="rId9" Type="http://schemas.openxmlformats.org/officeDocument/2006/relationships/image" Target="../media/mf96ed11a7286d30e.sv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74675"/>
            <a:ext cx="1290796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Тайга Тулс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23611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Коммерческое предложение ·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483769"/>
            <a:ext cx="9232900" cy="13993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59"/>
              </a:lnSpc>
            </a:pPr>
            <a:r>
              <a:rPr lang="ru-RU" sz="5200" b="1" spc="-129">
                <a:solidFill>
                  <a:srgbClr val="FFFFFF"/>
                </a:solidFill>
                <a:latin typeface="Manrope"/>
              </a:rPr>
              <a:t>Аккумуляторный садовый инструмент «Тайга Тулс»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978400"/>
            <a:ext cx="6375400" cy="869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Manrope"/>
              </a:rPr>
              <a:t>Линейка из шести позиций для розничной сети товаров для дома и сада: газонокосилка, триммер, цепная пила, воздуходувка, кусторез и садовый пылесос.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13450"/>
            <a:ext cx="11303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FFFFF"/>
                </a:solidFill>
                <a:latin typeface="Manrope"/>
              </a:rPr>
              <a:t>Производитель «Тайга Тулс» · Закупщику розничной сети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957116"/>
            <a:ext cx="3454400" cy="1917700"/>
          </a:xfrm>
          <a:prstGeom prst="roundRect">
            <a:avLst>
              <a:gd name="adj" fmla="val 11920"/>
            </a:avLst>
          </a:prstGeom>
          <a:noFill/>
          <a:ln w="6350" cap="flat">
            <a:solidFill>
              <a:srgbClr val="FFFFFF">
                <a:alpha val="14118"/>
              </a:srgbClr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2957116"/>
            <a:ext cx="3454400" cy="1917700"/>
          </a:xfrm>
          <a:prstGeom prst="roundRect">
            <a:avLst>
              <a:gd name="adj" fmla="val 11920"/>
            </a:avLst>
          </a:prstGeom>
          <a:noFill/>
          <a:ln w="6350" cap="flat">
            <a:solidFill>
              <a:srgbClr val="FFFFFF">
                <a:alpha val="14118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7975600" y="2957116"/>
            <a:ext cx="3454400" cy="1917700"/>
          </a:xfrm>
          <a:prstGeom prst="roundRect">
            <a:avLst>
              <a:gd name="adj" fmla="val 11920"/>
            </a:avLst>
          </a:prstGeom>
          <a:noFill/>
          <a:ln w="6350" cap="flat">
            <a:solidFill>
              <a:srgbClr val="FFFFFF">
                <a:alpha val="14118"/>
              </a:srgbClr>
            </a:solidFill>
          </a:ln>
        </p:spPr>
      </p:sp>
      <p:sp>
        <p:nvSpPr>
          <p:cNvPr id="7" name="card7"/>
          <p:cNvSpPr/>
          <p:nvPr/>
        </p:nvSpPr>
        <p:spPr>
          <a:xfrm>
            <a:off x="762000" y="5332016"/>
            <a:ext cx="2533154" cy="508000"/>
          </a:xfrm>
          <a:prstGeom prst="roundRect">
            <a:avLst>
              <a:gd name="adj" fmla="val 30000"/>
            </a:avLst>
          </a:prstGeom>
          <a:solidFill>
            <a:srgbClr val="2E7D32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017984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2E7D32"/>
                </a:solidFill>
                <a:latin typeface="Manrope"/>
              </a:rPr>
              <a:t>Следующие шаги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291034"/>
            <a:ext cx="8915400" cy="11326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409"/>
              </a:lnSpc>
            </a:pPr>
            <a:r>
              <a:rPr lang="ru-RU" sz="4200" b="1" spc="-104">
                <a:solidFill>
                  <a:srgbClr val="FFFFFF"/>
                </a:solidFill>
                <a:latin typeface="Manrope"/>
              </a:rPr>
              <a:t>Начнём сотрудничество с пилотной поставки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3147616"/>
            <a:ext cx="345948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000"/>
              </a:lnSpc>
            </a:pPr>
            <a:r>
              <a:rPr lang="ru-RU" sz="3000" b="1">
                <a:solidFill>
                  <a:srgbClr val="2E7D32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3725466"/>
            <a:ext cx="29083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 b="1">
                <a:solidFill>
                  <a:srgbClr val="FFFFFF"/>
                </a:solidFill>
                <a:latin typeface="Manrope"/>
              </a:rPr>
              <a:t>Согласование протокола намерений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7750" y="4233466"/>
            <a:ext cx="29083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100">
                <a:solidFill>
                  <a:srgbClr val="FFFFFF"/>
                </a:solidFill>
                <a:latin typeface="Manrope"/>
              </a:rPr>
              <a:t>Фиксируем цены, условия поставки и объёмы до 15 января 2026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54550" y="3147616"/>
            <a:ext cx="345948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000"/>
              </a:lnSpc>
            </a:pPr>
            <a:r>
              <a:rPr lang="ru-RU" sz="3000" b="1">
                <a:solidFill>
                  <a:srgbClr val="2E7D32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54550" y="3725466"/>
            <a:ext cx="34594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FFFFFF"/>
                </a:solidFill>
                <a:latin typeface="Manrope"/>
              </a:rPr>
              <a:t>Пилотная поставка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54550" y="4004866"/>
            <a:ext cx="29083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100">
                <a:solidFill>
                  <a:srgbClr val="FFFFFF"/>
                </a:solidFill>
                <a:latin typeface="Manrope"/>
              </a:rPr>
              <a:t>Запуск с февраля 2026 в 10 магазинах сети с обучением продавцов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61350" y="3147616"/>
            <a:ext cx="345948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000"/>
              </a:lnSpc>
            </a:pPr>
            <a:r>
              <a:rPr lang="ru-RU" sz="3000" b="1">
                <a:solidFill>
                  <a:srgbClr val="2E7D32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61350" y="3725466"/>
            <a:ext cx="34594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FFFFFF"/>
                </a:solidFill>
                <a:latin typeface="Manrope"/>
              </a:rPr>
              <a:t>Отсрочка платежа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61350" y="4004866"/>
            <a:ext cx="29083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100">
                <a:solidFill>
                  <a:srgbClr val="FFFFFF"/>
                </a:solidFill>
                <a:latin typeface="Manrope"/>
              </a:rPr>
              <a:t>30 дней с момента поставки, минимальная партия — 40 паллет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04925" y="5471716"/>
            <a:ext cx="224730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60"/>
              </a:lnSpc>
            </a:pPr>
            <a:r>
              <a:rPr lang="ru-RU" sz="1300" b="1">
                <a:solidFill>
                  <a:srgbClr val="FFFFFF"/>
                </a:solidFill>
                <a:latin typeface="Manrope"/>
              </a:rPr>
              <a:t>Согласовать протокол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3447554" y="5474891"/>
            <a:ext cx="5759549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250">
                <a:solidFill>
                  <a:srgbClr val="FFFFFF"/>
                </a:solidFill>
                <a:latin typeface="Manrope"/>
              </a:rPr>
              <a:t>Поставки с февраля 2026 · отсрочка 30 дней · мин. партия 40 паллет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2041227"/>
            <a:ext cx="163975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7D32"/>
                </a:solidFill>
                <a:latin typeface="Manrope"/>
              </a:rPr>
              <a:t>О поставщике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63743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«Тайга Тулс»: опыт, мощности, экспорт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743523"/>
            <a:ext cx="385226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с 2011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378523"/>
            <a:ext cx="385226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год основания — 15 лет на рынке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487267" y="3743523"/>
            <a:ext cx="3852366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500 000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87267" y="4378523"/>
            <a:ext cx="3242766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инструментов в год — мощность производства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212634" y="3743523"/>
            <a:ext cx="385226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15171C"/>
                </a:solidFill>
                <a:latin typeface="Manrope"/>
              </a:rPr>
              <a:t>7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212634" y="4378523"/>
            <a:ext cx="385226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стран экспорта (СНГ и ЕАЭС)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34544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524496"/>
            <a:ext cx="34544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6228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524496"/>
            <a:ext cx="3454400" cy="2146002"/>
          </a:xfrm>
          <a:prstGeom prst="roundRect">
            <a:avLst>
              <a:gd name="adj" fmla="val 1065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2296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3822898"/>
            <a:ext cx="34544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10160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368800" y="3822898"/>
            <a:ext cx="34544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6228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7975600" y="3822898"/>
            <a:ext cx="3454400" cy="2146102"/>
          </a:xfrm>
          <a:prstGeom prst="roundRect">
            <a:avLst>
              <a:gd name="adj" fmla="val 1065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8229600" y="4064198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5" name="pic15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6" name="pic16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1867396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1867396"/>
            <a:ext cx="177800" cy="177800"/>
          </a:xfrm>
          <a:prstGeom prst="rect">
            <a:avLst/>
          </a:prstGeom>
        </p:spPr>
      </p:pic>
      <p:pic>
        <p:nvPicPr>
          <p:cNvPr id="18" name="pic18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7600" y="4165798"/>
            <a:ext cx="177800" cy="177800"/>
          </a:xfrm>
          <a:prstGeom prst="rect">
            <a:avLst/>
          </a:prstGeom>
        </p:spPr>
      </p:pic>
      <p:pic>
        <p:nvPicPr>
          <p:cNvPr id="19" name="pic19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24400" y="4165798"/>
            <a:ext cx="177800" cy="177800"/>
          </a:xfrm>
          <a:prstGeom prst="rect">
            <a:avLst/>
          </a:prstGeom>
        </p:spPr>
      </p:pic>
      <p:pic>
        <p:nvPicPr>
          <p:cNvPr id="20" name="pic20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31200" y="4165798"/>
            <a:ext cx="177800" cy="177800"/>
          </a:xfrm>
          <a:prstGeom prst="rect">
            <a:avLst/>
          </a:prstGeom>
        </p:spPr>
      </p:pic>
      <p:sp>
        <p:nvSpPr>
          <p:cNvPr id="21" name="text21"/>
          <p:cNvSpPr>
            <a:spLocks noChangeArrowheads="1"/>
          </p:cNvSpPr>
          <p:nvPr/>
        </p:nvSpPr>
        <p:spPr>
          <a:xfrm>
            <a:off x="1117600" y="615950"/>
            <a:ext cx="186263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7D32"/>
                </a:solidFill>
                <a:latin typeface="Manrope"/>
              </a:rPr>
              <a:t>Состав линейки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Шесть позиций — шесть задач для сада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160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Газонокосилка TG-101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16000" y="2607171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Стрижка газонов любой площади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228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Триммер TG-102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22800" y="2607171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Обработка кромок и уклонов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296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Цепная пила TG-103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29600" y="2607171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Обрезка веток и распиловка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1016000" y="4610298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Воздуходувка TG-104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1016000" y="4905573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Уборка листвы и мусора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4622800" y="4610298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Кусторез TG-105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4622800" y="4905573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Стрижка кустарников и живой изгороди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8229600" y="4610298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Садовый пылесос TG-106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8229600" y="4905573"/>
            <a:ext cx="353568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Сбор мусора и листвы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65002"/>
            <a:ext cx="10668000" cy="4419600"/>
          </a:xfrm>
          <a:prstGeom prst="roundRect">
            <a:avLst>
              <a:gd name="adj" fmla="val 5172"/>
            </a:avLst>
          </a:prstGeom>
          <a:noFill/>
          <a:ln w="12700" cap="flat">
            <a:solidFill>
              <a:srgbClr val="E4EEE3"/>
            </a:solidFill>
          </a:ln>
        </p:spPr>
      </p:sp>
      <p:sp>
        <p:nvSpPr>
          <p:cNvPr id="4" name="card4"/>
          <p:cNvSpPr/>
          <p:nvPr/>
        </p:nvSpPr>
        <p:spPr>
          <a:xfrm>
            <a:off x="3815358" y="1777702"/>
            <a:ext cx="1900535" cy="85090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815358" y="2628602"/>
            <a:ext cx="1900535" cy="59055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815358" y="3219152"/>
            <a:ext cx="1900535" cy="59055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815358" y="3809702"/>
            <a:ext cx="1900535" cy="59055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815358" y="4400252"/>
            <a:ext cx="1900535" cy="59055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3815358" y="4990802"/>
            <a:ext cx="1900535" cy="59055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3815358" y="5581352"/>
            <a:ext cx="1900535" cy="59055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17600" y="273447"/>
            <a:ext cx="320417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7D32"/>
                </a:solidFill>
                <a:latin typeface="Manrope"/>
              </a:rPr>
              <a:t>Технические характеристики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501352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Линейка «Тайга Тулс»: характеристики шести позиций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65200" y="2072977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Позиция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3853904" y="2072977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E7D32"/>
                </a:solidFill>
                <a:latin typeface="Manrope"/>
              </a:rPr>
              <a:t>Мощность, Вт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5754449" y="2072977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Вес, кг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794129" y="1942802"/>
            <a:ext cx="1544836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Время работы, мин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555321" y="2072977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Гарантия, лет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65200" y="2793702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Газонокосилка TG-101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3853904" y="2793702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1200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5754449" y="279370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18,5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54885" y="279370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40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555321" y="279370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3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65200" y="3384252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Триммер TG-102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3853904" y="3384252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600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754449" y="338425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2,8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7654885" y="338425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45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555321" y="338425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65200" y="3974802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Цепная пила TG-103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3853904" y="3974802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1000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5754449" y="397480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4,2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7654885" y="397480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35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9555321" y="397480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965200" y="4565352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Воздуходувка TG-104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3853904" y="4565352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500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5754449" y="456535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2,5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7654885" y="456535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60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9555321" y="456535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</a:t>
            </a:r>
          </a:p>
        </p:txBody>
      </p:sp>
      <p:sp>
        <p:nvSpPr>
          <p:cNvPr id="38" name="text38"/>
          <p:cNvSpPr>
            <a:spLocks noChangeArrowheads="1"/>
          </p:cNvSpPr>
          <p:nvPr/>
        </p:nvSpPr>
        <p:spPr>
          <a:xfrm>
            <a:off x="965200" y="5155902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Кусторез TG-105</a:t>
            </a:r>
          </a:p>
        </p:txBody>
      </p:sp>
      <p:sp>
        <p:nvSpPr>
          <p:cNvPr id="39" name="text39"/>
          <p:cNvSpPr>
            <a:spLocks noChangeArrowheads="1"/>
          </p:cNvSpPr>
          <p:nvPr/>
        </p:nvSpPr>
        <p:spPr>
          <a:xfrm>
            <a:off x="3853904" y="5155902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800</a:t>
            </a:r>
          </a:p>
        </p:txBody>
      </p:sp>
      <p:sp>
        <p:nvSpPr>
          <p:cNvPr id="40" name="text40"/>
          <p:cNvSpPr>
            <a:spLocks noChangeArrowheads="1"/>
          </p:cNvSpPr>
          <p:nvPr/>
        </p:nvSpPr>
        <p:spPr>
          <a:xfrm>
            <a:off x="5754449" y="515590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3,4</a:t>
            </a:r>
          </a:p>
        </p:txBody>
      </p:sp>
      <p:sp>
        <p:nvSpPr>
          <p:cNvPr id="41" name="text41"/>
          <p:cNvSpPr>
            <a:spLocks noChangeArrowheads="1"/>
          </p:cNvSpPr>
          <p:nvPr/>
        </p:nvSpPr>
        <p:spPr>
          <a:xfrm>
            <a:off x="7654885" y="515590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50</a:t>
            </a:r>
          </a:p>
        </p:txBody>
      </p:sp>
      <p:sp>
        <p:nvSpPr>
          <p:cNvPr id="42" name="text42"/>
          <p:cNvSpPr>
            <a:spLocks noChangeArrowheads="1"/>
          </p:cNvSpPr>
          <p:nvPr/>
        </p:nvSpPr>
        <p:spPr>
          <a:xfrm>
            <a:off x="9555321" y="515590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</a:t>
            </a:r>
          </a:p>
        </p:txBody>
      </p:sp>
      <p:sp>
        <p:nvSpPr>
          <p:cNvPr id="43" name="text43"/>
          <p:cNvSpPr>
            <a:spLocks noChangeArrowheads="1"/>
          </p:cNvSpPr>
          <p:nvPr/>
        </p:nvSpPr>
        <p:spPr>
          <a:xfrm>
            <a:off x="965200" y="5746452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Садовый пылесос TG-106</a:t>
            </a:r>
          </a:p>
        </p:txBody>
      </p:sp>
      <p:sp>
        <p:nvSpPr>
          <p:cNvPr id="44" name="text44"/>
          <p:cNvSpPr>
            <a:spLocks noChangeArrowheads="1"/>
          </p:cNvSpPr>
          <p:nvPr/>
        </p:nvSpPr>
        <p:spPr>
          <a:xfrm>
            <a:off x="3853904" y="5746452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900</a:t>
            </a:r>
          </a:p>
        </p:txBody>
      </p:sp>
      <p:sp>
        <p:nvSpPr>
          <p:cNvPr id="45" name="text45"/>
          <p:cNvSpPr>
            <a:spLocks noChangeArrowheads="1"/>
          </p:cNvSpPr>
          <p:nvPr/>
        </p:nvSpPr>
        <p:spPr>
          <a:xfrm>
            <a:off x="5754449" y="574645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4,8</a:t>
            </a:r>
          </a:p>
        </p:txBody>
      </p:sp>
      <p:sp>
        <p:nvSpPr>
          <p:cNvPr id="46" name="text46"/>
          <p:cNvSpPr>
            <a:spLocks noChangeArrowheads="1"/>
          </p:cNvSpPr>
          <p:nvPr/>
        </p:nvSpPr>
        <p:spPr>
          <a:xfrm>
            <a:off x="7654885" y="574645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30</a:t>
            </a:r>
          </a:p>
        </p:txBody>
      </p:sp>
      <p:sp>
        <p:nvSpPr>
          <p:cNvPr id="47" name="text47"/>
          <p:cNvSpPr>
            <a:spLocks noChangeArrowheads="1"/>
          </p:cNvSpPr>
          <p:nvPr/>
        </p:nvSpPr>
        <p:spPr>
          <a:xfrm>
            <a:off x="9555321" y="5746452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</a:t>
            </a:r>
          </a:p>
        </p:txBody>
      </p:sp>
      <p:sp>
        <p:nvSpPr>
          <p:cNvPr id="48" name="text48"/>
          <p:cNvSpPr>
            <a:spLocks noChangeArrowheads="1"/>
          </p:cNvSpPr>
          <p:nvPr/>
        </p:nvSpPr>
        <p:spPr>
          <a:xfrm>
            <a:off x="762000" y="6337002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Вся линейка работает от одного типа аккумулятора — упрощает склад и подбор для покупателя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29882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2E7D32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74332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EB78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418782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264D2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63232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5DAC4"/>
          </a:solidFill>
          <a:ln>
            <a:noFill/>
          </a:ln>
        </p:spPr>
      </p:sp>
      <p:graphicFrame>
        <p:nvGraphicFramePr>
          <p:cNvPr id="7" name="chart7"/>
          <p:cNvGraphicFramePr/>
          <p:nvPr/>
        </p:nvGraphicFramePr>
        <p:xfrm>
          <a:off x="762000" y="2540000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8" name="text8"/>
          <p:cNvSpPr>
            <a:spLocks noChangeArrowheads="1"/>
          </p:cNvSpPr>
          <p:nvPr/>
        </p:nvSpPr>
        <p:spPr>
          <a:xfrm>
            <a:off x="762000" y="1250950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Сезонность продаж 2026: пик — весна и начало лета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518285" y="3559175"/>
            <a:ext cx="115443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2E7D32"/>
                </a:solidFill>
                <a:latin typeface="Manrope"/>
              </a:rPr>
              <a:t>45%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5015" y="5321300"/>
            <a:ext cx="2040969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продаж — во II квартале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91000" y="3238500"/>
            <a:ext cx="734754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Q1 (янв–март)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017845" y="3228975"/>
            <a:ext cx="53915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7D32"/>
                </a:solidFill>
                <a:latin typeface="Manrope"/>
              </a:rPr>
              <a:t>10%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91000" y="3683000"/>
            <a:ext cx="733206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Q2 (апр–июнь)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1002367" y="3673475"/>
            <a:ext cx="55463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7D32"/>
                </a:solidFill>
                <a:latin typeface="Manrope"/>
              </a:rPr>
              <a:t>45%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191000" y="4127500"/>
            <a:ext cx="733702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Q3 (июл–сент)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007328" y="4117975"/>
            <a:ext cx="549672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7D32"/>
                </a:solidFill>
                <a:latin typeface="Manrope"/>
              </a:rPr>
              <a:t>35%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191000" y="4572000"/>
            <a:ext cx="734754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Q4 (окт–дек)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1017845" y="4562475"/>
            <a:ext cx="53915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7D32"/>
                </a:solidFill>
                <a:latin typeface="Manrope"/>
              </a:rPr>
              <a:t>10%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План продаж на 2026 год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661716"/>
            <a:ext cx="10668000" cy="4159250"/>
          </a:xfrm>
          <a:prstGeom prst="roundRect">
            <a:avLst>
              <a:gd name="adj" fmla="val 5496"/>
            </a:avLst>
          </a:prstGeom>
          <a:noFill/>
          <a:ln w="12700" cap="flat">
            <a:solidFill>
              <a:srgbClr val="E4EEE3"/>
            </a:solidFill>
          </a:ln>
        </p:spPr>
      </p:sp>
      <p:sp>
        <p:nvSpPr>
          <p:cNvPr id="4" name="card4"/>
          <p:cNvSpPr/>
          <p:nvPr/>
        </p:nvSpPr>
        <p:spPr>
          <a:xfrm>
            <a:off x="4476452" y="1674416"/>
            <a:ext cx="2313583" cy="59055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476452" y="2264966"/>
            <a:ext cx="2313583" cy="59055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476452" y="2855516"/>
            <a:ext cx="2313583" cy="59055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476452" y="3446066"/>
            <a:ext cx="2313583" cy="59055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476452" y="4036616"/>
            <a:ext cx="2313583" cy="59055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4476452" y="4627166"/>
            <a:ext cx="2313583" cy="59055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4476452" y="5217716"/>
            <a:ext cx="2313583" cy="590550"/>
          </a:xfrm>
          <a:prstGeom prst="rect">
            <a:avLst/>
          </a:prstGeom>
          <a:solidFill>
            <a:srgbClr val="E4EEE3"/>
          </a:solidFill>
          <a:ln>
            <a:noFill/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17600" y="636885"/>
            <a:ext cx="260713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7D32"/>
                </a:solidFill>
                <a:latin typeface="Manrope"/>
              </a:rPr>
              <a:t>Коммерческие условия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864791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Закупочные и розничные цены, наценка сети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65200" y="1839516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Позиция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473694" y="183951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E7D32"/>
                </a:solidFill>
                <a:latin typeface="Manrope"/>
              </a:rPr>
              <a:t>Закупочная цена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787277" y="183951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Розничная цена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100850" y="1839516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Наценка сети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65200" y="2430066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Газонокосилка TG-101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473694" y="243006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20 000 ₽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87277" y="243006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29 000 ₽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100850" y="2430066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45%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65200" y="3020616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Триммер TG-102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473694" y="302061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10 000 ₽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87277" y="302061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14 900 ₽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100850" y="3020616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49%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65200" y="3611166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Цепная пила TG-103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473694" y="361116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14 000 ₽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6787277" y="361116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20 300 ₽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100850" y="3611166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45%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965200" y="4201716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Воздуходувка TG-104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4473694" y="420171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9 000 ₽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6787277" y="420171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13 500 ₽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9100850" y="4201716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50%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965200" y="4792266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Кусторез TG-105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4473694" y="479226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12 000 ₽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6787277" y="479226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17 400 ₽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9100850" y="4792266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45%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965200" y="5382816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Садовый пылесос TG-106</a:t>
            </a:r>
          </a:p>
        </p:txBody>
      </p:sp>
      <p:sp>
        <p:nvSpPr>
          <p:cNvPr id="38" name="text38"/>
          <p:cNvSpPr>
            <a:spLocks noChangeArrowheads="1"/>
          </p:cNvSpPr>
          <p:nvPr/>
        </p:nvSpPr>
        <p:spPr>
          <a:xfrm>
            <a:off x="4473694" y="538281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16 000 ₽</a:t>
            </a:r>
          </a:p>
        </p:txBody>
      </p:sp>
      <p:sp>
        <p:nvSpPr>
          <p:cNvPr id="39" name="text39"/>
          <p:cNvSpPr>
            <a:spLocks noChangeArrowheads="1"/>
          </p:cNvSpPr>
          <p:nvPr/>
        </p:nvSpPr>
        <p:spPr>
          <a:xfrm>
            <a:off x="6787277" y="538281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22 720 ₽</a:t>
            </a:r>
          </a:p>
        </p:txBody>
      </p:sp>
      <p:sp>
        <p:nvSpPr>
          <p:cNvPr id="40" name="text40"/>
          <p:cNvSpPr>
            <a:spLocks noChangeArrowheads="1"/>
          </p:cNvSpPr>
          <p:nvPr/>
        </p:nvSpPr>
        <p:spPr>
          <a:xfrm>
            <a:off x="9100850" y="5382816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42%</a:t>
            </a:r>
          </a:p>
        </p:txBody>
      </p:sp>
      <p:sp>
        <p:nvSpPr>
          <p:cNvPr id="41" name="text41"/>
          <p:cNvSpPr>
            <a:spLocks noChangeArrowheads="1"/>
          </p:cNvSpPr>
          <p:nvPr/>
        </p:nvSpPr>
        <p:spPr>
          <a:xfrm>
            <a:off x="762000" y="597336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Средняя наценка по линейке — 46%</a:t>
            </a:r>
          </a:p>
        </p:txBody>
      </p:sp>
      <p:sp>
        <p:nvSpPr>
          <p:cNvPr id="42" name="text42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Коммерческое предложение «Тайга Тулс»,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50517"/>
            <a:ext cx="3183434" cy="2824163"/>
          </a:xfrm>
          <a:prstGeom prst="roundRect">
            <a:avLst>
              <a:gd name="adj" fmla="val 809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550517"/>
            <a:ext cx="3183533" cy="2824163"/>
          </a:xfrm>
          <a:prstGeom prst="roundRect">
            <a:avLst>
              <a:gd name="adj" fmla="val 809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550517"/>
            <a:ext cx="3183434" cy="2824163"/>
          </a:xfrm>
          <a:prstGeom prst="roundRect">
            <a:avLst>
              <a:gd name="adj" fmla="val 8094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4648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54648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1464171"/>
            <a:ext cx="251498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7D32"/>
                </a:solidFill>
                <a:latin typeface="Manrope"/>
              </a:rPr>
              <a:t>Логистика и упаковка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55237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От заказа до полки — понятный процесс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76641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E7D32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71891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Минимальная партия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4099322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40 паллет — микс из шести позиций линейки. Гибкая комплектация под потребности сети.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766417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E7D32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718917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Производство и доставка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4099322"/>
            <a:ext cx="2599333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Срок производства — 30 дней. Доставка до распределительного центра сети — 5–7 рабочих дней.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366" y="276641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E7D32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371891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Упаковка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4099322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Паллета 1200×800×1500 мм, до 45 коробов. Каждая единица — в картонном коробе с цветной вкладкой.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3454400" cy="44445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524496"/>
            <a:ext cx="3454400" cy="44445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6228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524496"/>
            <a:ext cx="3454400" cy="44445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2296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9" name="pic9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1867396"/>
            <a:ext cx="177800" cy="1778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1867396"/>
            <a:ext cx="177800" cy="177800"/>
          </a:xfrm>
          <a:prstGeom prst="rect">
            <a:avLst/>
          </a:prstGeom>
        </p:spPr>
      </p:pic>
      <p:sp>
        <p:nvSpPr>
          <p:cNvPr id="12" name="text12"/>
          <p:cNvSpPr>
            <a:spLocks noChangeArrowheads="1"/>
          </p:cNvSpPr>
          <p:nvPr/>
        </p:nvSpPr>
        <p:spPr>
          <a:xfrm>
            <a:off x="1117600" y="615950"/>
            <a:ext cx="218958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E7D32"/>
                </a:solidFill>
                <a:latin typeface="Manrope"/>
              </a:rPr>
              <a:t>Поддержка продаж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Помогаем продавать с первого дня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160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POS-материалы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16000" y="260717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Воблеры, ценникодержатели и шелфтокеры на каждый SKU — выделяем товар на полке и подсказываем покупателю.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228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Обучение продавцов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22800" y="260717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Онлайн-вебинар и офлайн-тренинг перед сезоном: разбираем преимущества линейки и технику продаж.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296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Гарантийное обслуживание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29600" y="260717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Сервисные центры по всей стране и замена бракованного товара в течение 14 дней — без лишних вопросов.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1904305"/>
          <a:ext cx="10668000" cy="332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101024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Результаты линейки в сетях-партнёрах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553650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Рост выручки: «Дачный мир» +44%, «Садовая техника» +74%. Оборачиваемость: 28 и 24 дня.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продаж сетей-партнёров, 2024–2025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линейки товара для закупщика розничной сети</dc:title>
  <dc:creator>Слайда</dc:creator>
</cp:coreProperties>
</file>