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Rubik"/>
      <p:regular r:id="rIdFont0"/>
      <p:bold r:id="rIdFont1"/>
    </p:embeddedFont>
    <p:embeddedFont>
      <p:font typeface="Nunito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день! Это занятие — про самый частый и самый сложный момент нашей работы: как мы представляем товар покупателю прямо в зале. Мы разберём пять шагов разговора, приём «свойство — выгода — доказательство» и три возражения, которые слышим каждый день. В конце вас ждёт короткая отработка в паре и чек-лист на смену — его вы будете проверять у себя после каждой третьей консультации. Никаких обещаний про рост продаж: только конкретные формулировки, которые можно применить уже сегодня.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Весь разговор с покупателем укладывается в пять шагов, и презентация товара — третий из них, ровно в середине. Новички часто начинают с неё: сразу рассказывают про мотор, барабан и класс стирки. Но пока мы не знаем задачу, мы не знаем, какие характеристики вообще важны. Поэтому сначала контакт и вопросы — покупатель сам назовёт то, что для него важно, и уже на этом строим показ. Цена и возражения идут после, и там работает та же логика: сначала выгода, потом цифра. Сейчас разберём, как сделать такую реплику.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Сейчас разберём ошибку, которую совершают почти все новички в первые недели. Посмотрите на первую реплику: продавец честно перечисляет всё, что написано в паспорте, — восемь килограммов, тысяча двести оборотов, класс А+++, пятнадцать программ. Формально он ничего не соврал, но покупатель после такой фразы не стал ближе к покупке. Сравните со второй репликой: та же самая характеристика, но сказана про задачу человека — белье и куртки за один раз, меньше стирок в неделю. Разница только в том, о чём мы говорим: о товаре или о жизни покупателя. Запомните простое правило: назвали характеристику — сразу скажите, что она меняет для него. Дальше покажу приём, который помогает строить такие фразы почти автоматически.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Разберём приём, который вы будете использовать в каждой консультации. Фраза строится из трёх шагов: свойство, выгода, доказательство. Возьмём стиральную машину с инверторным мотором. Свойство — «инверторный мотор без щёток», выгода — «тише на ночных стирках, меньше вибрации на втором этаже», доказательство — наклейка уровня шума на корпусе и демонстрация отжима прямо при покупателе. Запомните шаблон: «Здесь такое-то свойство — значит, для вас такая-то выгода. Смотрите, вот доказательство». Дальше разберём, как из всего паспорта товара выбрать те три характеристики, которые нужны именно этому покупателю.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Смотрите, что здесь главное: покупатель приходит не за паспортом, а за решением своей задачи. Семье с детьми важна блокировка от детей, отпаривание и объём барабана — вот эти три свойства и называем. Для съёмной квартиры всё иначе: узкий корпус, чтобы влезло в нишу, низкий шум и экономное энергопотребление. А когда человек меняет старую машину, ему критичны габариты ниши, срок службы и сервис рядом с домом. Задача продавца — услышать запрос и выбрать три свойства, а про остальное честно молчать, пока не спросят. Если вывалите весь паспорт, покупатель утонет в деталях и уйдёт думать.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Цену называем не первой фразой, а после того, как поняли запрос покупателя и коротко показали, чем товар ему полезен. Когда речь заходит о деньгах, не спорим со словом «дорого», а переводим разговор в стоимость владения. Смотрите: базовая модель стоит 32 тысячи, инверторная — 36, разница 4 тысячи. Но инверторная потребляет меньше электричества — примерно 2 700 рублей в год против 4 200, то есть экономия около 1 500 рублей ежегодно. За пять лет владения получается 58 500 против 62 000 — более дорогая на первый взгляд модель выходит дешевле. Так и говорим покупателю: «эта модель дороже на 4 000 ₽ и экономит около 1 500 ₽ в год на электричестве». Дальше разберём три возражения, которые слышим чаще всего.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Возражения — это не отказ, а просьба помочь разобраться. На «я подумаю» не отпускаем молча: уточняем, что именно смущает, и предлагаем сравнить две модели рядом. На «в интернете дешевле» не спорим о цене, а раскладываем, что входит в нашу стоимость: доставка, установка, гарантия, сервис рядом с домом. На вопрос про соседнюю модель даём два-три отличия под задачу конкретного покупателя, а не читаем весь паспорт. Дальше разберём, как подкрепить ответ демонстрацией товара в зале.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Демонстрация — это момент, когда товар говорит за нас. Пять шагов простые: включаем прибор, показываем одну функцию под задачу покупателя, даём ему самому подержать и открыть, подтверждаем характеристику наклейкой или паспортом и заканчиваем вопросом «как вам?». Обратите внимание на третий шаг — он самый важный. Покупатель, который сам что-то нажал, возвращается к этому товару в разговоре, и дальше обсуждать цену становится проще. Не превращайте демонстрацию в лекцию: пусть руки работают у покупателя, а не только у вас.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Четыре вещи, которые чаще всего портят разговор, — это спор, обещания сверх паспорта, грубое сравнение с конкурентом и давление срочностью. Спор разрушает контакт: покупатель перестаёт вас слышать и начинает защищаться. Обещание характеристик, которых нет в паспорте, — это прямая дорога к возврату и жалобе. Грубое сравнение с конкурентом выглядит как неуверенность в собственном товаре. А «последний экземпляр» работает один раз, а потом покупатель чувствует обман. Обратите внимание: к каждому запрету есть фраза-замена — она переводит разговор из конфликта в спокойный диалог. Именно эти замены мы сейчас и потренируем в парах.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Сейчас мы не слушаем теорию, а тренируемся. Разбейтесь по тройкам: один продавец, один покупатель, один наблюдатель. У продавца три минуты на презентацию, у наблюдателя — три минуты на обратную связь, потом меняетесь ролями. Наблюдатель смотрит всего на три вещи: прозвучала ли выгода после свойства, названа ли цена вовремя и было ли действие руками. В конце соберёмся и разберём, что получилось, а что стоит доработать.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Вот и весь наш разговор, упакованный в шесть пунктов. Это не отчёт для начальства, а личная проверка: после каждой третьей консультации пробегитесь по списку и честно отметьте, что получилось, а что просело. Обратите внимание — здесь нет ни одной характеристики товара, только действия: говорил о выгоде, выбрал три свойства, дал потрогать, назвал цену вовремя, не давил, закрыл конкретным шагом. Если хотя бы два пункта не отмечены — это не провал, а подсказка, что отработать на следующей смене. Распечатайте чек-лист и держите в подсобке, чтобы он был под рукой, а не в телефоне. И помните: мы договаривались, что цифры и примеры в обучении условные — ваша задача не гнаться за процентами, а делать разговор с покупателем честным и понятным.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d239d38c60691700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0b1b09883eb4f008.png"/><Relationship Id="rId4" Type="http://schemas.openxmlformats.org/officeDocument/2006/relationships/image" Target="../media/m684ec370406b120c.png"/><Relationship Id="rId5" Type="http://schemas.openxmlformats.org/officeDocument/2006/relationships/image" Target="../media/m635943ceb454e0bc.svg"/><Relationship Id="rId6" Type="http://schemas.openxmlformats.org/officeDocument/2006/relationships/image" Target="../media/m8331629be3f82154.png"/><Relationship Id="rId7" Type="http://schemas.openxmlformats.org/officeDocument/2006/relationships/image" Target="../media/m635943ceb454e0bc.svg"/><Relationship Id="rId8" Type="http://schemas.openxmlformats.org/officeDocument/2006/relationships/image" Target="../media/md298085cff3d01bd.png"/><Relationship Id="rId9" Type="http://schemas.openxmlformats.org/officeDocument/2006/relationships/image" Target="../media/m635943ceb454e0bc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ef78810e5727ca2d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0b1b09883eb4f008.png"/><Relationship Id="rId4" Type="http://schemas.openxmlformats.org/officeDocument/2006/relationships/image" Target="../media/m99a5d8912da65def.png"/><Relationship Id="rId5" Type="http://schemas.openxmlformats.org/officeDocument/2006/relationships/image" Target="../media/m635943ceb454e0bc.svg"/><Relationship Id="rId6" Type="http://schemas.openxmlformats.org/officeDocument/2006/relationships/image" Target="../media/m1f594fc5fbe480d5.png"/><Relationship Id="rId7" Type="http://schemas.openxmlformats.org/officeDocument/2006/relationships/image" Target="../media/m635943ceb454e0bc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b4ca9bc404969b3f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0b1b09883eb4f008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b16e4a6fd46cd657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0b1b09883eb4f008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0b1b09883eb4f008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0b1b09883eb4f008.png"/><Relationship Id="rId4" Type="http://schemas.openxmlformats.org/officeDocument/2006/relationships/image" Target="../media/m95fd3856bfc42b2f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0b1b09883eb4f008.png"/><Relationship Id="rId4" Type="http://schemas.openxmlformats.org/officeDocument/2006/relationships/image" Target="../media/m0b4a875a0d5880a3.png"/><Relationship Id="rId5" Type="http://schemas.openxmlformats.org/officeDocument/2006/relationships/image" Target="../media/m4d88dbe81d10bedf.svg"/><Relationship Id="rId6" Type="http://schemas.openxmlformats.org/officeDocument/2006/relationships/image" Target="../media/m0b4a875a0d5880a3.png"/><Relationship Id="rId7" Type="http://schemas.openxmlformats.org/officeDocument/2006/relationships/image" Target="../media/m4d88dbe81d10bedf.svg"/><Relationship Id="rId8" Type="http://schemas.openxmlformats.org/officeDocument/2006/relationships/image" Target="../media/m0b4a875a0d5880a3.png"/><Relationship Id="rId9" Type="http://schemas.openxmlformats.org/officeDocument/2006/relationships/image" Target="../media/m4d88dbe81d10bedf.svg"/><Relationship Id="rId10" Type="http://schemas.openxmlformats.org/officeDocument/2006/relationships/image" Target="../media/m0b4a875a0d5880a3.png"/><Relationship Id="rId11" Type="http://schemas.openxmlformats.org/officeDocument/2006/relationships/image" Target="../media/m4d88dbe81d10bedf.svg"/><Relationship Id="rId12" Type="http://schemas.openxmlformats.org/officeDocument/2006/relationships/image" Target="../media/m0b4a875a0d5880a3.png"/><Relationship Id="rId13" Type="http://schemas.openxmlformats.org/officeDocument/2006/relationships/image" Target="../media/m4d88dbe81d10bedf.svg"/><Relationship Id="rId14" Type="http://schemas.openxmlformats.org/officeDocument/2006/relationships/image" Target="../media/m49a5539f251d24dd.png"/><Relationship Id="rId15" Type="http://schemas.openxmlformats.org/officeDocument/2006/relationships/image" Target="../media/m4d88dbe81d10bedf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35000"/>
            <a:ext cx="82633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A1538"/>
                </a:solidFill>
                <a:latin typeface="Rubik"/>
              </a:rPr>
              <a:t>Ампер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44095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8590C"/>
                </a:solidFill>
                <a:latin typeface="Rubik"/>
              </a:rPr>
              <a:t>Обучающая презентация ·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69495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2A1538"/>
                </a:solidFill>
                <a:latin typeface="Nunito"/>
              </a:rPr>
              <a:t>Презентация товара в зале: обучение продавцов сети «Ампер»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962995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36279"/>
                </a:solidFill>
                <a:latin typeface="Rubik"/>
              </a:rPr>
              <a:t>Как показать покупателю пользу, а не пересказать паспорт товара. Для продавцов-консультантов торгового зала и наставников 34 магазинов сети.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701030"/>
            <a:ext cx="464562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36279"/>
                </a:solidFill>
                <a:latin typeface="Rubik"/>
              </a:rPr>
              <a:t>Материал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92800"/>
            <a:ext cx="403602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A1538"/>
                </a:solidFill>
                <a:latin typeface="Rubik"/>
              </a:rPr>
              <a:t>Учебный модуль для торгового зала, занятие 45 минут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5179020" y="5701030"/>
            <a:ext cx="249262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36279"/>
                </a:solidFill>
                <a:latin typeface="Rubik"/>
              </a:rPr>
              <a:t>Сеть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5179020" y="5892800"/>
            <a:ext cx="2001838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A1538"/>
                </a:solidFill>
                <a:latin typeface="Rubik"/>
              </a:rPr>
              <a:t>«Ампер», бытовая техника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561858" y="5701030"/>
            <a:ext cx="450314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36279"/>
                </a:solidFill>
                <a:latin typeface="Rubik"/>
              </a:rPr>
              <a:t>Аудитория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561858" y="5892800"/>
            <a:ext cx="3893542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A1538"/>
                </a:solidFill>
                <a:latin typeface="Rubik"/>
              </a:rPr>
              <a:t>Продавцы-консультанты и наставники, 34 магазина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52859"/>
            <a:ext cx="1659434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234406"/>
            <a:ext cx="2247900" cy="3970734"/>
          </a:xfrm>
          <a:prstGeom prst="roundRect">
            <a:avLst>
              <a:gd name="adj" fmla="val 677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568700" y="2234406"/>
            <a:ext cx="2247900" cy="3970734"/>
          </a:xfrm>
          <a:prstGeom prst="roundRect">
            <a:avLst>
              <a:gd name="adj" fmla="val 677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375400" y="2234406"/>
            <a:ext cx="2247900" cy="3970734"/>
          </a:xfrm>
          <a:prstGeom prst="roundRect">
            <a:avLst>
              <a:gd name="adj" fmla="val 677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182100" y="2234406"/>
            <a:ext cx="2247900" cy="3970734"/>
          </a:xfrm>
          <a:prstGeom prst="roundRect">
            <a:avLst>
              <a:gd name="adj" fmla="val 6779"/>
            </a:avLst>
          </a:prstGeom>
          <a:solidFill>
            <a:srgbClr val="2A1538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4111823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4111823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4111823"/>
            <a:ext cx="254000" cy="2159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889000" y="697309"/>
            <a:ext cx="1712428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Этапы консультации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80327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2A1538"/>
                </a:solidFill>
                <a:latin typeface="Nunito"/>
              </a:rPr>
              <a:t>Презентация товара в разговоре с покупателем: третий этап разговора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45030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8590C"/>
                </a:solidFill>
                <a:latin typeface="Nunito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402171"/>
            <a:ext cx="196596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1538"/>
                </a:solidFill>
                <a:latin typeface="Rubik"/>
              </a:rPr>
              <a:t>Контакт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3748286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Поздороваться, дать осмотреться и задать открытый вопрос: «Подбираете для дома или в подарок?»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45030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8590C"/>
                </a:solidFill>
                <a:latin typeface="Nunito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402806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1538"/>
                </a:solidFill>
                <a:latin typeface="Rubik"/>
              </a:rPr>
              <a:t>Выявление потребности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3983236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Уточнить задачу: кто пользуется, где стоит техника, что не устраивало в старой. Покупатель сам называет важные характеристики.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45030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8590C"/>
                </a:solidFill>
                <a:latin typeface="Nunito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402806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1538"/>
                </a:solidFill>
                <a:latin typeface="Rubik"/>
              </a:rPr>
              <a:t>Презентация товара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3983236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Показать 2–3 модели под названную задачу по схеме «свойство — выгода — доказательство». Опираемся на слова покупателя.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45030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8590C"/>
                </a:solidFill>
                <a:latin typeface="Nunito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3402806"/>
            <a:ext cx="1663700" cy="7175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FFF3EC"/>
                </a:solidFill>
                <a:latin typeface="Rubik"/>
              </a:rPr>
              <a:t>Цена, возражения, завершение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4218186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Rubik"/>
              </a:rPr>
              <a:t>Назвать цену после выгоды, показать стоимость владения на годы, отработать «подумаю» и «в интернете дешевле», оформить покупку.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7572"/>
            <a:ext cx="1429048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572022"/>
            <a:ext cx="1435965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Ошибка №1 в зале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798638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2A1538"/>
                </a:solidFill>
                <a:latin typeface="Nunito"/>
              </a:rPr>
              <a:t>Пересказ характеристик вместо пользы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958108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A1538"/>
                </a:solidFill>
                <a:latin typeface="Rubik"/>
              </a:rPr>
              <a:t>Как звучит плохо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386683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36279"/>
                </a:solidFill>
                <a:latin typeface="Rubik"/>
              </a:rPr>
              <a:t>«Объём барабана 8 кг, 1200 оборотов, класс А+++, 15 программ». Покупатель слышит паспорт товара и не понимает, что из этого важно именно ему. Он кивает и уходит думать.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2958108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A1538"/>
                </a:solidFill>
                <a:latin typeface="Rubik"/>
              </a:rPr>
              <a:t>Как звучит хорошо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62700" y="3386683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36279"/>
                </a:solidFill>
                <a:latin typeface="Rubik"/>
              </a:rPr>
              <a:t>«Восемь килограммов — это постельное белье и куртки за один раз, стирки в неделю станет меньше». Та же характеристика, но сказана про задачу покупателя, а не про товар.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4936629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36279"/>
                </a:solidFill>
                <a:latin typeface="Rubik"/>
              </a:rPr>
              <a:t>Проверка перед фразой: назвал характеристику — сразу скажи, что она меняет в жизни покупателя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123950"/>
            <a:ext cx="1219101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705497"/>
            <a:ext cx="3183434" cy="3028553"/>
          </a:xfrm>
          <a:prstGeom prst="roundRect">
            <a:avLst>
              <a:gd name="adj" fmla="val 503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504234" y="2705497"/>
            <a:ext cx="3183533" cy="3028553"/>
          </a:xfrm>
          <a:prstGeom prst="roundRect">
            <a:avLst>
              <a:gd name="adj" fmla="val 503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8246566" y="2705497"/>
            <a:ext cx="3183434" cy="3028553"/>
          </a:xfrm>
          <a:prstGeom prst="roundRect">
            <a:avLst>
              <a:gd name="adj" fmla="val 5032"/>
            </a:avLst>
          </a:prstGeom>
          <a:solidFill>
            <a:srgbClr val="2A1538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34" y="4111823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0166" y="4111823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889000" y="1168400"/>
            <a:ext cx="1184029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Приём продаж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74366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2A1538"/>
                </a:solidFill>
                <a:latin typeface="Nunito"/>
              </a:rPr>
              <a:t>Фраза из трёх шагов: свойство — выгода — доказательство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921397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8590C"/>
                </a:solidFill>
                <a:latin typeface="Nunito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873262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1538"/>
                </a:solidFill>
                <a:latin typeface="Rubik"/>
              </a:rPr>
              <a:t>Свойство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4219377"/>
            <a:ext cx="2599234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Называем факт из паспорта товара: «инверторный мотор без щёток». Коротко, без терминов, которые покупатель не поймёт.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921397"/>
            <a:ext cx="320893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8590C"/>
                </a:solidFill>
                <a:latin typeface="Nunito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873262"/>
            <a:ext cx="3088719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1538"/>
                </a:solidFill>
                <a:latin typeface="Rubik"/>
              </a:rPr>
              <a:t>Выгода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4219377"/>
            <a:ext cx="2599333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Переводим на язык покупателя: «тише на ночных стирках, меньше вибрации — соседи на втором этаже не услышат».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921397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8590C"/>
                </a:solidFill>
                <a:latin typeface="Nunito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873262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FFF3EC"/>
                </a:solidFill>
                <a:latin typeface="Rubik"/>
              </a:rPr>
              <a:t>Доказательство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4219377"/>
            <a:ext cx="2599234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Rubik"/>
              </a:rPr>
              <a:t>Показываем факт: наклейка уровня шума на корпусе, демонстрация отжима при покупателе. Слова подтверждаются делом.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698500"/>
            <a:ext cx="1535410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3066355"/>
            <a:ext cx="3657600" cy="660400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7143B">
                <a:alpha val="10196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952500" y="3866455"/>
            <a:ext cx="3657600" cy="660400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7143B">
                <a:alpha val="10196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5143500" y="2844105"/>
            <a:ext cx="1905000" cy="19050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581900" y="3066355"/>
            <a:ext cx="3657600" cy="660400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7143B">
                <a:alpha val="10196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7581900" y="3866455"/>
            <a:ext cx="3657600" cy="660400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7143B">
                <a:alpha val="10196"/>
              </a:srgbClr>
            </a:outerShdw>
          </a:effectLst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9500" y="742950"/>
            <a:ext cx="1563600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Подбор аргументов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52500" y="855266"/>
            <a:ext cx="10922000" cy="42608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255"/>
              </a:lnSpc>
            </a:pPr>
            <a:r>
              <a:rPr lang="ru-RU" sz="3100" b="1" spc="-61">
                <a:solidFill>
                  <a:srgbClr val="2A1538"/>
                </a:solidFill>
                <a:latin typeface="Nunito"/>
              </a:rPr>
              <a:t>Три характеристики под запрос, а не весь паспорт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95300" y="3206055"/>
            <a:ext cx="39370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00"/>
              </a:lnSpc>
            </a:pPr>
            <a:r>
              <a:rPr lang="ru-RU" sz="1250" b="1">
                <a:solidFill>
                  <a:srgbClr val="2A1538"/>
                </a:solidFill>
                <a:latin typeface="Nunito"/>
              </a:rPr>
              <a:t>Семья с детьми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95300" y="3447355"/>
            <a:ext cx="39370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080"/>
              </a:lnSpc>
            </a:pPr>
            <a:r>
              <a:rPr lang="ru-RU" sz="900">
                <a:solidFill>
                  <a:srgbClr val="A797A4"/>
                </a:solidFill>
                <a:latin typeface="Rubik"/>
              </a:rPr>
              <a:t>Защита от детей, отпаривание, объём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95300" y="4006155"/>
            <a:ext cx="39370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00"/>
              </a:lnSpc>
            </a:pPr>
            <a:r>
              <a:rPr lang="ru-RU" sz="1250" b="1">
                <a:solidFill>
                  <a:srgbClr val="2A1538"/>
                </a:solidFill>
                <a:latin typeface="Nunito"/>
              </a:rPr>
              <a:t>Съёмная квартира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95300" y="4247455"/>
            <a:ext cx="39370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080"/>
              </a:lnSpc>
            </a:pPr>
            <a:r>
              <a:rPr lang="ru-RU" sz="900">
                <a:solidFill>
                  <a:srgbClr val="A797A4"/>
                </a:solidFill>
                <a:latin typeface="Rubik"/>
              </a:rPr>
              <a:t>Узкий корпус, низкий шум, расход энергии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642046" y="3320078"/>
            <a:ext cx="90790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20"/>
              </a:lnSpc>
            </a:pPr>
            <a:r>
              <a:rPr lang="ru-RU" sz="850" b="1" cap="all" spc="119">
                <a:solidFill>
                  <a:srgbClr val="FFFFFF"/>
                </a:solidFill>
                <a:latin typeface="Rubik"/>
              </a:rPr>
              <a:t>правило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321300" y="3473748"/>
            <a:ext cx="1549400" cy="772616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95"/>
              </a:lnSpc>
            </a:pPr>
            <a:r>
              <a:rPr lang="ru-RU" sz="1900" b="1">
                <a:solidFill>
                  <a:srgbClr val="FFFFFF"/>
                </a:solidFill>
                <a:latin typeface="Nunito"/>
              </a:rPr>
              <a:t>Три свойства — под запрос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759700" y="3206055"/>
            <a:ext cx="39370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250" b="1">
                <a:solidFill>
                  <a:srgbClr val="2A1538"/>
                </a:solidFill>
                <a:latin typeface="Nunito"/>
              </a:rPr>
              <a:t>Замена старой техники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759700" y="3447355"/>
            <a:ext cx="39370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A797A4"/>
                </a:solidFill>
                <a:latin typeface="Rubik"/>
              </a:rPr>
              <a:t>Габариты ниши, срок службы, сервис рядом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759700" y="4006155"/>
            <a:ext cx="39370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250" b="1">
                <a:solidFill>
                  <a:srgbClr val="2A1538"/>
                </a:solidFill>
                <a:latin typeface="Nunito"/>
              </a:rPr>
              <a:t>Остальное — молчим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759700" y="4247455"/>
            <a:ext cx="39370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A797A4"/>
                </a:solidFill>
                <a:latin typeface="Rubik"/>
              </a:rPr>
              <a:t>Паспорт не пересказываем, ждём вопрос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70917"/>
            <a:ext cx="1313359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231033"/>
            <a:ext cx="10668000" cy="3409950"/>
          </a:xfrm>
          <a:prstGeom prst="roundRect">
            <a:avLst>
              <a:gd name="adj" fmla="val 4469"/>
            </a:avLst>
          </a:prstGeom>
          <a:noFill/>
          <a:ln w="12700" cap="flat">
            <a:solidFill>
              <a:srgbClr val="FFE0D3"/>
            </a:solidFill>
          </a:ln>
        </p:spPr>
      </p:sp>
      <p:sp>
        <p:nvSpPr>
          <p:cNvPr id="5" name="card5"/>
          <p:cNvSpPr/>
          <p:nvPr/>
        </p:nvSpPr>
        <p:spPr>
          <a:xfrm>
            <a:off x="5504656" y="2243733"/>
            <a:ext cx="2956322" cy="590550"/>
          </a:xfrm>
          <a:prstGeom prst="rect">
            <a:avLst/>
          </a:prstGeom>
          <a:solidFill>
            <a:srgbClr val="FFE0D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504656" y="2834283"/>
            <a:ext cx="2956322" cy="558800"/>
          </a:xfrm>
          <a:prstGeom prst="rect">
            <a:avLst/>
          </a:prstGeom>
          <a:solidFill>
            <a:srgbClr val="FFE0D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504656" y="3393083"/>
            <a:ext cx="2956322" cy="558800"/>
          </a:xfrm>
          <a:prstGeom prst="rect">
            <a:avLst/>
          </a:prstGeom>
          <a:solidFill>
            <a:srgbClr val="FFE0D3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504656" y="3951883"/>
            <a:ext cx="2956322" cy="558800"/>
          </a:xfrm>
          <a:prstGeom prst="rect">
            <a:avLst/>
          </a:prstGeom>
          <a:solidFill>
            <a:srgbClr val="FFE0D3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504656" y="4510683"/>
            <a:ext cx="2956322" cy="558800"/>
          </a:xfrm>
          <a:prstGeom prst="rect">
            <a:avLst/>
          </a:prstGeom>
          <a:solidFill>
            <a:srgbClr val="FFE0D3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5504656" y="5069483"/>
            <a:ext cx="2956322" cy="558800"/>
          </a:xfrm>
          <a:prstGeom prst="rect">
            <a:avLst/>
          </a:prstGeom>
          <a:solidFill>
            <a:srgbClr val="FFE0D3"/>
          </a:solidFill>
          <a:ln>
            <a:noFill/>
          </a:ln>
        </p:spPr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89000" y="715367"/>
            <a:ext cx="1297138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Разговор о цене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967383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2A1538"/>
                </a:solidFill>
                <a:latin typeface="Nunito"/>
              </a:rPr>
              <a:t>Цену называем вовремя и считаем стоимость владения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65200" y="240883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1538"/>
                </a:solidFill>
                <a:latin typeface="Nunito"/>
              </a:rPr>
              <a:t>Критерий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437624" y="240883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E8590C"/>
                </a:solidFill>
                <a:latin typeface="Nunito"/>
              </a:rPr>
              <a:t>Модель A (базовая)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393946" y="240883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A1538"/>
                </a:solidFill>
                <a:latin typeface="Nunito"/>
              </a:rPr>
              <a:t>Модель B (инверторная)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299938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Цена товара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437624" y="29993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32 000 ₽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393946" y="29993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36 000 ₽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65200" y="355818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Электричество за год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437624" y="35581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4 200 ₽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8393946" y="35581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2 700 ₽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65200" y="411698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Вода за год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437624" y="41169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1 800 ₽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8393946" y="41169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1 800 ₽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65200" y="467578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Срок службы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5437624" y="46757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7 лет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393946" y="46757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10 лет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65200" y="523458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Стоимость владения за 5 лет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5437624" y="52345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62 000 ₽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8393946" y="523458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1538"/>
                </a:solidFill>
                <a:latin typeface="Rubik"/>
              </a:rPr>
              <a:t>58 500 ₽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762000" y="5793383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36279"/>
                </a:solidFill>
                <a:latin typeface="Rubik"/>
              </a:rPr>
              <a:t>Модель B дороже на 4 000 ₽, но экономит около 1 500 ₽ в год на электричестве — за 5 лет выходит дешевле.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797A4"/>
                </a:solidFill>
                <a:latin typeface="Rubik"/>
              </a:rPr>
              <a:t>Расчёт стоимости владения — учебный пример сети «Ампер»,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204615"/>
            <a:ext cx="1860848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249065"/>
            <a:ext cx="1954125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Работа с возражениями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1223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2A1538"/>
                </a:solidFill>
                <a:latin typeface="Nunito"/>
              </a:rPr>
              <a:t>Три частых возражения и что отвечаем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972931"/>
            <a:ext cx="26610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E8590C"/>
                </a:solidFill>
                <a:latin typeface="Rubik"/>
              </a:rPr>
              <a:t>Q.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28105" y="2972931"/>
            <a:ext cx="1509832" cy="2336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«Я подумаю»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41400" y="3294261"/>
            <a:ext cx="4762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Не давим. Уточняем: «Что осталось непонятным — цена, размер или функции?» И предлагаем сравнить две модели рядом, чтобы решение было проще.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413500" y="2972931"/>
            <a:ext cx="26610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E8590C"/>
                </a:solidFill>
                <a:latin typeface="Rubik"/>
              </a:rPr>
              <a:t>Q.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679605" y="2972931"/>
            <a:ext cx="2716768" cy="2336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«В интернете дешевле»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692900" y="3294261"/>
            <a:ext cx="4762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Сравниваем не цену, а комплектацию: доставка, установка, гарантия и сервис в шаговой доступности. Показываем, что входит в нашу цену.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619863"/>
            <a:ext cx="26610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E8590C"/>
                </a:solidFill>
                <a:latin typeface="Rubik"/>
              </a:rPr>
              <a:t>Q.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28105" y="4619863"/>
            <a:ext cx="4577457" cy="2336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«А чем отличается от соседней модели?»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1400" y="4941193"/>
            <a:ext cx="4762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Называем два-три отличия, важных именно для задачи этого покупателя. Не пересказываем весь паспорт — только то, что решает его вопрос.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676797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7506"/>
            <a:ext cx="3454400" cy="1968897"/>
          </a:xfrm>
          <a:prstGeom prst="roundRect">
            <a:avLst>
              <a:gd name="adj" fmla="val 7740"/>
            </a:avLst>
          </a:prstGeom>
          <a:noFill/>
          <a:ln w="6350" cap="flat">
            <a:solidFill>
              <a:srgbClr val="D9CBCD"/>
            </a:solidFill>
          </a:ln>
        </p:spPr>
      </p:sp>
      <p:sp>
        <p:nvSpPr>
          <p:cNvPr id="5" name="card5"/>
          <p:cNvSpPr/>
          <p:nvPr/>
        </p:nvSpPr>
        <p:spPr>
          <a:xfrm>
            <a:off x="4368800" y="1637506"/>
            <a:ext cx="3454400" cy="1968897"/>
          </a:xfrm>
          <a:prstGeom prst="roundRect">
            <a:avLst>
              <a:gd name="adj" fmla="val 7740"/>
            </a:avLst>
          </a:prstGeom>
          <a:noFill/>
          <a:ln w="6350" cap="flat">
            <a:solidFill>
              <a:srgbClr val="D9CBCD"/>
            </a:solidFill>
          </a:ln>
        </p:spPr>
      </p:sp>
      <p:sp>
        <p:nvSpPr>
          <p:cNvPr id="6" name="card6"/>
          <p:cNvSpPr/>
          <p:nvPr/>
        </p:nvSpPr>
        <p:spPr>
          <a:xfrm>
            <a:off x="7975600" y="1637506"/>
            <a:ext cx="3454400" cy="1968897"/>
          </a:xfrm>
          <a:prstGeom prst="roundRect">
            <a:avLst>
              <a:gd name="adj" fmla="val 7740"/>
            </a:avLst>
          </a:prstGeom>
          <a:noFill/>
          <a:ln w="6350" cap="flat">
            <a:solidFill>
              <a:srgbClr val="D9CBCD"/>
            </a:solidFill>
          </a:ln>
        </p:spPr>
      </p:sp>
      <p:sp>
        <p:nvSpPr>
          <p:cNvPr id="7" name="card7"/>
          <p:cNvSpPr/>
          <p:nvPr/>
        </p:nvSpPr>
        <p:spPr>
          <a:xfrm>
            <a:off x="762000" y="3758803"/>
            <a:ext cx="3454400" cy="2210197"/>
          </a:xfrm>
          <a:prstGeom prst="roundRect">
            <a:avLst>
              <a:gd name="adj" fmla="val 6895"/>
            </a:avLst>
          </a:prstGeom>
          <a:noFill/>
          <a:ln w="6350" cap="flat">
            <a:solidFill>
              <a:srgbClr val="D9CBCD"/>
            </a:solidFill>
          </a:ln>
        </p:spPr>
      </p:sp>
      <p:sp>
        <p:nvSpPr>
          <p:cNvPr id="8" name="card8"/>
          <p:cNvSpPr/>
          <p:nvPr/>
        </p:nvSpPr>
        <p:spPr>
          <a:xfrm>
            <a:off x="4368800" y="3758803"/>
            <a:ext cx="3454400" cy="2210197"/>
          </a:xfrm>
          <a:prstGeom prst="roundRect">
            <a:avLst>
              <a:gd name="adj" fmla="val 6895"/>
            </a:avLst>
          </a:prstGeom>
          <a:noFill/>
          <a:ln w="6350" cap="flat">
            <a:solidFill>
              <a:srgbClr val="D9CBCD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889000" y="679450"/>
            <a:ext cx="1733264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Демонстрация в зале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78541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2A1538"/>
                </a:solidFill>
                <a:latin typeface="Nunito"/>
              </a:rPr>
              <a:t>Что показать руками и что дать сделать самому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192325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8590C"/>
                </a:solidFill>
                <a:latin typeface="Rubik"/>
              </a:rPr>
              <a:t>01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22043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1538"/>
                </a:solidFill>
                <a:latin typeface="Rubik"/>
              </a:rPr>
              <a:t>Включить товар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548136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Запустите технику при покупателе — работающий прибор убеждает лучше слов.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9950" y="192325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8590C"/>
                </a:solidFill>
                <a:latin typeface="Rubik"/>
              </a:rPr>
              <a:t>02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222043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1538"/>
                </a:solidFill>
                <a:latin typeface="Rubik"/>
              </a:rPr>
              <a:t>Показать одну функцию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2548136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Выберите одну функцию под задачу покупателя, а не перебирайте весь список возможностей.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6750" y="192325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8590C"/>
                </a:solidFill>
                <a:latin typeface="Rubik"/>
              </a:rPr>
              <a:t>03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222043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1538"/>
                </a:solidFill>
                <a:latin typeface="Rubik"/>
              </a:rPr>
              <a:t>Дать попробовать самому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548136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Пусть покупатель подержит, откроет, нажмёт — своими руками он запоминает товар.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73150" y="4044553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8590C"/>
                </a:solidFill>
                <a:latin typeface="Rubik"/>
              </a:rPr>
              <a:t>04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343003"/>
            <a:ext cx="2857500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00"/>
              </a:lnSpc>
            </a:pPr>
            <a:r>
              <a:rPr lang="ru-RU" sz="1600" b="1">
                <a:solidFill>
                  <a:srgbClr val="2A1538"/>
                </a:solidFill>
                <a:latin typeface="Rubik"/>
              </a:rPr>
              <a:t>Показать наклейку или паспорт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4910733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Подтвердите характеристику документом: наклейка на корпусе или паспорт товара.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9950" y="4044553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8590C"/>
                </a:solidFill>
                <a:latin typeface="Rubik"/>
              </a:rPr>
              <a:t>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341733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1538"/>
                </a:solidFill>
                <a:latin typeface="Rubik"/>
              </a:rPr>
              <a:t>Закончить вопросом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4669433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36279"/>
                </a:solidFill>
                <a:latin typeface="Rubik"/>
              </a:rPr>
              <a:t>Спросите: «Как вам?» — и дайте покупателю высказаться о своих впечатлениях.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4129"/>
            <a:ext cx="1545134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2019142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2948624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4215846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5483068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89000" y="218579"/>
            <a:ext cx="1575268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Правила разговора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438845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2A1538"/>
                </a:solidFill>
                <a:latin typeface="Nunito"/>
              </a:rPr>
              <a:t>Чего делать нельзя: четыре запрета в торговом зале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9500" y="1937445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1538"/>
                </a:solidFill>
                <a:latin typeface="Rubik"/>
              </a:rPr>
              <a:t>Не спорьте с покупателем</a:t>
            </a:r>
            <a:r>
              <a:rPr lang="ru-RU" sz="1900">
                <a:solidFill>
                  <a:srgbClr val="2A1538"/>
                </a:solidFill>
                <a:latin typeface="Rubik"/>
              </a:rPr>
              <a:t> Вместо «Вы не правы, эта модель лучше» — «Понимаю ваше сомнение, давайте посмотрим, что для вас важнее».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2866926"/>
            <a:ext cx="9232900" cy="10259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1538"/>
                </a:solidFill>
                <a:latin typeface="Rubik"/>
              </a:rPr>
              <a:t>Не обещайте того, чего нет в паспорте</a:t>
            </a:r>
            <a:r>
              <a:rPr lang="ru-RU" sz="1900">
                <a:solidFill>
                  <a:srgbClr val="2A1538"/>
                </a:solidFill>
                <a:latin typeface="Rubik"/>
              </a:rPr>
              <a:t> Вместо «Она точно прослужит 15 лет» — «Производитель даёт гарантию 3 года, а мотор рассчитан на долгий срок».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4134148"/>
            <a:ext cx="9232900" cy="10259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1538"/>
                </a:solidFill>
                <a:latin typeface="Rubik"/>
              </a:rPr>
              <a:t>Не сравнивайте с конкурентом грубо</a:t>
            </a:r>
            <a:r>
              <a:rPr lang="ru-RU" sz="1900">
                <a:solidFill>
                  <a:srgbClr val="2A1538"/>
                </a:solidFill>
                <a:latin typeface="Rubik"/>
              </a:rPr>
              <a:t> Вместо «У них одна и та же техника, только дороже» — «Сравните сами: вот ключевые характеристики и цена у нас».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5401370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1538"/>
                </a:solidFill>
                <a:latin typeface="Rubik"/>
              </a:rPr>
              <a:t>Не давите срочностью</a:t>
            </a:r>
            <a:r>
              <a:rPr lang="ru-RU" sz="1900">
                <a:solidFill>
                  <a:srgbClr val="2A1538"/>
                </a:solidFill>
                <a:latin typeface="Rubik"/>
              </a:rPr>
              <a:t> Вместо «Последний экземпляр, берите сейчас» — «Модель популярная, если решите — помогу оформить и доставить».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6486386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36279"/>
                </a:solidFill>
                <a:latin typeface="Rubik"/>
              </a:rPr>
              <a:t>Правило простое: если фразу неловко повторить покупателю вслух — её лучше не говорить.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155579"/>
            <a:ext cx="3062089" cy="406400"/>
          </a:xfrm>
          <a:prstGeom prst="roundRect">
            <a:avLst>
              <a:gd name="adj" fmla="val 32812"/>
            </a:avLst>
          </a:prstGeom>
          <a:solidFill>
            <a:srgbClr val="FFE0D3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51089" y="4155579"/>
            <a:ext cx="3745409" cy="406400"/>
          </a:xfrm>
          <a:prstGeom prst="roundRect">
            <a:avLst>
              <a:gd name="adj" fmla="val 32812"/>
            </a:avLst>
          </a:prstGeom>
          <a:solidFill>
            <a:srgbClr val="FFE0D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62000" y="4688979"/>
            <a:ext cx="3467795" cy="406400"/>
          </a:xfrm>
          <a:prstGeom prst="roundRect">
            <a:avLst>
              <a:gd name="adj" fmla="val 32812"/>
            </a:avLst>
          </a:prstGeom>
          <a:solidFill>
            <a:srgbClr val="FFE0D3"/>
          </a:solidFill>
          <a:ln>
            <a:noFill/>
          </a:ln>
        </p:spPr>
      </p:sp>
      <p:pic>
        <p:nvPicPr>
          <p:cNvPr id="6" name="pic6"/>
          <p:cNvPicPr/>
          <p:nvPr/>
        </p:nvPicPr>
        <p:blipFill>
          <a:blip r:embed="rId4"/>
          <a:stretch>
            <a:fillRect/>
          </a:stretch>
        </p:blipFill>
        <p:spPr>
          <a:xfrm>
            <a:off x="8953500" y="2133600"/>
            <a:ext cx="2159000" cy="2159000"/>
          </a:xfrm>
          <a:prstGeom prst="rect">
            <a:avLst/>
          </a:prstGeom>
        </p:spPr>
      </p:pic>
      <p:sp>
        <p:nvSpPr>
          <p:cNvPr id="7" name="text7"/>
          <p:cNvSpPr>
            <a:spLocks noChangeArrowheads="1"/>
          </p:cNvSpPr>
          <p:nvPr/>
        </p:nvSpPr>
        <p:spPr>
          <a:xfrm>
            <a:off x="762000" y="1762522"/>
            <a:ext cx="787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80">
                <a:solidFill>
                  <a:srgbClr val="E8590C"/>
                </a:solidFill>
                <a:latin typeface="Rubik"/>
              </a:rPr>
              <a:t>Работа в парах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003822"/>
            <a:ext cx="7874000" cy="45161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456"/>
              </a:lnSpc>
            </a:pPr>
            <a:r>
              <a:rPr lang="ru-RU" sz="3200" b="1" spc="-63">
                <a:solidFill>
                  <a:srgbClr val="2A1538"/>
                </a:solidFill>
                <a:latin typeface="Nunito"/>
              </a:rPr>
              <a:t>Тренировка: 15 минут на отработку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2731790"/>
            <a:ext cx="6057900" cy="115411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7"/>
              </a:lnSpc>
            </a:pPr>
            <a:r>
              <a:rPr lang="ru-RU" sz="1450">
                <a:solidFill>
                  <a:srgbClr val="2A1538"/>
                </a:solidFill>
                <a:latin typeface="Rubik"/>
              </a:rPr>
              <a:t>Разбейтесь по тройкам: продавец, покупатель, наблюдатель. Три минуты продавец презентует товар, две минуты наблюдатель даёт обратную связь, потом меняетесь ролями: по пять минут на каждого. В конце короткий общий разбор.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52500" y="4267339"/>
            <a:ext cx="3217307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E8590C"/>
                </a:solidFill>
                <a:latin typeface="Rubik"/>
              </a:rPr>
              <a:t>Продавец — презентует с выгодой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141589" y="4267339"/>
            <a:ext cx="3999409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E8590C"/>
                </a:solidFill>
                <a:latin typeface="Rubik"/>
              </a:rPr>
              <a:t>Покупатель — задаёт запрос и возражение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52500" y="4800739"/>
            <a:ext cx="370415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E8590C"/>
                </a:solidFill>
                <a:latin typeface="Rubik"/>
              </a:rPr>
              <a:t>Наблюдатель — выгода, цена, действие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477871" y="2868295"/>
            <a:ext cx="1401397" cy="530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080"/>
              </a:lnSpc>
            </a:pPr>
            <a:r>
              <a:rPr lang="ru-RU" sz="3400" spc="-67">
                <a:solidFill>
                  <a:srgbClr val="2A1538"/>
                </a:solidFill>
                <a:latin typeface="Rubik"/>
              </a:rPr>
              <a:t>15:00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386094" y="3384550"/>
            <a:ext cx="1552575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36279"/>
                </a:solidFill>
                <a:latin typeface="Rubik"/>
              </a:rPr>
              <a:t>на всю тренировку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636000" y="4445000"/>
            <a:ext cx="2819400" cy="292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00"/>
              </a:lnSpc>
            </a:pPr>
            <a:r>
              <a:rPr lang="ru-RU" sz="900" cap="all" spc="108">
                <a:solidFill>
                  <a:srgbClr val="736279"/>
                </a:solidFill>
                <a:latin typeface="Rubik"/>
              </a:rPr>
              <a:t>Наблюдатель: выгода, цена вовремя, действие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850529"/>
            <a:ext cx="1298773" cy="220266"/>
          </a:xfrm>
          <a:prstGeom prst="roundRect">
            <a:avLst>
              <a:gd name="adj" fmla="val 50000"/>
            </a:avLst>
          </a:prstGeom>
          <a:solidFill>
            <a:srgbClr val="FFDAD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18669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24257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29845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35433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461000" y="41021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461000" y="46609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pic>
        <p:nvPicPr>
          <p:cNvPr id="10" name="pic10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1968500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2527300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086100"/>
            <a:ext cx="152400" cy="1270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3644900"/>
            <a:ext cx="152400" cy="1270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203700"/>
            <a:ext cx="152400" cy="1270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49900" y="4762500"/>
            <a:ext cx="152400" cy="1270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889000" y="1894979"/>
            <a:ext cx="1279636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E5247B"/>
                </a:solidFill>
                <a:latin typeface="Rubik"/>
              </a:rPr>
              <a:t>Итоги обучения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2178745"/>
            <a:ext cx="3962400" cy="18260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67">
                <a:solidFill>
                  <a:srgbClr val="2A1538"/>
                </a:solidFill>
                <a:latin typeface="Nunito"/>
              </a:rPr>
              <a:t>Чек-лист на смену: шесть пунктов самопроверки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4235599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736279"/>
                </a:solidFill>
                <a:latin typeface="Rubik"/>
              </a:rPr>
              <a:t>Проверяйте себя после каждой третьей консультации — распечатайте чек-лист и держите в подсобке.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969000" y="1916113"/>
            <a:ext cx="5282605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Говорил о выгоде, а не только о характеристиках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969000" y="2474913"/>
            <a:ext cx="4903788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Выбрал три свойства под запрос покупателя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969000" y="3033713"/>
            <a:ext cx="4415929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Дал покупателю что-то сделать самому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969000" y="3592513"/>
            <a:ext cx="5734348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Назвал цену вовремя и посчитал стоимость владения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969000" y="4151313"/>
            <a:ext cx="3833515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Не спорил и не давил срочностью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969000" y="4710113"/>
            <a:ext cx="5470128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1538"/>
                </a:solidFill>
                <a:latin typeface="Rubik"/>
              </a:rPr>
              <a:t>Закончил разговор конкретным следующим шагом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товара покупателю — обучение продавцов</dc:title>
  <dc:creator>Слайда</dc:creator>
</cp:coreProperties>
</file>