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Rubik"/>
      <p:regular r:id="rId200"/>
      <p:bold r:id="rId201"/>
      <p:italic r:id="rId202"/>
    </p:embeddedFont>
    <p:embeddedFont>
      <p:font typeface="Nunito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2" Type="http://schemas.openxmlformats.org/officeDocument/2006/relationships/font" Target="fonts/font3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E85D3F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E85D3F"/>
                </a:solidFill>
              </a:ln>
            </c:spPr>
          </c:marke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3000</c:v>
                </c:pt>
                <c:pt idx="1">
                  <c:v>4500</c:v>
                </c:pt>
                <c:pt idx="2">
                  <c:v>6000</c:v>
                </c:pt>
                <c:pt idx="3">
                  <c:v>7500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2A1538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736279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Коллеги, добрый день. За 2026 год мы подготовили вывод на маркетплейс нашего нового продукта — термокружки «Тёплое утро». Это стальная кружка, которая держит тепло шесть часов, и стоит она 1490 рублей. Сегодня покажу, кому она нужна, какая у неё экономика и как мы планируем её вывести на площадку в 2027 году.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 главный покупатель — Мария, 29 лет: работает в офисе, пьёт кофе три раза в день и постоянно в движении. Ей важно, чтобы напиток оставался горячим, а кружка не протекала в сумке. Она покупает для себя — на каждый день, и как подарок к праздникам. Именно на неё мы настраиваем карточку и контент.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Ключевые параметры кружки мы закладывали под реальный сценарий использования — это офис, дорога и прогулки. Объём 400 мл — золотая середина: хватает на большую чашку кофе, но кружка компактно помещается в подстаканник и сумку. Двойные стенки из нержавеющей стали держат тепло 6 часов, а холод — до 12, так что напиток останется нужной температуры весь день. В комплекте — крышка-непроливайка, подарочная коробка и инструкция, а гарантия на корпус и крышку составляет 2 года. Все показатели подтверждены испытаниями в 2026 году, так что в карточке мы сможем честно указать проверенные цифры.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Посмотрите на сравнение карточек за 2026 год. Наша кружка стоит 1490 рублей — это ниже среднего по рынку, но при этом мы даём объём 400 мл и удержание тепла 6 часов. Конкурент А дешевле, но проигрывает по всем ключевым характеристикам, а конкурент Б дороже и не даёт существенных преимуществ. Главное — мы даём два года гарантии против года у конкурентов, и это снимает у покупателя главное сомнение. Поэтому мы занимаем оптимальную позицию: цена ниже средней, а качество выше. Дальше покажу, как это сказывается на экономике каждой продажи.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Разберём экономику одной продажи. При цене 1490 рублей закупка обходится в 480, логистика — в 120, комиссия площадки — 224, а реклама — ещё 200. Итого с каждой проданной кружки мы получаем 466 рублей маржи, то есть 31 процент от цены. Это здоровый запас, который позволяет и рекламу финансировать, и на акции закладываться. Дальше покажу, какой контент нужен, чтобы эти цифры превратились в реальные продажи.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Для карточки мы снимаем 8 фото и 3 коротких видео. Фото закрывают все ключевые сценарии: товар на белом фоне для каталога, в руке — чтобы показать размер, в автомобиле — подстаканник, плюс детали крышки и упаковка. Видео — это заливка горячего напитка, открытие крышки одной рукой и распаковка: они снимают главные возражения покупателя. Такой набор даёт площадке все необходимые медиа для высокого CTR и конверсии.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как покупатель увидит товар. Заголовок карточки — это первое, что он читает: мы вынесли в него главные выгоды — объём и время удержания тепла. В описании коротко закрываем базовые потребности: лёгкость, безопасность от проливания и универсальность. А ключевые слова подобрали так, чтобы карточку находили и по запросу «термокружка», и по более конкретным — «для кофе», «400 мл», «подарок». Дальше покажу, как мы выводим товар на площадку по неделям.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Выводим термокружку за восемь недель по чёткому плану. Первые две недели готовим контент и SEO, затем создаём карточку. На четвёртой неделе запускаем рекламу — получаем первые продажи. Потом оптимизируем ставки и работаем с отзывами, чтобы поднять рейтинг. На седьмой-восьмой неделе запускаем промоакцию со скидкой 10% и масштабируем закупку под спрос. Так мы быстро выходим на устойчивые продажи.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ожидаем уверенный рост продаж в течение всего 2027 года. Стартуем с трёх тысяч штук в первом квартале и выходим на семь с половиной тысяч к четвёртому. Это значит, что к концу года мы продаём в два с половиной раза больше, чем в начале. Суммарно за год — 21 тысяча кружек и выручка 31,3 миллиона рублей. Дальше посмотрим, какие риски могут помешать этому плану и что мы с ними делаем.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Любой вывод на маркетплейс — это не только возможности, но и риски. Мы заранее разложили их по матрице «влияние — усилия» и прописали конкретные меры на каждый сценарий. Главный риск — падение спроса: на него отвечаем еженедельной аналитикой и гибкой ценой. Срыв поставок закрываем двумя поставщиками и страховым запасом. С негативом работаем через контроль качества и быструю реакцию на отзывы. А рост комиссии площадки уже заложен резервом в бюджете — так что ни один из рисков не застанет нас врасплох.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b7338c507010e2b5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0b1b09883eb4f008.png"/><Relationship Id="rId4" Type="http://schemas.openxmlformats.org/officeDocument/2006/relationships/image" Target="../media/mc90293fd930078b6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0b1b09883eb4f008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0b1b09883eb4f008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0b1b09883eb4f008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0b1b09883eb4f008.png"/><Relationship Id="rId4" Type="http://schemas.openxmlformats.org/officeDocument/2006/relationships/image" Target="../media/m956da105484ef966.png"/><Relationship Id="rId5" Type="http://schemas.openxmlformats.org/officeDocument/2006/relationships/image" Target="../media/m3525ae8a44786e28.svg"/><Relationship Id="rId6" Type="http://schemas.openxmlformats.org/officeDocument/2006/relationships/image" Target="../media/m975827c66637f000.png"/><Relationship Id="rId8" Type="http://schemas.openxmlformats.org/officeDocument/2006/relationships/image" Target="../media/m629c1f82b8737748.png"/><Relationship Id="rId9" Type="http://schemas.openxmlformats.org/officeDocument/2006/relationships/image" Target="../media/meb07a0686b082926.svg"/><Relationship Id="rId10" Type="http://schemas.openxmlformats.org/officeDocument/2006/relationships/image" Target="../media/ma9bfc9b780c0ae05.png"/><Relationship Id="rId11" Type="http://schemas.openxmlformats.org/officeDocument/2006/relationships/image" Target="../media/m0aa57ed87a36f4ff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0b1b09883eb4f008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0b1b09883eb4f008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0b1b09883eb4f008.png"/><Relationship Id="rId100" Type="http://schemas.openxmlformats.org/officeDocument/2006/relationships/chart" Target="../charts/chart1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8aff50f64403b3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35000"/>
            <a:ext cx="1439624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1538"/>
                </a:solidFill>
                <a:latin typeface="Rubik"/>
              </a:rPr>
              <a:t>Тёплое утро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44095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E85D3F"/>
                </a:solidFill>
                <a:latin typeface="Rubik"/>
              </a:rPr>
              <a:t>Вывод товара на маркетплейс ·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694954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2A1538"/>
                </a:solidFill>
                <a:latin typeface="Nunito"/>
              </a:rPr>
              <a:t>Термокружка «Тёплое утро»: тёплый напиток в дорогу и на работу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962995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36279"/>
                </a:solidFill>
                <a:latin typeface="Rubik"/>
              </a:rPr>
              <a:t>Стальная термокружка российского бренда посуды для дома: держит тепло 6 часов, розничная цена 1490 ₽. Готовая экономика карточки и план вывода на площадку.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701030"/>
            <a:ext cx="3096752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36279"/>
                </a:solidFill>
                <a:latin typeface="Rubik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92800"/>
            <a:ext cx="2505273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1538"/>
                </a:solidFill>
                <a:latin typeface="Rubik"/>
              </a:rPr>
              <a:t>Отдел маркетплейс-направления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648273" y="5701030"/>
            <a:ext cx="2210451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36279"/>
                </a:solidFill>
                <a:latin typeface="Rubik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648273" y="5892800"/>
            <a:ext cx="1766689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1538"/>
                </a:solidFill>
                <a:latin typeface="Rubik"/>
              </a:rPr>
              <a:t>Бренд посуды для дома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795963" y="5701030"/>
            <a:ext cx="6269038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36279"/>
                </a:solidFill>
                <a:latin typeface="Rubik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795963" y="5892800"/>
            <a:ext cx="5659438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 b="1">
                <a:solidFill>
                  <a:srgbClr val="2A1538"/>
                </a:solidFill>
                <a:latin typeface="Rubik"/>
              </a:rPr>
              <a:t>Для менеджеров маркетплейс-направления и руководителя отдела продаж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952500" y="698500"/>
            <a:ext cx="3302000" cy="5334000"/>
          </a:xfrm>
          <a:prstGeom prst="roundRect">
            <a:avLst>
              <a:gd name="adj" fmla="val 461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4" name="card4"/>
          <p:cNvSpPr/>
          <p:nvPr/>
        </p:nvSpPr>
        <p:spPr>
          <a:xfrm>
            <a:off x="1968500" y="1003300"/>
            <a:ext cx="1270000" cy="1270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>
            <a:outerShdw blurRad="279400" dist="101600" dir="5400000" rotWithShape="0">
              <a:srgbClr val="29193A">
                <a:alpha val="12157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231900" y="2876550"/>
            <a:ext cx="2743200" cy="355600"/>
          </a:xfrm>
          <a:prstGeom prst="roundRect">
            <a:avLst>
              <a:gd name="adj" fmla="val 50000"/>
            </a:avLst>
          </a:prstGeom>
          <a:solidFill>
            <a:srgbClr val="FFE2D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660900" y="698500"/>
            <a:ext cx="3225800" cy="2603500"/>
          </a:xfrm>
          <a:prstGeom prst="roundRect">
            <a:avLst>
              <a:gd name="adj" fmla="val 5853"/>
            </a:avLst>
          </a:prstGeom>
          <a:solidFill>
            <a:srgbClr val="FFF3EC"/>
          </a:solidFill>
          <a:ln w="6350" cap="flat">
            <a:solidFill>
              <a:srgbClr val="E7DAD9"/>
            </a:solidFill>
          </a:ln>
        </p:spPr>
      </p:sp>
      <p:sp>
        <p:nvSpPr>
          <p:cNvPr id="7" name="card7"/>
          <p:cNvSpPr/>
          <p:nvPr/>
        </p:nvSpPr>
        <p:spPr>
          <a:xfrm>
            <a:off x="4895850" y="1200150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895850" y="1462980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4895850" y="1725811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8013700" y="698500"/>
            <a:ext cx="3225800" cy="2603500"/>
          </a:xfrm>
          <a:prstGeom prst="roundRect">
            <a:avLst>
              <a:gd name="adj" fmla="val 5853"/>
            </a:avLst>
          </a:prstGeom>
          <a:solidFill>
            <a:srgbClr val="FFF3EC"/>
          </a:solidFill>
          <a:ln w="6350" cap="flat">
            <a:solidFill>
              <a:srgbClr val="E7DAD9"/>
            </a:solidFill>
          </a:ln>
        </p:spPr>
      </p:sp>
      <p:sp>
        <p:nvSpPr>
          <p:cNvPr id="11" name="card11"/>
          <p:cNvSpPr/>
          <p:nvPr/>
        </p:nvSpPr>
        <p:spPr>
          <a:xfrm>
            <a:off x="8248650" y="1200150"/>
            <a:ext cx="82550" cy="82550"/>
          </a:xfrm>
          <a:prstGeom prst="roundRect">
            <a:avLst>
              <a:gd name="adj" fmla="val 50000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8248650" y="1462980"/>
            <a:ext cx="82550" cy="82550"/>
          </a:xfrm>
          <a:prstGeom prst="roundRect">
            <a:avLst>
              <a:gd name="adj" fmla="val 50000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8248650" y="1725811"/>
            <a:ext cx="82550" cy="82550"/>
          </a:xfrm>
          <a:prstGeom prst="roundRect">
            <a:avLst>
              <a:gd name="adj" fmla="val 50000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4660900" y="3429000"/>
            <a:ext cx="3225800" cy="2603500"/>
          </a:xfrm>
          <a:prstGeom prst="roundRect">
            <a:avLst>
              <a:gd name="adj" fmla="val 5853"/>
            </a:avLst>
          </a:prstGeom>
          <a:solidFill>
            <a:srgbClr val="FFF3EC"/>
          </a:solidFill>
          <a:ln w="6350" cap="flat">
            <a:solidFill>
              <a:srgbClr val="E7DAD9"/>
            </a:solidFill>
          </a:ln>
        </p:spPr>
      </p:sp>
      <p:sp>
        <p:nvSpPr>
          <p:cNvPr id="15" name="card15"/>
          <p:cNvSpPr/>
          <p:nvPr/>
        </p:nvSpPr>
        <p:spPr>
          <a:xfrm>
            <a:off x="4895850" y="3930650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16" name="card16"/>
          <p:cNvSpPr/>
          <p:nvPr/>
        </p:nvSpPr>
        <p:spPr>
          <a:xfrm>
            <a:off x="4895850" y="4193480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17" name="card17"/>
          <p:cNvSpPr/>
          <p:nvPr/>
        </p:nvSpPr>
        <p:spPr>
          <a:xfrm>
            <a:off x="4895850" y="4456311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18" name="card18"/>
          <p:cNvSpPr/>
          <p:nvPr/>
        </p:nvSpPr>
        <p:spPr>
          <a:xfrm>
            <a:off x="4895850" y="4719141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19" name="card19"/>
          <p:cNvSpPr/>
          <p:nvPr/>
        </p:nvSpPr>
        <p:spPr>
          <a:xfrm>
            <a:off x="8013700" y="3429000"/>
            <a:ext cx="3225800" cy="2603500"/>
          </a:xfrm>
          <a:prstGeom prst="roundRect">
            <a:avLst>
              <a:gd name="adj" fmla="val 5853"/>
            </a:avLst>
          </a:prstGeom>
          <a:solidFill>
            <a:srgbClr val="FFF3EC"/>
          </a:solidFill>
          <a:ln w="6350" cap="flat">
            <a:solidFill>
              <a:srgbClr val="E7DAD9"/>
            </a:solidFill>
          </a:ln>
        </p:spPr>
      </p:sp>
      <p:sp>
        <p:nvSpPr>
          <p:cNvPr id="20" name="card20"/>
          <p:cNvSpPr/>
          <p:nvPr/>
        </p:nvSpPr>
        <p:spPr>
          <a:xfrm>
            <a:off x="8248650" y="3930650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21" name="card21"/>
          <p:cNvSpPr/>
          <p:nvPr/>
        </p:nvSpPr>
        <p:spPr>
          <a:xfrm>
            <a:off x="8248650" y="4193480"/>
            <a:ext cx="82550" cy="82550"/>
          </a:xfrm>
          <a:prstGeom prst="roundRect">
            <a:avLst>
              <a:gd name="adj" fmla="val 50000"/>
            </a:avLst>
          </a:prstGeom>
          <a:solidFill>
            <a:srgbClr val="E85D3F"/>
          </a:solidFill>
          <a:ln>
            <a:noFill/>
          </a:ln>
        </p:spPr>
      </p:sp>
      <p:pic>
        <p:nvPicPr>
          <p:cNvPr id="22" name="pic22"/>
          <p:cNvPicPr/>
          <p:nvPr/>
        </p:nvPicPr>
        <p:blipFill>
          <a:blip r:embed="rId4"/>
          <a:stretch>
            <a:fillRect/>
          </a:stretch>
        </p:blipFill>
        <p:spPr>
          <a:xfrm>
            <a:off x="1968500" y="1003300"/>
            <a:ext cx="1270000" cy="1270000"/>
          </a:xfrm>
          <a:prstGeom prst="rect">
            <a:avLst/>
          </a:prstGeom>
        </p:spPr>
      </p:pic>
      <p:sp>
        <p:nvSpPr>
          <p:cNvPr id="23" name="text23"/>
          <p:cNvSpPr>
            <a:spLocks noChangeArrowheads="1"/>
          </p:cNvSpPr>
          <p:nvPr/>
        </p:nvSpPr>
        <p:spPr>
          <a:xfrm>
            <a:off x="1879005" y="2451100"/>
            <a:ext cx="1448991" cy="3022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280"/>
              </a:lnSpc>
            </a:pPr>
            <a:r>
              <a:rPr lang="ru-RU" sz="1900" b="1">
                <a:solidFill>
                  <a:srgbClr val="2A1538"/>
                </a:solidFill>
                <a:latin typeface="Nunito"/>
              </a:rPr>
              <a:t>Мария, 29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1358900" y="2933700"/>
            <a:ext cx="2489200" cy="254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50"/>
              </a:lnSpc>
            </a:pPr>
            <a:r>
              <a:rPr lang="ru-RU" sz="800" b="1" cap="all" spc="32">
                <a:solidFill>
                  <a:srgbClr val="E85D3F"/>
                </a:solidFill>
                <a:latin typeface="Rubik"/>
              </a:rPr>
              <a:t>Работающая женщина, офис и поездки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1219200" y="3408065"/>
            <a:ext cx="27686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80"/>
              </a:lnSpc>
            </a:pPr>
            <a:r>
              <a:rPr lang="ru-RU" sz="1050" i="1">
                <a:solidFill>
                  <a:srgbClr val="736279"/>
                </a:solidFill>
                <a:latin typeface="Rubik"/>
              </a:rPr>
              <a:t>«Кофе — 3 раза в день, утром в офисе, днём в дороге. Хочу, чтобы напиток оставался горячим, а кружка не протекала в сумке.»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4895850" y="90678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E85D3F"/>
                </a:solidFill>
                <a:latin typeface="Rubik"/>
              </a:rPr>
              <a:t>Цели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5067300" y="1148080"/>
            <a:ext cx="2576513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Пить горячий кофе в течение дня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5067300" y="1410910"/>
            <a:ext cx="166508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удобно брать с собой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5067300" y="1673741"/>
            <a:ext cx="146446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выглядеть стильно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8248650" y="90678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C0473C"/>
                </a:solidFill>
                <a:latin typeface="Rubik"/>
              </a:rPr>
              <a:t>Боли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8420100" y="1148080"/>
            <a:ext cx="2115264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Кофе остывает за 20 минут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8420100" y="1410910"/>
            <a:ext cx="1452920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кружки протекают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8420100" y="1673741"/>
            <a:ext cx="221622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неудобно держать в машине</a:t>
            </a:r>
          </a:p>
        </p:txBody>
      </p:sp>
      <p:sp>
        <p:nvSpPr>
          <p:cNvPr id="34" name="text34"/>
          <p:cNvSpPr>
            <a:spLocks noChangeArrowheads="1"/>
          </p:cNvSpPr>
          <p:nvPr/>
        </p:nvSpPr>
        <p:spPr>
          <a:xfrm>
            <a:off x="4895850" y="363728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E85D3F"/>
                </a:solidFill>
                <a:latin typeface="Rubik"/>
              </a:rPr>
              <a:t>Каналы</a:t>
            </a:r>
          </a:p>
        </p:txBody>
      </p:sp>
      <p:sp>
        <p:nvSpPr>
          <p:cNvPr id="35" name="text35"/>
          <p:cNvSpPr>
            <a:spLocks noChangeArrowheads="1"/>
          </p:cNvSpPr>
          <p:nvPr/>
        </p:nvSpPr>
        <p:spPr>
          <a:xfrm>
            <a:off x="5067300" y="3878580"/>
            <a:ext cx="817483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Wildberries</a:t>
            </a:r>
          </a:p>
        </p:txBody>
      </p:sp>
      <p:sp>
        <p:nvSpPr>
          <p:cNvPr id="36" name="text36"/>
          <p:cNvSpPr>
            <a:spLocks noChangeArrowheads="1"/>
          </p:cNvSpPr>
          <p:nvPr/>
        </p:nvSpPr>
        <p:spPr>
          <a:xfrm>
            <a:off x="5067300" y="4141410"/>
            <a:ext cx="441722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Ozon</a:t>
            </a:r>
          </a:p>
        </p:txBody>
      </p:sp>
      <p:sp>
        <p:nvSpPr>
          <p:cNvPr id="37" name="text37"/>
          <p:cNvSpPr>
            <a:spLocks noChangeArrowheads="1"/>
          </p:cNvSpPr>
          <p:nvPr/>
        </p:nvSpPr>
        <p:spPr>
          <a:xfrm>
            <a:off x="5067300" y="4404241"/>
            <a:ext cx="657225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соцсети</a:t>
            </a:r>
          </a:p>
        </p:txBody>
      </p:sp>
      <p:sp>
        <p:nvSpPr>
          <p:cNvPr id="38" name="text38"/>
          <p:cNvSpPr>
            <a:spLocks noChangeArrowheads="1"/>
          </p:cNvSpPr>
          <p:nvPr/>
        </p:nvSpPr>
        <p:spPr>
          <a:xfrm>
            <a:off x="5067300" y="4667071"/>
            <a:ext cx="1688663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рекомендации коллег</a:t>
            </a:r>
          </a:p>
        </p:txBody>
      </p:sp>
      <p:sp>
        <p:nvSpPr>
          <p:cNvPr id="39" name="text39"/>
          <p:cNvSpPr>
            <a:spLocks noChangeArrowheads="1"/>
          </p:cNvSpPr>
          <p:nvPr/>
        </p:nvSpPr>
        <p:spPr>
          <a:xfrm>
            <a:off x="8248650" y="363728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E85D3F"/>
                </a:solidFill>
                <a:latin typeface="Rubik"/>
              </a:rPr>
              <a:t>Контекст</a:t>
            </a:r>
          </a:p>
        </p:txBody>
      </p:sp>
      <p:sp>
        <p:nvSpPr>
          <p:cNvPr id="40" name="text40"/>
          <p:cNvSpPr>
            <a:spLocks noChangeArrowheads="1"/>
          </p:cNvSpPr>
          <p:nvPr/>
        </p:nvSpPr>
        <p:spPr>
          <a:xfrm>
            <a:off x="8420100" y="3878580"/>
            <a:ext cx="243089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Покупка для себя — ежедневно</a:t>
            </a:r>
          </a:p>
        </p:txBody>
      </p:sp>
      <p:sp>
        <p:nvSpPr>
          <p:cNvPr id="41" name="text41"/>
          <p:cNvSpPr>
            <a:spLocks noChangeArrowheads="1"/>
          </p:cNvSpPr>
          <p:nvPr/>
        </p:nvSpPr>
        <p:spPr>
          <a:xfrm>
            <a:off x="8420100" y="4141410"/>
            <a:ext cx="2554486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A1538"/>
                </a:solidFill>
                <a:latin typeface="Rubik"/>
              </a:rPr>
              <a:t>подарок к Новому году и 8 марта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5782"/>
            <a:ext cx="2472333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80468"/>
            <a:ext cx="3420467" cy="1955800"/>
          </a:xfrm>
          <a:prstGeom prst="roundRect">
            <a:avLst>
              <a:gd name="adj" fmla="val 779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4385667" y="1680468"/>
            <a:ext cx="3420566" cy="1955800"/>
          </a:xfrm>
          <a:prstGeom prst="roundRect">
            <a:avLst>
              <a:gd name="adj" fmla="val 779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8009434" y="1680468"/>
            <a:ext cx="3420566" cy="1955800"/>
          </a:xfrm>
          <a:prstGeom prst="roundRect">
            <a:avLst>
              <a:gd name="adj" fmla="val 779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762000" y="3839468"/>
            <a:ext cx="3420467" cy="2565400"/>
          </a:xfrm>
          <a:prstGeom prst="roundRect">
            <a:avLst>
              <a:gd name="adj" fmla="val 594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8" name="card8"/>
          <p:cNvSpPr/>
          <p:nvPr/>
        </p:nvSpPr>
        <p:spPr>
          <a:xfrm>
            <a:off x="4385667" y="3839468"/>
            <a:ext cx="3420566" cy="2565400"/>
          </a:xfrm>
          <a:prstGeom prst="roundRect">
            <a:avLst>
              <a:gd name="adj" fmla="val 594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889000" y="110232"/>
            <a:ext cx="2687907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Характеристики и комплектация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393998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2A1538"/>
                </a:solidFill>
                <a:latin typeface="Nunito"/>
              </a:rPr>
              <a:t>Термокружка «Тёплое утро»: продумано до мелочей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187096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85D3F"/>
                </a:solidFill>
                <a:latin typeface="Nunito"/>
              </a:rPr>
              <a:t>400 мл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1400" y="267106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Rubik"/>
              </a:rPr>
              <a:t>Объём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41400" y="2975868"/>
            <a:ext cx="2887067" cy="368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400 мл — стандарт для офиса и дороги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65067" y="187096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85D3F"/>
                </a:solidFill>
                <a:latin typeface="Nunito"/>
              </a:rPr>
              <a:t>Сталь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65067" y="267106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Rubik"/>
              </a:rPr>
              <a:t>Материал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65067" y="2973328"/>
            <a:ext cx="343412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Нержавеющая сталь, двойные стенки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88834" y="1870968"/>
            <a:ext cx="34967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85D3F"/>
                </a:solidFill>
                <a:latin typeface="Nunito"/>
              </a:rPr>
              <a:t>6/12 ч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288834" y="267106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Rubik"/>
              </a:rPr>
              <a:t>Удержание тепла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8834" y="2975868"/>
            <a:ext cx="2887166" cy="368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6 часов — горячие, 12 часов — холодные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041400" y="4029968"/>
            <a:ext cx="3496667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85D3F"/>
                </a:solidFill>
                <a:latin typeface="Nunito"/>
              </a:rPr>
              <a:t>2 года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041400" y="4830068"/>
            <a:ext cx="343400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Rubik"/>
              </a:rPr>
              <a:t>Гарантия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41400" y="5132328"/>
            <a:ext cx="343400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2 года на корпус и крышку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4665067" y="4029968"/>
            <a:ext cx="2887166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85D3F"/>
                </a:solidFill>
                <a:latin typeface="Nunito"/>
              </a:rPr>
              <a:t>4 предмета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4665067" y="5439668"/>
            <a:ext cx="343412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Rubik"/>
              </a:rPr>
              <a:t>Комплектация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665067" y="5744468"/>
            <a:ext cx="2887166" cy="368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Кружка, крышка-непроливайка, подарочная коробка, инструкция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762000" y="659473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36279"/>
                </a:solidFill>
                <a:latin typeface="Rubik"/>
              </a:rPr>
              <a:t>Показатели подтверждены испытаниями 2026 года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797A4"/>
                </a:solidFill>
                <a:latin typeface="Rubik"/>
              </a:rPr>
              <a:t>Испытания 2026 года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048742"/>
            <a:ext cx="2054523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608858"/>
            <a:ext cx="10668000" cy="2851150"/>
          </a:xfrm>
          <a:prstGeom prst="roundRect">
            <a:avLst>
              <a:gd name="adj" fmla="val 5345"/>
            </a:avLst>
          </a:prstGeom>
          <a:noFill/>
          <a:ln w="12700" cap="flat">
            <a:solidFill>
              <a:srgbClr val="FFE0D6"/>
            </a:solidFill>
          </a:ln>
        </p:spPr>
      </p:sp>
      <p:sp>
        <p:nvSpPr>
          <p:cNvPr id="5" name="card5"/>
          <p:cNvSpPr/>
          <p:nvPr/>
        </p:nvSpPr>
        <p:spPr>
          <a:xfrm>
            <a:off x="4476452" y="2621558"/>
            <a:ext cx="2313583" cy="590550"/>
          </a:xfrm>
          <a:prstGeom prst="rect">
            <a:avLst/>
          </a:prstGeom>
          <a:solidFill>
            <a:srgbClr val="FFE0D6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476452" y="3212108"/>
            <a:ext cx="2313583" cy="558800"/>
          </a:xfrm>
          <a:prstGeom prst="rect">
            <a:avLst/>
          </a:prstGeom>
          <a:solidFill>
            <a:srgbClr val="FFE0D6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476452" y="3770908"/>
            <a:ext cx="2313583" cy="558800"/>
          </a:xfrm>
          <a:prstGeom prst="rect">
            <a:avLst/>
          </a:prstGeom>
          <a:solidFill>
            <a:srgbClr val="FFE0D6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476452" y="4329708"/>
            <a:ext cx="2313583" cy="558800"/>
          </a:xfrm>
          <a:prstGeom prst="rect">
            <a:avLst/>
          </a:prstGeom>
          <a:solidFill>
            <a:srgbClr val="FFE0D6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4476452" y="4888508"/>
            <a:ext cx="2313583" cy="558800"/>
          </a:xfrm>
          <a:prstGeom prst="rect">
            <a:avLst/>
          </a:prstGeom>
          <a:solidFill>
            <a:srgbClr val="FFE0D6"/>
          </a:solidFill>
          <a:ln>
            <a:noFill/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889000" y="1093192"/>
            <a:ext cx="2186535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Сравнение с конкурентами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345208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2A1538"/>
                </a:solidFill>
                <a:latin typeface="Nunito"/>
              </a:rPr>
              <a:t>«Тёплое утро» — лучший баланс цены и качества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78665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Nunito"/>
              </a:rPr>
              <a:t>Критерий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473694" y="278665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E85D3F"/>
                </a:solidFill>
                <a:latin typeface="Nunito"/>
              </a:rPr>
              <a:t>Тёплое утро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787277" y="278665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Nunito"/>
              </a:rPr>
              <a:t>Конкурент 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100850" y="278665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1538"/>
                </a:solidFill>
                <a:latin typeface="Nunito"/>
              </a:rPr>
              <a:t>Конкурент Б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337720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Цена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473694" y="33772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1490 ₽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87277" y="33772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1250 ₽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100850" y="337720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1800 ₽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65200" y="393600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Объём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4473694" y="39360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400 мл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787277" y="39360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350 мл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100850" y="393600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450 мл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65200" y="449480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Удержание тепла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4473694" y="44948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6 часов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6787277" y="44948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4 часа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100850" y="449480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8 часов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965200" y="5053608"/>
            <a:ext cx="395575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Гарантия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4473694" y="50536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2 года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6787277" y="5053608"/>
            <a:ext cx="231909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1 год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9100850" y="5053608"/>
            <a:ext cx="2319218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1538"/>
                </a:solidFill>
                <a:latin typeface="Rubik"/>
              </a:rPr>
              <a:t>1 год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762000" y="561177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36279"/>
                </a:solidFill>
                <a:latin typeface="Rubik"/>
              </a:rPr>
              <a:t>При цене ниже средней — вдвое более длинная гарантия и оптимальный объём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797A4"/>
                </a:solidFill>
                <a:latin typeface="Rubik"/>
              </a:rPr>
              <a:t>Данные карточек маркетплейса, 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97422"/>
            <a:ext cx="2036763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403600" y="273962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3403600" y="273962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403600" y="318412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3403600" y="3184128"/>
            <a:ext cx="1625898" cy="215900"/>
          </a:xfrm>
          <a:prstGeom prst="roundRect">
            <a:avLst>
              <a:gd name="adj" fmla="val 39705"/>
            </a:avLst>
          </a:prstGeom>
          <a:solidFill>
            <a:srgbClr val="FFE0D6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3403600" y="362862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3403600" y="3628628"/>
            <a:ext cx="2761357" cy="215900"/>
          </a:xfrm>
          <a:prstGeom prst="roundRect">
            <a:avLst>
              <a:gd name="adj" fmla="val 39705"/>
            </a:avLst>
          </a:prstGeom>
          <a:solidFill>
            <a:srgbClr val="FFE0D6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3403600" y="407312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3403600" y="4073128"/>
            <a:ext cx="2436118" cy="215900"/>
          </a:xfrm>
          <a:prstGeom prst="roundRect">
            <a:avLst>
              <a:gd name="adj" fmla="val 39705"/>
            </a:avLst>
          </a:prstGeom>
          <a:solidFill>
            <a:srgbClr val="FFE0D6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3403600" y="4517628"/>
            <a:ext cx="5511800" cy="215900"/>
          </a:xfrm>
          <a:prstGeom prst="roundRect">
            <a:avLst>
              <a:gd name="adj" fmla="val 3970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13" name="card13"/>
          <p:cNvSpPr/>
          <p:nvPr/>
        </p:nvSpPr>
        <p:spPr>
          <a:xfrm>
            <a:off x="3403600" y="4517628"/>
            <a:ext cx="5351859" cy="215900"/>
          </a:xfrm>
          <a:prstGeom prst="roundRect">
            <a:avLst>
              <a:gd name="adj" fmla="val 39705"/>
            </a:avLst>
          </a:prstGeom>
          <a:solidFill>
            <a:srgbClr val="FFE0D6"/>
          </a:solidFill>
          <a:ln>
            <a:noFill/>
          </a:ln>
        </p:spPr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89000" y="1641872"/>
            <a:ext cx="2165223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Экономика карточки · 2026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1862138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2A1538"/>
                </a:solidFill>
                <a:latin typeface="Nunito"/>
              </a:rPr>
              <a:t>Экономика одной продажи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2000" y="274470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Закупка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839200" y="275232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736279"/>
                </a:solidFill>
                <a:latin typeface="Rubik"/>
              </a:rPr>
              <a:t>480 ₽ · 32%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318920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Логистика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839200" y="319682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736279"/>
                </a:solidFill>
                <a:latin typeface="Rubik"/>
              </a:rPr>
              <a:t>120 ₽ · 8%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762000" y="363370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Комиссия площадки 15%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8839200" y="364132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736279"/>
                </a:solidFill>
                <a:latin typeface="Rubik"/>
              </a:rPr>
              <a:t>224 ₽ · 15%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407820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Реклама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8839200" y="408582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736279"/>
                </a:solidFill>
                <a:latin typeface="Rubik"/>
              </a:rPr>
              <a:t>200 ₽ · 13%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762000" y="4522708"/>
            <a:ext cx="28956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Маржа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8839200" y="4530328"/>
            <a:ext cx="1828800" cy="203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500"/>
              </a:lnSpc>
            </a:pPr>
            <a:r>
              <a:rPr lang="ru-RU" sz="1250">
                <a:solidFill>
                  <a:srgbClr val="736279"/>
                </a:solidFill>
                <a:latin typeface="Rubik"/>
              </a:rPr>
              <a:t>466 ₽ · 31%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762000" y="506309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36279"/>
                </a:solidFill>
                <a:latin typeface="Rubik"/>
              </a:rPr>
              <a:t>Продажная цена 1490 ₽ · маржа 466 ₽ (31%) с каждой продажи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797A4"/>
                </a:solidFill>
                <a:latin typeface="Rubik"/>
              </a:rPr>
              <a:t>Расчёт на основе цены 1490 ₽,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449487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12106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612106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64262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62000" y="3866753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10160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172200" y="3866753"/>
            <a:ext cx="52578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64262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3EC"/>
          </a:solidFill>
          <a:ln>
            <a:noFill/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55006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955006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209653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209653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889000" y="679450"/>
            <a:ext cx="1460492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Контент карточки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78541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2A1538"/>
                </a:solidFill>
                <a:latin typeface="Nunito"/>
              </a:rPr>
              <a:t>Фото и видео для карточки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39823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8 фото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16000" y="2666206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36279"/>
                </a:solidFill>
                <a:latin typeface="Rubik"/>
              </a:rPr>
              <a:t>Белый фон, в руке, в автомобиле, детали крышки, упаковка, инфографика объёма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39823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3 видео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26200" y="2666206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36279"/>
                </a:solidFill>
                <a:latin typeface="Rubik"/>
              </a:rPr>
              <a:t>Заливка горячего напитка, открытие крышки одной рукой, распаковка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652883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Ключевые кадры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16000" y="4920853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36279"/>
                </a:solidFill>
                <a:latin typeface="Rubik"/>
              </a:rPr>
              <a:t>Крупный план крышки и корпуса — акцент на герметичность и удобство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652883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1538"/>
                </a:solidFill>
                <a:latin typeface="Rubik"/>
              </a:rPr>
              <a:t>Съёмка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26200" y="4920853"/>
            <a:ext cx="47752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36279"/>
                </a:solidFill>
                <a:latin typeface="Rubik"/>
              </a:rPr>
              <a:t>Предметная съёмка на белом фоне, естественный свет, акцент на деталях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00411"/>
            <a:ext cx="1449487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3038714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630455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4559936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889000" y="1744861"/>
            <a:ext cx="1460492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Контент карточки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965127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2A1538"/>
                </a:solidFill>
                <a:latin typeface="Nunito"/>
              </a:rPr>
              <a:t>Заголовок, описание и ключевые слова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9500" y="2956977"/>
            <a:ext cx="9094490" cy="3505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60"/>
              </a:lnSpc>
            </a:pPr>
            <a:r>
              <a:rPr lang="ru-RU" sz="1900" b="1">
                <a:solidFill>
                  <a:srgbClr val="2A1538"/>
                </a:solidFill>
                <a:latin typeface="Rubik"/>
              </a:rPr>
              <a:t>Заголовок</a:t>
            </a:r>
            <a:r>
              <a:rPr lang="ru-RU" sz="1900">
                <a:solidFill>
                  <a:srgbClr val="2A1538"/>
                </a:solidFill>
                <a:latin typeface="Rubik"/>
              </a:rPr>
              <a:t> Термокружка «Тёплое утро» 400 мл — держит тепло 6 часов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354875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1538"/>
                </a:solidFill>
                <a:latin typeface="Rubik"/>
              </a:rPr>
              <a:t>Описание</a:t>
            </a:r>
            <a:r>
              <a:rPr lang="ru-RU" sz="1900">
                <a:solidFill>
                  <a:srgbClr val="2A1538"/>
                </a:solidFill>
                <a:latin typeface="Rubik"/>
              </a:rPr>
              <a:t> Ультралёгкая кружка из нержавеющей стали для дома и дороги, не проливается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4478238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1538"/>
                </a:solidFill>
                <a:latin typeface="Rubik"/>
              </a:rPr>
              <a:t>Ключевые слова</a:t>
            </a:r>
            <a:r>
              <a:rPr lang="ru-RU" sz="1900">
                <a:solidFill>
                  <a:srgbClr val="2A1538"/>
                </a:solidFill>
                <a:latin typeface="Rubik"/>
              </a:rPr>
              <a:t> термокружка, кружка с крышкой, для кофе, 400 мл, нержавеющая сталь, подарок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125637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62906"/>
            <a:ext cx="2011660" cy="4306094"/>
          </a:xfrm>
          <a:prstGeom prst="roundRect">
            <a:avLst>
              <a:gd name="adj" fmla="val 757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965200" y="2247106"/>
            <a:ext cx="1605260" cy="990600"/>
          </a:xfrm>
          <a:prstGeom prst="roundRect">
            <a:avLst>
              <a:gd name="adj" fmla="val 13461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2926060" y="1662906"/>
            <a:ext cx="2011660" cy="4306094"/>
          </a:xfrm>
          <a:prstGeom prst="roundRect">
            <a:avLst>
              <a:gd name="adj" fmla="val 757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3129260" y="2247106"/>
            <a:ext cx="1605260" cy="990600"/>
          </a:xfrm>
          <a:prstGeom prst="roundRect">
            <a:avLst>
              <a:gd name="adj" fmla="val 13461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5090120" y="1662906"/>
            <a:ext cx="2011660" cy="4306094"/>
          </a:xfrm>
          <a:prstGeom prst="roundRect">
            <a:avLst>
              <a:gd name="adj" fmla="val 7575"/>
            </a:avLst>
          </a:prstGeom>
          <a:solidFill>
            <a:srgbClr val="FFE0D6"/>
          </a:solidFill>
          <a:ln w="12700" cap="flat">
            <a:solidFill>
              <a:srgbClr val="E85D3F"/>
            </a:solidFill>
          </a:ln>
        </p:spPr>
      </p:sp>
      <p:sp>
        <p:nvSpPr>
          <p:cNvPr id="9" name="card9"/>
          <p:cNvSpPr/>
          <p:nvPr/>
        </p:nvSpPr>
        <p:spPr>
          <a:xfrm>
            <a:off x="5306020" y="2259806"/>
            <a:ext cx="1579860" cy="990600"/>
          </a:xfrm>
          <a:prstGeom prst="roundRect">
            <a:avLst>
              <a:gd name="adj" fmla="val 13461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7254180" y="1662906"/>
            <a:ext cx="2011660" cy="4306094"/>
          </a:xfrm>
          <a:prstGeom prst="roundRect">
            <a:avLst>
              <a:gd name="adj" fmla="val 757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7457380" y="2247106"/>
            <a:ext cx="1605260" cy="812800"/>
          </a:xfrm>
          <a:prstGeom prst="roundRect">
            <a:avLst>
              <a:gd name="adj" fmla="val 16406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9418241" y="1662906"/>
            <a:ext cx="2011660" cy="4306094"/>
          </a:xfrm>
          <a:prstGeom prst="roundRect">
            <a:avLst>
              <a:gd name="adj" fmla="val 7575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13" name="card13"/>
          <p:cNvSpPr/>
          <p:nvPr/>
        </p:nvSpPr>
        <p:spPr>
          <a:xfrm>
            <a:off x="9621441" y="2247106"/>
            <a:ext cx="1605260" cy="990600"/>
          </a:xfrm>
          <a:prstGeom prst="roundRect">
            <a:avLst>
              <a:gd name="adj" fmla="val 13461"/>
            </a:avLst>
          </a:prstGeom>
          <a:solidFill>
            <a:srgbClr val="FFF3EC"/>
          </a:solidFill>
          <a:ln>
            <a:noFill/>
          </a:ln>
        </p:spPr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89000" y="679450"/>
            <a:ext cx="1071872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План вывода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78541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2A1538"/>
                </a:solidFill>
                <a:latin typeface="Nunito"/>
              </a:rPr>
              <a:t>План вывода на маркетплейс: 8 недель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1888966"/>
            <a:ext cx="990005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Недели 1–2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2112367" y="1935321"/>
            <a:ext cx="68262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36279"/>
                </a:solidFill>
                <a:latin typeface="Rubik"/>
              </a:rPr>
              <a:t>Готово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130300" y="2386806"/>
            <a:ext cx="1300460" cy="723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150" b="1" strike="sngStrike">
                <a:solidFill>
                  <a:srgbClr val="736279"/>
                </a:solidFill>
                <a:latin typeface="Rubik"/>
              </a:rPr>
              <a:t>Контент и SEO: фото, видео, описание, ключи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3129260" y="1888966"/>
            <a:ext cx="804863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Неделя 3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276427" y="1935321"/>
            <a:ext cx="68262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36279"/>
                </a:solidFill>
                <a:latin typeface="Rubik"/>
              </a:rPr>
              <a:t>Готово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3294360" y="2386806"/>
            <a:ext cx="1300460" cy="723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150" b="1" strike="sngStrike">
                <a:solidFill>
                  <a:srgbClr val="736279"/>
                </a:solidFill>
                <a:latin typeface="Rubik"/>
              </a:rPr>
              <a:t>Создание карточки, заполнение полей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5306020" y="1901666"/>
            <a:ext cx="808553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E85D3F"/>
                </a:solidFill>
                <a:latin typeface="Rubik"/>
              </a:rPr>
              <a:t>Неделя 4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405860" y="1948021"/>
            <a:ext cx="704556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E85D3F"/>
                </a:solidFill>
                <a:latin typeface="Rubik"/>
              </a:rPr>
              <a:t>Сейчас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5471120" y="2399506"/>
            <a:ext cx="1275060" cy="723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150" b="1">
                <a:solidFill>
                  <a:srgbClr val="2A1538"/>
                </a:solidFill>
                <a:latin typeface="Rubik"/>
              </a:rPr>
              <a:t>Запуск рекламы, первые продажи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7457380" y="1888966"/>
            <a:ext cx="1030486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Недели 5–6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729067" y="1935321"/>
            <a:ext cx="55810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36279"/>
                </a:solidFill>
                <a:latin typeface="Rubik"/>
              </a:rPr>
              <a:t>План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7622480" y="2386806"/>
            <a:ext cx="1300460" cy="546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150" b="1">
                <a:solidFill>
                  <a:srgbClr val="2A1538"/>
                </a:solidFill>
                <a:latin typeface="Rubik"/>
              </a:rPr>
              <a:t>Оптимизация ставок, отзывы, рейтинг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9621441" y="1888966"/>
            <a:ext cx="1015365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36279"/>
                </a:solidFill>
                <a:latin typeface="Rubik"/>
              </a:rPr>
              <a:t>Недели 7–8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10893127" y="1935321"/>
            <a:ext cx="558109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36279"/>
                </a:solidFill>
                <a:latin typeface="Rubik"/>
              </a:rPr>
              <a:t>План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9786541" y="2386806"/>
            <a:ext cx="1300460" cy="723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00"/>
              </a:lnSpc>
            </a:pPr>
            <a:r>
              <a:rPr lang="ru-RU" sz="1150" b="1">
                <a:solidFill>
                  <a:srgbClr val="2A1538"/>
                </a:solidFill>
                <a:latin typeface="Rubik"/>
              </a:rPr>
              <a:t>Промоакция −10% и масштабирование закупки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862138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760413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2A1538"/>
                </a:solidFill>
                <a:latin typeface="Nunito"/>
              </a:rPr>
              <a:t>Прогноз продаж на 2027 год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430338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736279"/>
                </a:solidFill>
                <a:latin typeface="Rubik"/>
              </a:rPr>
              <a:t>Штуки по кварталам, цена 1490 ₽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582390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36279"/>
                </a:solidFill>
                <a:latin typeface="Rubik"/>
              </a:rPr>
              <a:t>Рост к концу года — в 2,5 раза, итого 21 000 штук за год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797A4"/>
                </a:solidFill>
                <a:latin typeface="Rubik"/>
              </a:rPr>
              <a:t>Прогноз продаж на 2027 год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952500" y="698500"/>
            <a:ext cx="1144687" cy="220266"/>
          </a:xfrm>
          <a:prstGeom prst="roundRect">
            <a:avLst>
              <a:gd name="adj" fmla="val 50000"/>
            </a:avLst>
          </a:prstGeom>
          <a:solidFill>
            <a:srgbClr val="FFDADB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333500" y="1599406"/>
            <a:ext cx="4895850" cy="2045097"/>
          </a:xfrm>
          <a:prstGeom prst="roundRect">
            <a:avLst>
              <a:gd name="adj" fmla="val 7451"/>
            </a:avLst>
          </a:prstGeom>
          <a:solidFill>
            <a:srgbClr val="E85D3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43650" y="1599406"/>
            <a:ext cx="4895850" cy="2045097"/>
          </a:xfrm>
          <a:prstGeom prst="roundRect">
            <a:avLst>
              <a:gd name="adj" fmla="val 7451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1333500" y="3758803"/>
            <a:ext cx="4895850" cy="2045097"/>
          </a:xfrm>
          <a:prstGeom prst="roundRect">
            <a:avLst>
              <a:gd name="adj" fmla="val 7451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27143B">
                <a:alpha val="10196"/>
              </a:srgbClr>
            </a:outerShdw>
          </a:effectLst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79500" y="742950"/>
            <a:ext cx="1094732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26">
                <a:solidFill>
                  <a:srgbClr val="E5247B"/>
                </a:solidFill>
                <a:latin typeface="Rubik"/>
              </a:rPr>
              <a:t>Карта рисков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952500" y="848916"/>
            <a:ext cx="10922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2A1538"/>
                </a:solidFill>
                <a:latin typeface="Nunito"/>
              </a:rPr>
              <a:t>Риски вывода и меры реагирования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09650" y="3361928"/>
            <a:ext cx="431292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b="1" cap="all" spc="162">
                <a:solidFill>
                  <a:srgbClr val="A797A4"/>
                </a:solidFill>
                <a:latin typeface="Rubik"/>
              </a:rPr>
              <a:t>влияние →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587500" y="1814671"/>
            <a:ext cx="502285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b="1" cap="all" spc="128">
                <a:solidFill>
                  <a:srgbClr val="FFFFFF"/>
                </a:solidFill>
                <a:latin typeface="Rubik"/>
              </a:rPr>
              <a:t>мало усилий · много влияния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587500" y="2704703"/>
            <a:ext cx="5022850" cy="271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40"/>
              </a:lnSpc>
            </a:pPr>
            <a:r>
              <a:rPr lang="ru-RU" sz="1700" b="1">
                <a:solidFill>
                  <a:srgbClr val="FFFFFF"/>
                </a:solidFill>
                <a:latin typeface="Nunito"/>
              </a:rPr>
              <a:t>Падение спроса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587500" y="3047603"/>
            <a:ext cx="441325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000">
                <a:solidFill>
                  <a:srgbClr val="FFFFFF"/>
                </a:solidFill>
                <a:latin typeface="Rubik"/>
              </a:rPr>
              <a:t>Еженедельная аналитика продаж, гибкая ценовая политика, акции и промо в периоды спада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97650" y="1814671"/>
            <a:ext cx="502285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b="1" cap="all" spc="128">
                <a:solidFill>
                  <a:srgbClr val="A797A4"/>
                </a:solidFill>
                <a:latin typeface="Rubik"/>
              </a:rPr>
              <a:t>много усилий · много влияния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597650" y="2704703"/>
            <a:ext cx="5022850" cy="271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40"/>
              </a:lnSpc>
            </a:pPr>
            <a:r>
              <a:rPr lang="ru-RU" sz="1700" b="1">
                <a:solidFill>
                  <a:srgbClr val="2A1538"/>
                </a:solidFill>
                <a:latin typeface="Nunito"/>
              </a:rPr>
              <a:t>Срыв поставок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597650" y="3047603"/>
            <a:ext cx="441325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000">
                <a:solidFill>
                  <a:srgbClr val="736279"/>
                </a:solidFill>
                <a:latin typeface="Rubik"/>
              </a:rPr>
              <a:t>Два поставщика компонентов, страховой запас на 6 недель продаж, контракты с неустойками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587500" y="3974068"/>
            <a:ext cx="502285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b="1" cap="all" spc="128">
                <a:solidFill>
                  <a:srgbClr val="A797A4"/>
                </a:solidFill>
                <a:latin typeface="Rubik"/>
              </a:rPr>
              <a:t>мало усилий · мало влияния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587500" y="4864100"/>
            <a:ext cx="5022850" cy="271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40"/>
              </a:lnSpc>
            </a:pPr>
            <a:r>
              <a:rPr lang="ru-RU" sz="1700" b="1">
                <a:solidFill>
                  <a:srgbClr val="2A1538"/>
                </a:solidFill>
                <a:latin typeface="Nunito"/>
              </a:rPr>
              <a:t>Негативные отзывы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587500" y="5207000"/>
            <a:ext cx="441325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000">
                <a:solidFill>
                  <a:srgbClr val="736279"/>
                </a:solidFill>
                <a:latin typeface="Rubik"/>
              </a:rPr>
              <a:t>Контроль качества на производстве, активная работа с отзывами, замена товара при браке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597650" y="3974068"/>
            <a:ext cx="502285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b="1" cap="all" spc="128">
                <a:solidFill>
                  <a:srgbClr val="C0473C"/>
                </a:solidFill>
                <a:latin typeface="Rubik"/>
              </a:rPr>
              <a:t>много усилий · мало влияния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597650" y="4864100"/>
            <a:ext cx="5022850" cy="2717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40"/>
              </a:lnSpc>
            </a:pPr>
            <a:r>
              <a:rPr lang="ru-RU" sz="1700" b="1">
                <a:solidFill>
                  <a:srgbClr val="2A1538"/>
                </a:solidFill>
                <a:latin typeface="Nunito"/>
              </a:rPr>
              <a:t>Рост комиссии площадки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597650" y="5207000"/>
            <a:ext cx="441325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00"/>
              </a:lnSpc>
            </a:pPr>
            <a:r>
              <a:rPr lang="ru-RU" sz="1000">
                <a:solidFill>
                  <a:srgbClr val="736279"/>
                </a:solidFill>
                <a:latin typeface="Rubik"/>
              </a:rPr>
              <a:t>Резерв 3% в бюджете на комиссию, мониторинг тарифов, диверсификация площадок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5892800"/>
            <a:ext cx="10541000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60"/>
              </a:lnSpc>
            </a:pPr>
            <a:r>
              <a:rPr lang="ru-RU" sz="900" b="1" cap="all" spc="162">
                <a:solidFill>
                  <a:srgbClr val="A797A4"/>
                </a:solidFill>
                <a:latin typeface="Rubik"/>
              </a:rPr>
              <a:t>усилия на реагирование →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Термокружка «Тёплое утро»: вывод товара на маркетплейс</dc:title>
  <dc:creator>Слайда</dc:creator>
</cp:coreProperties>
</file>