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Golos Text"/>
      <p:regular r:id="rId200"/>
      <p:bold r:id="rId201"/>
    </p:embeddedFont>
    <p:embeddedFont>
      <p:font typeface="Lora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8B0000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C27B6D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602118"/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rgbClr val="DEB5AA"/>
              </a:solidFill>
              <a:ln>
                <a:noFill/>
              </a:ln>
            </c:spPr>
          </c:dPt>
          <c:dPt>
            <c:idx val="4"/>
            <c:bubble3D val="0"/>
            <c:spPr>
              <a:solidFill>
                <a:srgbClr val="706C67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Sheet1!$A$2:$A$6</c:f>
              <c:strCache>
                <c:ptCount val="5"/>
                <c:pt idx="0">
                  <c:v>Сырьё и материалы</c:v>
                </c:pt>
                <c:pt idx="1">
                  <c:v>Оплата труда с отчислениями</c:v>
                </c:pt>
                <c:pt idx="2">
                  <c:v>Энергия</c:v>
                </c:pt>
                <c:pt idx="3">
                  <c:v>Амортизация</c:v>
                </c:pt>
                <c:pt idx="4">
                  <c:v>Прочие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52</c:v>
                </c:pt>
                <c:pt idx="1">
                  <c:v>22</c:v>
                </c:pt>
                <c:pt idx="2">
                  <c:v>12</c:v>
                </c:pt>
                <c:pt idx="3">
                  <c:v>8</c:v>
                </c:pt>
                <c:pt idx="4">
                  <c:v>6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706C67"/>
          </a:solidFill>
          <a:latin typeface="+mn-lt"/>
        </a:defRPr>
      </a:pPr>
      <a:endParaRPr lang="ru-RU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8B0000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8B0000"/>
                </a:solidFill>
              </a:ln>
            </c:spPr>
          </c:marker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84.5</c:v>
                </c:pt>
                <c:pt idx="1">
                  <c:v>92.3</c:v>
                </c:pt>
                <c:pt idx="2">
                  <c:v>101.6</c:v>
                </c:pt>
              </c:numCache>
            </c:numRef>
          </c:val>
          <c:smooth val="0"/>
        </c:ser>
        <c:marker val="1"/>
        <c:axId val="101"/>
        <c:axId val="102"/>
      </c:line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2A2622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706C67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Уважаемые члены комиссии, представляю вашему вниманию курсовую работу на тему «Анализ себестоимости продукции и резервы её снижения» на примере ООО «Северный хлеб». Работа выполнена под руководством кандидата экономических наук, доцента Петровой Елены Владимировны.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Спасибо за внимание! Я завершила свой доклад и готова ответить на ваши вопросы.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Себестоимость — это фундамент, на котором строится вся экономика предприятия. Когда дорожают мука, энергия и логистика, единственный способ сохранить прибыль — системно работать над затратами. Именно поэтому в своей работе я поставил цель проанализировать, как формировалась себестоимость на ООО «Северный хлеб» за последние три года, и предложить конкретные меры, которые дадут эффект уже в следующем, 2026 году.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Для достижения цели работы были поставлены четыре задачи. Первая — изучить теоретические основы формирования себестоимости, чтобы понимать, из чего она складывается. Вторая — провести анализ структуры и динамики себестоимости за 2023–2025 годы на примере нашего предприятия. Третья — на основе этого анализа выявить конкретные резервы её снижения. И четвёртая — предложить мероприятия, которые позволят эти резервы реализовать, и рассчитать их экономический эффект на 2026 год.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перейти к результатам, зафиксируем рамки исследования. Объектом выступает предприятие ООО «Северный хлеб», а предметом — себестоимость выпускаемой продукции. Анализ проведён за три года — с 2023-го по 2025-й, а эффект от предложенных мероприятий мы рассчитали на 2026 год. Вся информация взята из официальной бухгалтерской отчётности предприятия — отчёта о финансовых результатах и приложений к балансу, поэтому все цифры, которые будут дальше, имеют документальное подтверждение.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посмотрим, из чего складывается себестоимость нашей продукции в 2025 году. Основная доля — 52% — приходится на сырьё и материалы, прежде всего муку. Ещё 22% — это оплата труда с отчислениями, 12% — энергия, 8% — амортизация и 6% — прочие расходы. Именно структура затрат подсказывает нам, где искать резервы для снижения себестоимости.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За три анализируемых года себестоимость продукции выросла с 84,5 до 101,6 миллиона рублей, то есть на 20 процентов. Причём темп роста ускоряется: в 2024 году прирост составил 9,2 процента, а в 2025-м — уже 10,1. Основные причины — удорожание сырья и энергоресурсов, повышение транспортных тарифов и индексация заработной платы. Этот устойчивый тренд и определяет необходимость поиска резервов снижения затрат, о которых пойдёт речь дальше.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 основе анализа структуры и динамики себестоимости мы выделили три ключевых направления для снижения затрат. Первое — это сырьё, которое занимает наибольшую долю в себестоимости: здесь мы планируем пересмотреть условия с поставщиками и оптимизировать рецептуры. Второе направление — энергоресурсы, здесь основной эффект даст модернизация печного парка. И третье — сокращение технологических потерь, что напрямую увеличит выход готовой продукции. По каждому из этих направлений мы разработали конкретные мероприятия, о которых расскажу далее.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разработали три мероприятия на 2026 год: переход на регионального поставщика муки, установку энергосберегающих печей и обучение персонала бережливому производству. Совокупный экономический эффект составит 6,8 миллиона рублей в год, а затраты на внедрение — 4,2 миллиона. Срок окупаемости — всего 7,4 месяца, то есть вложения вернутся менее чем за год. Это подтверждает, что предложенные меры не только снижают себестоимость, но и быстро окупаются. Далее я представлю итоговые выводы по всей работе.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Подводя итоги, отмечу главное: за три года себестоимость выросла на 20 процентов — с 84,5 до 101,6 миллиона рублей. Основной вклад вносит сырьё и материалы — это 52 процента всех затрат, поэтому именно здесь сосредоточены ключевые резервы. Предложенные мероприятия позволяют снизить себестоимость на 6,8 миллиона рублей в год, а срок окупаемости вложений составит всего 7,4 месяца. Таким образом, цель работы достигнута, а рекомендации имеют практическую ценность для предприятия. Спасибо за внимание, готов ответить на ваши вопросы.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37c3cf9bac18e2f4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2f4df1e512ea5814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41bc235bcc9b8f14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0782b3a01d6e5c57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fad4d9dc1a56d53f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0782b3a01d6e5c57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51131b8587663ee9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7f44be0852f7a5c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698500" y="506413"/>
            <a:ext cx="10795000" cy="2317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725"/>
              </a:lnSpc>
            </a:pPr>
            <a:r>
              <a:rPr lang="ru-RU" sz="1150" b="1">
                <a:solidFill>
                  <a:srgbClr val="2A2622"/>
                </a:solidFill>
                <a:latin typeface="Golos Text"/>
              </a:rPr>
              <a:t>Министерство науки и высшего образования РФ · Городской университет экономики и управления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698500" y="765175"/>
            <a:ext cx="10795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200"/>
              </a:lnSpc>
            </a:pPr>
            <a:r>
              <a:rPr lang="ru-RU" sz="1000">
                <a:solidFill>
                  <a:srgbClr val="706C67"/>
                </a:solidFill>
                <a:latin typeface="Golos Text"/>
              </a:rPr>
              <a:t>Факультет экономики и управления · Кафедра экономики организации · Курсовая работа по дисциплине «Экономика организации»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638300" y="2698552"/>
            <a:ext cx="8915400" cy="150217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09"/>
              </a:lnSpc>
            </a:pPr>
            <a:r>
              <a:rPr lang="ru-RU" sz="3400" b="1" spc="-67">
                <a:solidFill>
                  <a:srgbClr val="2A2622"/>
                </a:solidFill>
                <a:latin typeface="Lora"/>
              </a:rPr>
              <a:t>Анализ себестоимости продукции и резервы её снижения (на примере ООО «Северный хлеб»)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16000" y="6184900"/>
            <a:ext cx="1103352" cy="1727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60"/>
              </a:lnSpc>
            </a:pPr>
            <a:r>
              <a:rPr lang="ru-RU" sz="1050">
                <a:solidFill>
                  <a:srgbClr val="706C67"/>
                </a:solidFill>
                <a:latin typeface="Golos Text"/>
              </a:rPr>
              <a:t>Москва · 2026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710388" y="5822950"/>
            <a:ext cx="161036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85">
                <a:solidFill>
                  <a:srgbClr val="706C67"/>
                </a:solidFill>
                <a:latin typeface="Golos Text"/>
              </a:rPr>
              <a:t>Выполнил(а)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132788" y="5822950"/>
            <a:ext cx="2261473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2A2622"/>
                </a:solidFill>
                <a:latin typeface="Golos Text"/>
              </a:rPr>
              <a:t>Иванов А. С., группа ЭК-41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710388" y="6083300"/>
            <a:ext cx="1295400" cy="279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50"/>
              </a:lnSpc>
            </a:pPr>
            <a:r>
              <a:rPr lang="ru-RU" sz="850" cap="all" spc="85">
                <a:solidFill>
                  <a:srgbClr val="706C67"/>
                </a:solidFill>
                <a:latin typeface="Golos Text"/>
              </a:rPr>
              <a:t>Научный руководитель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132788" y="6083300"/>
            <a:ext cx="2451854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2A2622"/>
                </a:solidFill>
                <a:latin typeface="Golos Text"/>
              </a:rPr>
              <a:t>Петрова Е. В., к. э. н., доцент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025900"/>
            <a:ext cx="4686300" cy="889000"/>
          </a:xfrm>
          <a:prstGeom prst="roundRect">
            <a:avLst>
              <a:gd name="adj" fmla="val 2142"/>
            </a:avLst>
          </a:prstGeom>
          <a:noFill/>
          <a:ln w="6350" cap="flat">
            <a:solidFill>
              <a:srgbClr val="EBD6CD"/>
            </a:solidFill>
          </a:ln>
        </p:spPr>
      </p:sp>
      <p:sp>
        <p:nvSpPr>
          <p:cNvPr id="4" name="card4"/>
          <p:cNvSpPr/>
          <p:nvPr/>
        </p:nvSpPr>
        <p:spPr>
          <a:xfrm>
            <a:off x="5600700" y="4025900"/>
            <a:ext cx="4686300" cy="889000"/>
          </a:xfrm>
          <a:prstGeom prst="roundRect">
            <a:avLst>
              <a:gd name="adj" fmla="val 2142"/>
            </a:avLst>
          </a:prstGeom>
          <a:noFill/>
          <a:ln w="6350" cap="flat">
            <a:solidFill>
              <a:srgbClr val="EBD6CD"/>
            </a:solidFill>
          </a:ln>
        </p:spPr>
      </p:sp>
      <p:sp>
        <p:nvSpPr>
          <p:cNvPr id="5" name="card5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943100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8B0000"/>
                </a:solidFill>
                <a:latin typeface="Golos Text"/>
              </a:rPr>
              <a:t>Финал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2190750"/>
            <a:ext cx="11303000" cy="901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000"/>
              </a:lnSpc>
            </a:pPr>
            <a:r>
              <a:rPr lang="ru-RU" sz="7000" b="1" spc="-209">
                <a:solidFill>
                  <a:srgbClr val="2A2622"/>
                </a:solidFill>
                <a:latin typeface="Lora"/>
              </a:rPr>
              <a:t>Спасибо за внимание!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203575"/>
            <a:ext cx="6985000" cy="2984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706C67"/>
                </a:solidFill>
                <a:latin typeface="Golos Text"/>
              </a:rPr>
              <a:t>Готов ответить на ваши вопросы.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22350" y="4260850"/>
            <a:ext cx="4800600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706C67"/>
                </a:solidFill>
                <a:latin typeface="Golos Text"/>
              </a:rPr>
              <a:t>Email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22350" y="4475480"/>
            <a:ext cx="4800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ivanov.as@studmail.ru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5861050" y="4260850"/>
            <a:ext cx="4800600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706C67"/>
                </a:solidFill>
                <a:latin typeface="Golos Text"/>
              </a:rPr>
              <a:t>Научный руководитель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861050" y="4475480"/>
            <a:ext cx="4800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Петрова Е. В., к. э. н., доцент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1137345"/>
            <a:ext cx="1482130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Актуальность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471315"/>
            <a:ext cx="10693400" cy="17727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20"/>
              </a:lnSpc>
            </a:pPr>
            <a:r>
              <a:rPr lang="ru-RU" sz="4400" b="1" spc="-43">
                <a:solidFill>
                  <a:srgbClr val="2A2622"/>
                </a:solidFill>
                <a:latin typeface="Lora"/>
              </a:rPr>
              <a:t>Снижение себестоимости — ключевой фактор конкурентоспособности предприятия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898106"/>
            <a:ext cx="8915400" cy="18224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850"/>
              </a:lnSpc>
            </a:pPr>
            <a:r>
              <a:rPr lang="ru-RU" sz="1900">
                <a:solidFill>
                  <a:srgbClr val="706C67"/>
                </a:solidFill>
                <a:latin typeface="Golos Text"/>
              </a:rPr>
              <a:t>В условиях роста цен на сырьё и энергоресурсы управление себестоимостью становится главным инструментом повышения рентабельности. Цель работы — анализ себестоимости продукции ООО «Северный хлеб» за 2023–2025 годы и разработка мероприятий по её снижению на 2026 год.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8961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28961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25180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25180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622300"/>
            <a:ext cx="2231271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Задачи исследования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Четыре задачи курсовой работы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18147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1118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Изучить теорию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44276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Рассмотреть теоретические основы формирования и учёта себестоимости продукции.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18147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1118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Провести анализ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83350" y="244276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Проанализировать структуру и динамику себестоимости ООО «Северный хлеб» за 2023–2025 годы.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110930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408110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Выявить резервы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73150" y="473898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Определить резервы снижения себестоимости по результатам проведённого анализа.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110930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04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408110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Предложить мероприятия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83350" y="473898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Разработать мероприятия по снижению себестоимости и рассчитать экономический эффект на 2026 год.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847923"/>
            <a:ext cx="3190875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Объект и предмет исследования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042194"/>
            <a:ext cx="10693400" cy="9727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2A2622"/>
                </a:solidFill>
                <a:latin typeface="Lora"/>
              </a:rPr>
              <a:t>Объект, предмет, период и источники исследования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465784"/>
            <a:ext cx="57404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8B0000"/>
                </a:solidFill>
                <a:latin typeface="Golos Text"/>
              </a:rPr>
              <a:t>01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2788364"/>
            <a:ext cx="57404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Объект исследования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171230"/>
            <a:ext cx="5130800" cy="5409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ООО «Северный хлеб» — предприятие хлебобулочной отрасли, выпускающее хлеб и хлебобулочные изделия.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324600" y="2465784"/>
            <a:ext cx="57404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8B0000"/>
                </a:solidFill>
                <a:latin typeface="Golos Text"/>
              </a:rPr>
              <a:t>02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324600" y="2788364"/>
            <a:ext cx="57404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Предмет исследования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324600" y="3171230"/>
            <a:ext cx="5130800" cy="5409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Себестоимость выпускаемой продукции, её структура, динамика и резервы снижения.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4158555"/>
            <a:ext cx="57404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8B0000"/>
                </a:solidFill>
                <a:latin typeface="Golos Text"/>
              </a:rPr>
              <a:t>03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4481135"/>
            <a:ext cx="57404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Период анализа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4864001"/>
            <a:ext cx="5130800" cy="5409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2023–2025 годы. Расчёт экономического эффекта предложенных мероприятий выполнен на 2026 год.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324600" y="4158555"/>
            <a:ext cx="57404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8B0000"/>
                </a:solidFill>
                <a:latin typeface="Golos Text"/>
              </a:rPr>
              <a:t>04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6324600" y="4481135"/>
            <a:ext cx="57404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Источники данных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324600" y="4864001"/>
            <a:ext cx="5130800" cy="5409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Бухгалтерская отчётность предприятия: отчёт о финансовых результатах, приложения к бухгалтерскому балансу.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5799892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Период анализа — 2023–2025 годы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3114675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540125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C27B6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3965575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602118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937000" y="4391025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DEB5AA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3937000" y="4816475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706C6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9" name="chart9"/>
          <p:cNvGraphicFramePr/>
          <p:nvPr/>
        </p:nvGraphicFramePr>
        <p:xfrm>
          <a:off x="762000" y="2701925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438275"/>
            <a:ext cx="10693400" cy="946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A2622"/>
                </a:solidFill>
                <a:latin typeface="Lora"/>
              </a:rPr>
              <a:t>Структура себестоимости продукции за 2025 год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191000" y="3070225"/>
            <a:ext cx="735796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Сырьё и материалы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1028263" y="3054350"/>
            <a:ext cx="528737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52%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191000" y="3495675"/>
            <a:ext cx="73593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Оплата труда с отчислениями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1029652" y="3479800"/>
            <a:ext cx="52734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22%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191000" y="3921125"/>
            <a:ext cx="738514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Энергия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1055449" y="3905250"/>
            <a:ext cx="501551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12%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191000" y="4346575"/>
            <a:ext cx="745976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Амортизация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1130062" y="4330700"/>
            <a:ext cx="42693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8%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4191000" y="4772025"/>
            <a:ext cx="745916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Прочие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1129466" y="4756150"/>
            <a:ext cx="427534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6%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Данные ООО «Северный хлеб», 2025 год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4" name="chart4"/>
          <p:cNvGraphicFramePr/>
          <p:nvPr/>
        </p:nvGraphicFramePr>
        <p:xfrm>
          <a:off x="762000" y="1997075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5" name="text5"/>
          <p:cNvSpPr>
            <a:spLocks noChangeArrowheads="1"/>
          </p:cNvSpPr>
          <p:nvPr/>
        </p:nvSpPr>
        <p:spPr>
          <a:xfrm>
            <a:off x="762000" y="454025"/>
            <a:ext cx="10693400" cy="946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A2622"/>
                </a:solidFill>
                <a:latin typeface="Lora"/>
              </a:rPr>
              <a:t>Динамика себестоимости продукции, 2023–2025 гг.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565275"/>
            <a:ext cx="113030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706C67"/>
                </a:solidFill>
                <a:latin typeface="Golos Text"/>
              </a:rPr>
              <a:t>Себестоимость продукции, млн руб.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959475"/>
            <a:ext cx="7645400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Рост за 3 года — 20,2%: удорожание сырья и энергоресурсов, рост транспортных тарифов, индексация зарплаты.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Данные бухгалтерской отчётности ООО «Северный хлеб», 2023–2025 гг.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8961"/>
            <a:ext cx="5257800" cy="2025749"/>
          </a:xfrm>
          <a:prstGeom prst="roundRect">
            <a:avLst>
              <a:gd name="adj" fmla="val 940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28961"/>
            <a:ext cx="5257800" cy="2025749"/>
          </a:xfrm>
          <a:prstGeom prst="roundRect">
            <a:avLst>
              <a:gd name="adj" fmla="val 940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707110"/>
            <a:ext cx="5257800" cy="2261890"/>
          </a:xfrm>
          <a:prstGeom prst="roundRect">
            <a:avLst>
              <a:gd name="adj" fmla="val 842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22300"/>
            <a:ext cx="2710378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Направления оптимизации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Резервы снижения себестоимости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147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118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Снижение затрат на сырьё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44276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Смена поставщиков муки и оптимизация рецептур позволят сократить долю сырья в себестоимости без потери качества.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147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118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Экономия энергоресурсов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44276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Модернизация печного оборудования снизит расход электроэнергии и газа на тонну готовой продукции.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3992860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290040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Сокращение потерь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620915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Повышение выхода готовой продукции и снижение технологических потерь уменьшат себестоимость единицы изделия.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3089870"/>
            <a:ext cx="3420467" cy="1797050"/>
          </a:xfrm>
          <a:prstGeom prst="roundRect">
            <a:avLst>
              <a:gd name="adj" fmla="val 106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4" name="card4"/>
          <p:cNvSpPr/>
          <p:nvPr/>
        </p:nvSpPr>
        <p:spPr>
          <a:xfrm>
            <a:off x="4385667" y="3089870"/>
            <a:ext cx="3420566" cy="1797050"/>
          </a:xfrm>
          <a:prstGeom prst="roundRect">
            <a:avLst>
              <a:gd name="adj" fmla="val 106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5" name="card5"/>
          <p:cNvSpPr/>
          <p:nvPr/>
        </p:nvSpPr>
        <p:spPr>
          <a:xfrm>
            <a:off x="8009434" y="3089870"/>
            <a:ext cx="3420566" cy="1797050"/>
          </a:xfrm>
          <a:prstGeom prst="roundRect">
            <a:avLst>
              <a:gd name="adj" fmla="val 106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1571030"/>
            <a:ext cx="2517259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Мероприятия на 2026 год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828800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Экономический эффект от внедрения мероприятий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7750" y="3312120"/>
            <a:ext cx="34839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6,8 млн ₽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7750" y="4086820"/>
            <a:ext cx="341876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6,8 млн руб./год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7750" y="4391620"/>
            <a:ext cx="341876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Экономия от всех трёх мероприятий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71417" y="3312120"/>
            <a:ext cx="34840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4,2 млн ₽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71417" y="4086820"/>
            <a:ext cx="34188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4,2 млн руб.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1417" y="4391620"/>
            <a:ext cx="34188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Единовременные инвестиции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95184" y="3312120"/>
            <a:ext cx="34840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7,4 мес.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95184" y="4086820"/>
            <a:ext cx="34188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7,4 месяца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95184" y="4391620"/>
            <a:ext cx="34188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Период возврата вложений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507678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Эффект превышает затраты в 1,6 раза, окупаемость — менее года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119651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049132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978614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908095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877193"/>
            <a:ext cx="893008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Выводы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07146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Итоги анализа и ожидаемый эффект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2041128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Рост себестоимости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За 2023–2025 годы себестоимость выросла с 84,5 до 101,6 млн руб. — на 20,2%.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2970609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Основная статья затрат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Сырьё и материалы составляют 52% себестоимости — главный резерв снижения.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390009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Эффект от мероприятий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Внедрение предложенных мер снизит себестоимость на 6,8 млн руб. в год.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4829532"/>
            <a:ext cx="8807946" cy="3505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60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Срок окупаемости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Затраты на мероприятия окупятся за 7,4 месяца.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5574308"/>
            <a:ext cx="7645400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Все показатели рассчитаны по данным бухгалтерской отчётности ООО «Северный хлеб» за 2023–2025 годы.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Источник: бухгалтерская отчётность ООО «Северный хлеб», 2023–2025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защите курсовой работы по экономике организации</dc:title>
  <dc:creator>Слайда</dc:creator>
</cp:coreProperties>
</file>