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Уважаемые преподаватели и коллеги, тема моего доклада — «Деловое письмо: как писать понятно». Умение ясно написать деловое письмо нужно каждому специалисту: по нему судят о нас в переписке с вузом, работодателем и партнёром. В докладе я разберу структуру письма, правила ясного изложения и частые ошибки, а в конце покажу пример «было и стало».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перейти к правилам, обозначу цель доклада: показать, как писать деловое письмо, которое адресат поймёт с первого чтения. Для будущего специалиста это не абстрактное требование, а рабочий навык: письмо — наш основной канал — запрос, согласование, просьба. От того, насколько ясно мы формулируем, напрямую зависит результат: понял адресат — быстрее решил вопрос. А непонятное письмо запускает цепочку уточнений, задержек и повторной работы. Поэтому дальше разберём, из чего складывается ясность.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перейти к содержанию, обозначу структуру доклада — она состоит из четырёх частей. Сначала разберём, что такое деловое письмо и в каких ситуациях к нему прибегают. Затем посмотрим, из каких элементов оно строится: шапка с адресатом, обращение, суть просьбы, обоснование, срок и контакты, подпись. Третья часть — пять правил ясного изложения, которые помогают писать понятно. И завершим разбором частых ошибок и примером «было и стало». Такой порядок ведёт от общего определения к конкретной практике.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говорить о правилах, договоримся о самом термине. Деловое письмо — это не свободное высказывание, а служебное сообщение конкретному адресату, у которого есть ясная цель и ожидаемое действие. Именно поэтому в нём важны точность адресата, чёткая просьба и понятный срок. Ситуаций, где без такого письма не обойтись, немного, но они постоянные: запрос документа, согласование условий, ответ на обращение, напоминание о договорённости. Дальше посмотрим, из каких частей складывается такое письмо.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Разберём, из чего состоит деловое письмо. Блоки идут строго сверху вниз, и каждый отвечает на свой вопрос читателя. Сначала шапка: кому и в какую организацию мы пишем. Потом обращение по имени-отчеству — оно задаёт вежливый тон. Дальше самое важное: суть просьбы первой фразой, без длинных подводок. Затем обоснование — зачем это нужно адресату. В конце указываем срок ответа и контакты, ставим подпись с именем, должностью и датой. Такой порядок экономит время и нам, и читателю.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перейдём к правилам, которые превращают черновик в понятное письмо. Их пять, и каждое легко проверить на своём тексте. Сравните: «осуществить проверку документов» звучит казённо, а «проверить документы» — ясно и коротко. То же со сроками: «в ближайшее время» адресат понимает по-своему, а «до 20 октября» не оставляет двусмысленности. И главное — не бойтесь разбивать длинный период на короткие предложения: читатель скажет вам спасибо. Дальше посмотрим, какие ошибки встречаются в деловых письмах чаще всего.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посмотрим, какие ошибки встречаются в деловых письмах чаще всего и чем они мешают адресату. Если в письме нет адресата и обращения, его начинают пересылать по цепочке, и время теряется. Когда просьба спрятана в середине абзаца, адресат просто не понимает, что от него требуется. Несколько разных просьб в одном абзаце приводят к тому, что часть из них забывается. Формулировка «в ближайшее время» опасна тем, что срок каждый понимает по-своему. И если не оставить контактов, ответ откладывается. Слева я собрал, как звучит грамотное письмо, а справа — к чему приводит каждая ошибка.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Давайте посмотрим, как одна и та же просьба выглядит в двух редакциях. Слева — типичный канцелярский абзац: пока дочитаешь до конца, уже забудешь, о чём вообще просили, а срок «в ближайшее время» невозможно ни проверить, ни согласовать. Справа — то же самое письмо, но просьба стоит в первой фразе, обоснование уложено в одну строку, назван конкретный срок и оставлена подпись. Обратите внимание: содержание не изменилось ни на йоту, изменилась только форма подачи. Именно поэтому ясность — это не украшение, а рабочее требование к деловому письму. Перейдём к выводам доклада.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Итак, три вывода, к которым мы пришли. Первое: деловое письмо — это рабочий инструмент, и мерить его нужно не красотой слога, а тем, понял ли адресат всё с первого чтения. Второе: выстроенная структура — адресат, обращение, просьба, обоснование, срок, подпись — экономит время читателя, потому что он сразу видит, что от него хотят. Третье: ясность не талант, а набор простых правил — одна мысль в абзаце, глагол вместо отглагольного существительного, конкретный срок, отказ от канцелярита, короткие фразы. Если применять эти правила, письмо перестаёт быть испытанием для адресата. Именно поэтому стоит взять их в привычку уже сейчас, в студенческой переписке.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мой доклад завершён. Благодарю за внимание и готов ответить на любые вопросы по теме делового письма. В работе я опирался на три учебных пособия по русскому языку и культуре деловой речи, изданных в 2021–2024 годах, — они указаны на слайде.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b3d216b3bd54b6b2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b7cf3db4066191a4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b7cf3db4066191a4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372f89dbfac135c0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b7cf3db4066191a4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b122ab0e0c4bbbd1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281b8f3dbd73196a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2f4df1e512ea5814.png"/><Relationship Id="rId4" Type="http://schemas.openxmlformats.org/officeDocument/2006/relationships/image" Target="../media/m66d540f25affa72c.png"/><Relationship Id="rId5" Type="http://schemas.openxmlformats.org/officeDocument/2006/relationships/image" Target="../media/m8b7fe6a14ab8e555.sv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2048b570ee86d21b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2f4df1e512ea58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5000"/>
            <a:ext cx="4212034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A2622"/>
                </a:solidFill>
                <a:latin typeface="Golos Text"/>
              </a:rPr>
              <a:t>Городской гуманитарный университет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048570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6E1E2A"/>
                </a:solidFill>
                <a:latin typeface="Golos Text"/>
              </a:rPr>
              <a:t>Минобрнауки России · Городской гуманитарный университет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327970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2A2622"/>
                </a:solidFill>
                <a:latin typeface="Lora"/>
              </a:rPr>
              <a:t>ДОКЛАД · Деловое письмо: как писать понятно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850580"/>
            <a:ext cx="7010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06C67"/>
                </a:solidFill>
                <a:latin typeface="Golos Text"/>
              </a:rPr>
              <a:t>Филологический факультет · Кафедра русского языка и культуры речи. Дисциплина «Русский язык и культура речи».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92800"/>
            <a:ext cx="409565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89015"/>
            <a:ext cx="409565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Смирнов А. И., студент 2 курса, гр. РК-24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629051" y="5892800"/>
            <a:ext cx="399514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629051" y="6089015"/>
            <a:ext cx="399514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Ковалёва Н. А., преподаватель кафедры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95593" y="5892800"/>
            <a:ext cx="1483336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Аудитория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395593" y="6089015"/>
            <a:ext cx="136243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Рязань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17600" y="622300"/>
            <a:ext cx="1951831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Цель и значимость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Зачем учиться писать деловое письмо понятно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Письмо — основной рабочий канал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442766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Запрос, согласование, просьба, уточнение — большая часть рабочих задач решается именно письменно, а не в разговоре.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От ясности зависит результат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Если адресат понял суть с первого чтения, он быстрее принимает решение и выполняет просьбу.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Непонятное письмо порождает потери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738985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Размытая формулировка ведёт к уточняющей переписке, задержкам и повторной работе — время тратят оба участника.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5257800" cy="2025749"/>
          </a:xfrm>
          <a:prstGeom prst="roundRect">
            <a:avLst>
              <a:gd name="adj" fmla="val 940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28961"/>
            <a:ext cx="5257800" cy="2025749"/>
          </a:xfrm>
          <a:prstGeom prst="roundRect">
            <a:avLst>
              <a:gd name="adj" fmla="val 940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707110"/>
            <a:ext cx="5257800" cy="2261890"/>
          </a:xfrm>
          <a:prstGeom prst="roundRect">
            <a:avLst>
              <a:gd name="adj" fmla="val 842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707110"/>
            <a:ext cx="5257800" cy="2261890"/>
          </a:xfrm>
          <a:prstGeom prst="roundRect">
            <a:avLst>
              <a:gd name="adj" fmla="val 842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147974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План доклада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План доклада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Что такое деловое письмо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Определение жанра и ситуации, в которых его пишут: запрос, согласование, уведомление, обращение.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Из чего состоит письмо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Шапка с адресатом, обращение, суть просьбы, обоснование, срок и контакты, подпись.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399286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29004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Пять правил ясного изложения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620915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Одна мысль в абзаце, глагол вместо отглагольного существительного, конкретный срок, отказ от канцелярита, короткое предложение.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399286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29004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Ошибки и разбор примера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62091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Частые ошибки в деловых письмах и разбор примера «было и стало»: громоздкий абзац и его переписанный вариант.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534220"/>
            <a:ext cx="201314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Глоссарий доклада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77690"/>
            <a:ext cx="113030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6600"/>
              </a:lnSpc>
            </a:pPr>
            <a:r>
              <a:rPr lang="ru-RU" sz="6600" b="1" spc="-197">
                <a:solidFill>
                  <a:srgbClr val="2A2622"/>
                </a:solidFill>
                <a:latin typeface="Lora"/>
              </a:rPr>
              <a:t>Деловое письмо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775605"/>
            <a:ext cx="11303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[ сущ. · деловая коммуникация ]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04900" y="3300115"/>
            <a:ext cx="8191500" cy="1041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00"/>
              </a:lnSpc>
            </a:pPr>
            <a:r>
              <a:rPr lang="ru-RU" sz="1800">
                <a:solidFill>
                  <a:srgbClr val="2A2622"/>
                </a:solidFill>
                <a:latin typeface="Golos Text"/>
              </a:rPr>
              <a:t>Служебное сообщение конкретному адресату с ясной целью и ожидаемым действием. Пишется тогда, когда нужно не просто сообщить сведения, а получить ответ или решение.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04900" y="4483150"/>
            <a:ext cx="8191500" cy="8392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70"/>
              </a:lnSpc>
            </a:pPr>
            <a:r>
              <a:rPr lang="ru-RU" sz="1400" i="1">
                <a:solidFill>
                  <a:srgbClr val="706C67"/>
                </a:solidFill>
                <a:latin typeface="Golos Text"/>
              </a:rPr>
              <a:t>Пишут, когда нужно: запросить информацию или документ; согласовать сроки и условия; попросить о решении; ответить на обращение; напомнить о договорённости; пригласить на совещание.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34544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4368800" y="1528961"/>
            <a:ext cx="34544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975600" y="1528961"/>
            <a:ext cx="34544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825180"/>
            <a:ext cx="34544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4368800" y="3825180"/>
            <a:ext cx="34544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8" name="card8"/>
          <p:cNvSpPr/>
          <p:nvPr/>
        </p:nvSpPr>
        <p:spPr>
          <a:xfrm>
            <a:off x="7975600" y="3825180"/>
            <a:ext cx="34544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9" name="card9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622300"/>
            <a:ext cx="188027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Структура письма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Структура делового письма: шесть блоков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1814711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111891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Шапка с адресатом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3150" y="2442766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Кому: должность, фамилия и инициалы, организация. Пишется в правом верхнем углу.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1814711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02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2111891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Обращение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679950" y="2442766"/>
            <a:ext cx="2857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По имени и отчеству, уважительно. Задаёт вежливый тон всему письму.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1814711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03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111891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Суть просьбы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286750" y="2442766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Первой фразой, без подводок и общих слов. Читатель сразу понимает, что от него нужно.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110930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04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4408110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Обоснование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73150" y="4738985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Зачем это нужно: причина, польза, связь с общей задачей. Помогает адресату принять решение.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110930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05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4408110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Срок и контакты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79950" y="4738985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Конкретная дата ответа и способ связи: телефон, почта. Избавляет от уточняющих вопросов.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286750" y="4110930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06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86750" y="4408110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Подпись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86750" y="4738985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Имя, должность, дата. Завершает письмо и придаёт ему официальную силу.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38328" y="1834695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2764176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3693657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4623139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5552620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0" y="85527"/>
            <a:ext cx="276074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Правила ясного изложения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279797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Пять правил, которые делают письмо понятным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1756172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Одна мысль — один абзац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Слабо: три просьбы и два пояснения в одном абзаце. Сильно: каждая мысль — отдельный абзац.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2685653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Глагол вместо отглагольного существительного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Слабо: «осуществить проверку документов». Сильно: «проверить документы».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3615134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Конкретный срок вместо «в ближайшее время»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Слабо: «ответьте в ближайшее время». Сильно: «ответьте до 20 октября».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9500" y="4544616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Отказ от канцелярита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Слабо: «настоящим уведомляем вас о том, что». Сильно: «сообщаем».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9500" y="5474097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Короткое предложение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Слабо: период на пять строк с придаточными. Сильно: одна мысль — одно короткое предложение.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2000" y="6555938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Пары «слабо → сильно» показывают, как правка меняет восприятие письма.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622300"/>
            <a:ext cx="85371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Анализ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6959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Частые ошибки в деловых письмах и чем они мешают адресату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562100" y="2288342"/>
            <a:ext cx="3222427" cy="2870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60"/>
              </a:lnSpc>
            </a:pPr>
            <a:r>
              <a:rPr lang="ru-RU" sz="1800" b="1">
                <a:solidFill>
                  <a:srgbClr val="2A2622"/>
                </a:solidFill>
                <a:latin typeface="Golos Text"/>
              </a:rPr>
              <a:t>Что помогает адресату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2844602"/>
            <a:ext cx="46228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Указан адресат и есть обращение — письмо сразу попадает к нужному человеку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92200" y="3517702"/>
            <a:ext cx="46228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Просьба сформулирована в начале и выделена — адресат сразу понимает, что от него хотят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92200" y="4190802"/>
            <a:ext cx="5232400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Одна просьба — один абзац: ничего не забывается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92200" y="4616252"/>
            <a:ext cx="5232400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Указан конкретный срок — все понимают его одинаково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92200" y="5041702"/>
            <a:ext cx="5232400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Оставлены контакты — ответ приходит быстро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972300" y="2288342"/>
            <a:ext cx="3001804" cy="2870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60"/>
              </a:lnSpc>
            </a:pPr>
            <a:r>
              <a:rPr lang="ru-RU" sz="1800" b="1">
                <a:solidFill>
                  <a:srgbClr val="2A2622"/>
                </a:solidFill>
                <a:latin typeface="Golos Text"/>
              </a:rPr>
              <a:t>Что мешает адресату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502400" y="2844602"/>
            <a:ext cx="46228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Нет адресата и обращения — письмо пересылают, теряется время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502400" y="3517702"/>
            <a:ext cx="46228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Просьба спрятана в середине абзаца — адресат не понимает, что от него хотят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502400" y="4190802"/>
            <a:ext cx="46228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Несколько разных просьб в одном абзаце — часть забывается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502400" y="4863902"/>
            <a:ext cx="46228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«В ближайшее время» — срок каждый понимает по-своему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502400" y="5537002"/>
            <a:ext cx="5232400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Нет контактов — ответ откладывается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768350" y="704850"/>
            <a:ext cx="819150" cy="330200"/>
          </a:xfrm>
          <a:prstGeom prst="roundRect">
            <a:avLst>
              <a:gd name="adj" fmla="val 5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A262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882055" cy="330200"/>
          </a:xfrm>
          <a:prstGeom prst="roundRect">
            <a:avLst>
              <a:gd name="adj" fmla="val 50000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6F3EC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946150" y="793750"/>
            <a:ext cx="75311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706C67"/>
                </a:solidFill>
                <a:latin typeface="Golos Text"/>
              </a:rPr>
              <a:t>Было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8350" y="1295400"/>
            <a:ext cx="47117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706C67"/>
                </a:solidFill>
                <a:latin typeface="Golos Text"/>
              </a:rPr>
              <a:t>Громоздкий абзац с канцеляритом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8350" y="23171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50627" y="231775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«В связи с необходимостью рассмотрения вопроса о возможности предоставления отсрочки по оплате…»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8350" y="30283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50627" y="302895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Просьба спрятана в середине абзаца — адресат не сразу понимает, чего от него хотят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8350" y="37395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50627" y="374015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Срок размыт формулировкой «в ближайшее время» — непонятно, когда ждать результат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8350" y="44507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50627" y="445135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Канцелярит и отглагольные существительные: «в связи с необходимостью…»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08800" y="787400"/>
            <a:ext cx="81601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6F3EC"/>
                </a:solidFill>
                <a:latin typeface="Golos Text"/>
              </a:rPr>
              <a:t>Стало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12890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6F3EC"/>
                </a:solidFill>
                <a:latin typeface="Golos Text"/>
              </a:rPr>
              <a:t>Понятное письмо с просьбой в первой фразе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731000" y="23107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E1E2A"/>
                </a:solidFill>
                <a:latin typeface="Golos Text"/>
              </a:rPr>
              <a:t>+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981230" y="23114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«Ирина Петровна, прошу отсрочить оплату на 10 дней — до 25 марта. С уважением, А. Смирнов.»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731000" y="30219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E1E2A"/>
                </a:solidFill>
                <a:latin typeface="Golos Text"/>
              </a:rPr>
              <a:t>+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981230" y="30226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Просьба вынесена в первую фразу — читатель сразу видит, что нужно сделать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731000" y="37331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E1E2A"/>
                </a:solidFill>
                <a:latin typeface="Golos Text"/>
              </a:rPr>
              <a:t>+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6981230" y="37338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Указан конкретный срок — 25 марта, его можно проверить и согласовать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6731000" y="44443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E1E2A"/>
                </a:solidFill>
                <a:latin typeface="Golos Text"/>
              </a:rPr>
              <a:t>+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6981230" y="44450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Живые глаголы и короткие фразы: «прошу отсрочить», «товар отгружен»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538089"/>
            <a:ext cx="89300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Выводы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73235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Три вывода доклада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67593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99851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Письмо — рабочий инструмент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381375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Деловое письмо пишут не для красоты, а для дела: его задача — быть понятным адресату с первого чтения, без перечитывания и уточняющих звонков.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67593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99851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Структура экономит время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381375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Порядок «адресат — обращение — просьба — обоснование — срок — подпись» ведёт читателя по письму и избавляет его от догадок о том, что от него требуется.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67593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99851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Ясность — это правила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381375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Понятный текст складывается из простых решений: одна мысль в абзаце, глагол вместо отглагольного существительного, конкретный срок, отказ от канцелярита, короткие фразы.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109627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Деловое письмо понятно тогда, когда его структура и язык работают на адресата.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3863975"/>
            <a:ext cx="3073400" cy="1498600"/>
          </a:xfrm>
          <a:prstGeom prst="roundRect">
            <a:avLst>
              <a:gd name="adj" fmla="val 1271"/>
            </a:avLst>
          </a:prstGeom>
          <a:noFill/>
          <a:ln w="6350" cap="flat">
            <a:solidFill>
              <a:srgbClr val="E6D6D0"/>
            </a:solidFill>
          </a:ln>
        </p:spPr>
      </p:sp>
      <p:sp>
        <p:nvSpPr>
          <p:cNvPr id="4" name="card4"/>
          <p:cNvSpPr/>
          <p:nvPr/>
        </p:nvSpPr>
        <p:spPr>
          <a:xfrm>
            <a:off x="3987800" y="3863975"/>
            <a:ext cx="3073400" cy="1498600"/>
          </a:xfrm>
          <a:prstGeom prst="roundRect">
            <a:avLst>
              <a:gd name="adj" fmla="val 1271"/>
            </a:avLst>
          </a:prstGeom>
          <a:noFill/>
          <a:ln w="6350" cap="flat">
            <a:solidFill>
              <a:srgbClr val="E6D6D0"/>
            </a:solidFill>
          </a:ln>
        </p:spPr>
      </p:sp>
      <p:sp>
        <p:nvSpPr>
          <p:cNvPr id="5" name="card5"/>
          <p:cNvSpPr/>
          <p:nvPr/>
        </p:nvSpPr>
        <p:spPr>
          <a:xfrm>
            <a:off x="7213600" y="3863975"/>
            <a:ext cx="3073400" cy="1498600"/>
          </a:xfrm>
          <a:prstGeom prst="roundRect">
            <a:avLst>
              <a:gd name="adj" fmla="val 1271"/>
            </a:avLst>
          </a:prstGeom>
          <a:noFill/>
          <a:ln w="6350" cap="flat">
            <a:solidFill>
              <a:srgbClr val="E6D6D0"/>
            </a:solidFill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495425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6E1E2A"/>
                </a:solidFill>
                <a:latin typeface="Golos Text"/>
              </a:rPr>
              <a:t>Финал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1743075"/>
            <a:ext cx="11303000" cy="901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2A2622"/>
                </a:solidFill>
                <a:latin typeface="Lora"/>
              </a:rPr>
              <a:t>Спасибо за внимание!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2755900"/>
            <a:ext cx="637540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706C67"/>
                </a:solidFill>
                <a:latin typeface="Golos Text"/>
              </a:rPr>
              <a:t>Готов ответить на ваши вопросы. Ниже — учебные пособия, использованные при подготовке доклада.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22350" y="40989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06C67"/>
                </a:solidFill>
                <a:latin typeface="Golos Text"/>
              </a:rPr>
              <a:t>Литература 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22350" y="4314825"/>
            <a:ext cx="2578100" cy="825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Русский язык и культура речи: учебник для вузов / под ред. В. Д. Черняк. — Москва: Юрайт, 2021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48150" y="40989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06C67"/>
                </a:solidFill>
                <a:latin typeface="Golos Text"/>
              </a:rPr>
              <a:t>Литература 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248150" y="4314825"/>
            <a:ext cx="2578100" cy="825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Культура деловой речи: учебное пособие / Т. В. Матвеева. — Москва: Флинта, 2022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473950" y="40989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06C67"/>
                </a:solidFill>
                <a:latin typeface="Golos Text"/>
              </a:rPr>
              <a:t>Литература 3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473950" y="4314825"/>
            <a:ext cx="2578100" cy="825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Деловое общение и документная лингвистика: практикум. — Рязань: Изд-во ГГУ, 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лист презентации доклада — пример</dc:title>
  <dc:creator>Слайда</dc:creator>
</cp:coreProperties>
</file>