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Default Extension="gif" ContentType="image/gif"/>
  <Default Extension="svg" ContentType="image/svg+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notesMasters/notesMaster1.xml" ContentType="application/vnd.openxmlformats-officedocument.presentationml.notesMaster+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2"/>
  </p:notesMasterIdLst>
  <p:sldIdLst>
    <p:sldId id="256" r:id="rId101"/>
    <p:sldId id="257" r:id="rId102"/>
    <p:sldId id="258" r:id="rId103"/>
    <p:sldId id="259" r:id="rId104"/>
    <p:sldId id="260" r:id="rId105"/>
    <p:sldId id="261" r:id="rId106"/>
    <p:sldId id="262" r:id="rId107"/>
    <p:sldId id="263" r:id="rId108"/>
    <p:sldId id="264" r:id="rId109"/>
    <p:sldId id="265" r:id="rId110"/>
    <p:sldId id="266" r:id="rId111"/>
    <p:sldId id="267" r:id="rId112"/>
  </p:sldIdLst>
  <p:sldSz cx="12192000" cy="6858000"/>
  <p:notesSz cx="6858000" cy="9144000"/>
  <p:embeddedFontLst>
    <p:embeddedFont>
      <p:font typeface="Golos Text"/>
      <p:regular r:id="rId200"/>
      <p:bold r:id="rId201"/>
    </p:embeddedFont>
    <p:embeddedFont>
      <p:font typeface="Lora"/>
      <p:regular r:id="rId204"/>
      <p:bold r:id="rId205"/>
    </p:embeddedFont>
  </p:embeddedFontLst>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101" Type="http://schemas.openxmlformats.org/officeDocument/2006/relationships/slide" Target="slides/slide1.xml"/><Relationship Id="rId102" Type="http://schemas.openxmlformats.org/officeDocument/2006/relationships/slide" Target="slides/slide2.xml"/><Relationship Id="rId103" Type="http://schemas.openxmlformats.org/officeDocument/2006/relationships/slide" Target="slides/slide3.xml"/><Relationship Id="rId104" Type="http://schemas.openxmlformats.org/officeDocument/2006/relationships/slide" Target="slides/slide4.xml"/><Relationship Id="rId105" Type="http://schemas.openxmlformats.org/officeDocument/2006/relationships/slide" Target="slides/slide5.xml"/><Relationship Id="rId106" Type="http://schemas.openxmlformats.org/officeDocument/2006/relationships/slide" Target="slides/slide6.xml"/><Relationship Id="rId107" Type="http://schemas.openxmlformats.org/officeDocument/2006/relationships/slide" Target="slides/slide7.xml"/><Relationship Id="rId108" Type="http://schemas.openxmlformats.org/officeDocument/2006/relationships/slide" Target="slides/slide8.xml"/><Relationship Id="rId109" Type="http://schemas.openxmlformats.org/officeDocument/2006/relationships/slide" Target="slides/slide9.xml"/><Relationship Id="rId110" Type="http://schemas.openxmlformats.org/officeDocument/2006/relationships/slide" Target="slides/slide10.xml"/><Relationship Id="rId111" Type="http://schemas.openxmlformats.org/officeDocument/2006/relationships/slide" Target="slides/slide11.xml"/><Relationship Id="rId112" Type="http://schemas.openxmlformats.org/officeDocument/2006/relationships/slide" Target="slides/slide12.xml"/><Relationship Id="rId200" Type="http://schemas.openxmlformats.org/officeDocument/2006/relationships/font" Target="fonts/font1.fntdata"/><Relationship Id="rId201" Type="http://schemas.openxmlformats.org/officeDocument/2006/relationships/font" Target="fonts/font2.fntdata"/><Relationship Id="rId204" Type="http://schemas.openxmlformats.org/officeDocument/2006/relationships/font" Target="fonts/font5.fntdata"/><Relationship Id="rId205" Type="http://schemas.openxmlformats.org/officeDocument/2006/relationships/font" Target="fonts/font6.fntdata"/></Relationships>
</file>

<file path=ppt/charts/chart1.xml><?xml version="1.0" encoding="utf-8"?>
<c:chartSpace xmlns:c="http://schemas.openxmlformats.org/drawingml/2006/chart" xmlns:a="http://schemas.openxmlformats.org/drawingml/2006/main" xmlns:r="http://schemas.openxmlformats.org/officeDocument/2006/relationships">
  <c:roundedCorners val="0"/>
  <c:chart>
    <c:autoTitleDeleted val="1"/>
    <c:plotArea>
      <c:layout/>
      <c:lineChart>
        <c:grouping val="standard"/>
        <c:varyColors val="0"/>
        <c:ser>
          <c:idx val="0"/>
          <c:order val="0"/>
          <c:spPr>
            <a:ln w="57150" cap="rnd">
              <a:solidFill>
                <a:srgbClr val="8B0000"/>
              </a:solidFill>
              <a:round/>
            </a:ln>
          </c:spPr>
          <c:marker>
            <c:symbol val="circle"/>
            <c:size val="7"/>
            <c:spPr>
              <a:solidFill>
                <a:srgbClr val="FFFFFF"/>
              </a:solidFill>
              <a:ln w="28575">
                <a:solidFill>
                  <a:srgbClr val="8B0000"/>
                </a:solidFill>
              </a:ln>
            </c:spPr>
          </c:marker>
          <c:cat>
            <c:strRef>
              <c:f>Sheet1!$A$2:$A$4</c:f>
              <c:strCache>
                <c:ptCount val="3"/>
                <c:pt idx="0">
                  <c:v>2023</c:v>
                </c:pt>
                <c:pt idx="1">
                  <c:v>2024</c:v>
                </c:pt>
                <c:pt idx="2">
                  <c:v>2025</c:v>
                </c:pt>
              </c:strCache>
            </c:strRef>
          </c:cat>
          <c:val>
            <c:numRef>
              <c:f>Sheet1!$B$2:$B$4</c:f>
              <c:numCache>
                <c:formatCode>General</c:formatCode>
                <c:ptCount val="3"/>
                <c:pt idx="0">
                  <c:v>420</c:v>
                </c:pt>
                <c:pt idx="1">
                  <c:v>465</c:v>
                </c:pt>
                <c:pt idx="2">
                  <c:v>510</c:v>
                </c:pt>
              </c:numCache>
            </c:numRef>
          </c:val>
          <c:smooth val="0"/>
        </c:ser>
        <c:marker val="1"/>
        <c:axId val="101"/>
        <c:axId val="102"/>
      </c:lineChart>
      <c:catAx>
        <c:axId val="101"/>
        <c:scaling>
          <c:orientation val="minMax"/>
        </c:scaling>
        <c:delete val="0"/>
        <c:axPos val="b"/>
        <c:majorTickMark val="none"/>
        <c:minorTickMark val="none"/>
        <c:tickLblPos val="nextTo"/>
        <c:spPr>
          <a:ln>
            <a:noFill/>
          </a:ln>
        </c:spPr>
        <c:txPr>
          <a:bodyPr/>
          <a:lstStyle/>
          <a:p>
            <a:pPr>
              <a:defRPr sz="1300">
                <a:solidFill>
                  <a:srgbClr val="2A2622"/>
                </a:solidFill>
                <a:latin typeface="+mn-lt"/>
              </a:defRPr>
            </a:pPr>
            <a:endParaRPr lang="ru-RU"/>
          </a:p>
        </c:txPr>
        <c:crossAx val="102"/>
      </c:catAx>
      <c:valAx>
        <c:axId val="102"/>
        <c:scaling>
          <c:orientation val="minMax"/>
        </c:scaling>
        <c:delete val="1"/>
        <c:axPos val="l"/>
        <c:majorTickMark val="none"/>
        <c:minorTickMark val="none"/>
        <c:tickLblPos val="none"/>
        <c:crossAx val="101"/>
      </c:valAx>
      <c:spPr>
        <a:noFill/>
        <a:ln>
          <a:noFill/>
        </a:ln>
      </c:spPr>
    </c:plotArea>
    <c:plotVisOnly val="1"/>
    <c:dispBlanksAs val="gap"/>
  </c:chart>
  <c:spPr>
    <a:noFill/>
    <a:ln>
      <a:noFill/>
    </a:ln>
  </c:spPr>
  <c:txPr>
    <a:bodyPr/>
    <a:lstStyle/>
    <a:p>
      <a:pPr>
        <a:defRPr sz="1300">
          <a:solidFill>
            <a:srgbClr val="706C67"/>
          </a:solidFill>
          <a:latin typeface="+mn-lt"/>
        </a:defRPr>
      </a:pPr>
      <a:endParaRPr lang="ru-RU"/>
    </a:p>
  </c:txPr>
</c:chartSpace>
</file>

<file path=ppt/charts/chart2.xml><?xml version="1.0" encoding="utf-8"?>
<c:chartSpace xmlns:c="http://schemas.openxmlformats.org/drawingml/2006/chart" xmlns:a="http://schemas.openxmlformats.org/drawingml/2006/main" xmlns:r="http://schemas.openxmlformats.org/officeDocument/2006/relationships">
  <c:roundedCorners val="0"/>
  <c:chart>
    <c:autoTitleDeleted val="1"/>
    <c:plotArea>
      <c:layout/>
      <c:lineChart>
        <c:grouping val="standard"/>
        <c:varyColors val="0"/>
        <c:ser>
          <c:idx val="0"/>
          <c:order val="0"/>
          <c:spPr>
            <a:ln w="57150" cap="rnd">
              <a:solidFill>
                <a:srgbClr val="8B0000"/>
              </a:solidFill>
              <a:round/>
            </a:ln>
          </c:spPr>
          <c:marker>
            <c:symbol val="circle"/>
            <c:size val="7"/>
            <c:spPr>
              <a:solidFill>
                <a:srgbClr val="FFFFFF"/>
              </a:solidFill>
              <a:ln w="28575">
                <a:solidFill>
                  <a:srgbClr val="8B0000"/>
                </a:solidFill>
              </a:ln>
            </c:spPr>
          </c:marker>
          <c:cat>
            <c:strRef>
              <c:f>Sheet1!$A$2:$A$4</c:f>
              <c:strCache>
                <c:ptCount val="3"/>
                <c:pt idx="0">
                  <c:v>2023</c:v>
                </c:pt>
                <c:pt idx="1">
                  <c:v>2024</c:v>
                </c:pt>
                <c:pt idx="2">
                  <c:v>2025</c:v>
                </c:pt>
              </c:strCache>
            </c:strRef>
          </c:cat>
          <c:val>
            <c:numRef>
              <c:f>Sheet1!$B$2:$B$4</c:f>
              <c:numCache>
                <c:formatCode>General</c:formatCode>
                <c:ptCount val="3"/>
                <c:pt idx="0">
                  <c:v>35</c:v>
                </c:pt>
                <c:pt idx="1">
                  <c:v>42</c:v>
                </c:pt>
                <c:pt idx="2">
                  <c:v>51</c:v>
                </c:pt>
              </c:numCache>
            </c:numRef>
          </c:val>
          <c:smooth val="0"/>
        </c:ser>
        <c:marker val="1"/>
        <c:axId val="101"/>
        <c:axId val="102"/>
      </c:lineChart>
      <c:catAx>
        <c:axId val="101"/>
        <c:scaling>
          <c:orientation val="minMax"/>
        </c:scaling>
        <c:delete val="0"/>
        <c:axPos val="b"/>
        <c:majorTickMark val="none"/>
        <c:minorTickMark val="none"/>
        <c:tickLblPos val="nextTo"/>
        <c:spPr>
          <a:ln>
            <a:noFill/>
          </a:ln>
        </c:spPr>
        <c:txPr>
          <a:bodyPr/>
          <a:lstStyle/>
          <a:p>
            <a:pPr>
              <a:defRPr sz="1300">
                <a:solidFill>
                  <a:srgbClr val="2A2622"/>
                </a:solidFill>
                <a:latin typeface="+mn-lt"/>
              </a:defRPr>
            </a:pPr>
            <a:endParaRPr lang="ru-RU"/>
          </a:p>
        </c:txPr>
        <c:crossAx val="102"/>
      </c:catAx>
      <c:valAx>
        <c:axId val="102"/>
        <c:scaling>
          <c:orientation val="minMax"/>
        </c:scaling>
        <c:delete val="1"/>
        <c:axPos val="l"/>
        <c:majorTickMark val="none"/>
        <c:minorTickMark val="none"/>
        <c:tickLblPos val="none"/>
        <c:crossAx val="101"/>
      </c:valAx>
      <c:spPr>
        <a:noFill/>
        <a:ln>
          <a:noFill/>
        </a:ln>
      </c:spPr>
    </c:plotArea>
    <c:plotVisOnly val="1"/>
    <c:dispBlanksAs val="gap"/>
  </c:chart>
  <c:spPr>
    <a:noFill/>
    <a:ln>
      <a:noFill/>
    </a:ln>
  </c:spPr>
  <c:txPr>
    <a:bodyPr/>
    <a:lstStyle/>
    <a:p>
      <a:pPr>
        <a:defRPr sz="1300">
          <a:solidFill>
            <a:srgbClr val="706C67"/>
          </a:solidFill>
          <a:latin typeface="+mn-lt"/>
        </a:defRPr>
      </a:pPr>
      <a:endParaRPr lang="ru-RU"/>
    </a:p>
  </c:txPr>
</c:chartSpace>
</file>

<file path=ppt/charts/chart3.xml><?xml version="1.0" encoding="utf-8"?>
<c:chartSpace xmlns:c="http://schemas.openxmlformats.org/drawingml/2006/chart" xmlns:a="http://schemas.openxmlformats.org/drawingml/2006/main" xmlns:r="http://schemas.openxmlformats.org/officeDocument/2006/relationships">
  <c:roundedCorners val="0"/>
  <c:chart>
    <c:autoTitleDeleted val="1"/>
    <c:plotArea>
      <c:layout/>
      <c:doughnutChart>
        <c:varyColors val="1"/>
        <c:ser>
          <c:idx val="0"/>
          <c:order val="0"/>
          <c:dPt>
            <c:idx val="0"/>
            <c:bubble3D val="0"/>
            <c:spPr>
              <a:solidFill>
                <a:srgbClr val="8B0000"/>
              </a:solidFill>
              <a:ln>
                <a:noFill/>
              </a:ln>
            </c:spPr>
          </c:dPt>
          <c:dPt>
            <c:idx val="1"/>
            <c:bubble3D val="0"/>
            <c:spPr>
              <a:solidFill>
                <a:srgbClr val="C27B6D"/>
              </a:solidFill>
              <a:ln>
                <a:noFill/>
              </a:ln>
            </c:spPr>
          </c:dPt>
          <c:dPt>
            <c:idx val="2"/>
            <c:bubble3D val="0"/>
            <c:spPr>
              <a:solidFill>
                <a:srgbClr val="602118"/>
              </a:solidFill>
              <a:ln>
                <a:noFill/>
              </a:ln>
            </c:spPr>
          </c:dPt>
          <c:dPt>
            <c:idx val="3"/>
            <c:bubble3D val="0"/>
            <c:spPr>
              <a:solidFill>
                <a:srgbClr val="DEB5AA"/>
              </a:solidFill>
              <a:ln>
                <a:noFill/>
              </a:ln>
            </c:spPr>
          </c:dPt>
          <c:dLbls>
            <c:showLegendKey val="0"/>
            <c:showVal val="0"/>
            <c:showCatName val="0"/>
            <c:showSerName val="0"/>
            <c:showPercent val="0"/>
            <c:showBubbleSize val="0"/>
          </c:dLbls>
          <c:cat>
            <c:strRef>
              <c:f>Sheet1!$A$2:$A$5</c:f>
              <c:strCache>
                <c:ptCount val="4"/>
                <c:pt idx="0">
                  <c:v>Низкий уровень оплаты</c:v>
                </c:pt>
                <c:pt idx="1">
                  <c:v>Отсутствие карьерного роста</c:v>
                </c:pt>
                <c:pt idx="2">
                  <c:v>Несправедливое премирование</c:v>
                </c:pt>
                <c:pt idx="3">
                  <c:v>Неблагоприятный психологический климат</c:v>
                </c:pt>
              </c:strCache>
            </c:strRef>
          </c:cat>
          <c:val>
            <c:numRef>
              <c:f>Sheet1!$B$2:$B$5</c:f>
              <c:numCache>
                <c:formatCode>General</c:formatCode>
                <c:ptCount val="4"/>
                <c:pt idx="0">
                  <c:v>40</c:v>
                </c:pt>
                <c:pt idx="1">
                  <c:v>25</c:v>
                </c:pt>
                <c:pt idx="2">
                  <c:v>20</c:v>
                </c:pt>
                <c:pt idx="3">
                  <c:v>15</c:v>
                </c:pt>
              </c:numCache>
            </c:numRef>
          </c:val>
        </c:ser>
        <c:firstSliceAng val="0"/>
        <c:holeSize val="70"/>
      </c:doughnutChart>
      <c:spPr>
        <a:noFill/>
        <a:ln>
          <a:noFill/>
        </a:ln>
      </c:spPr>
    </c:plotArea>
    <c:plotVisOnly val="1"/>
    <c:dispBlanksAs val="gap"/>
  </c:chart>
  <c:spPr>
    <a:noFill/>
    <a:ln>
      <a:noFill/>
    </a:ln>
  </c:spPr>
  <c:txPr>
    <a:bodyPr/>
    <a:lstStyle/>
    <a:p>
      <a:pPr>
        <a:defRPr sz="1400">
          <a:solidFill>
            <a:srgbClr val="706C67"/>
          </a:solidFill>
          <a:latin typeface="+mn-lt"/>
        </a:defRPr>
      </a:pPr>
      <a:endParaRPr lang="ru-RU"/>
    </a:p>
  </c:txPr>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cNvSpPr>
            <a:spLocks noGrp="1"/>
          </p:cNvSpPr>
          <p:nvPr>
            <p:ph type="body" idx="1"/>
          </p:nvPr>
        </p:nvSpPr>
        <p:spPr>
          <a:xfrm>
            <a:off x="685800" y="4400550"/>
            <a:ext cx="5486400" cy="3600450"/>
          </a:xfrm>
          <a:prstGeom prst="rect">
            <a:avLst/>
          </a:prstGeom>
        </p:spPr>
        <p:txBody>
          <a:bodyPr/>
          <a:lstStyle/>
          <a:p>
            <a:r>
              <a:rPr lang="ru-RU" sz="1200"/>
              <a:t>Уважаемые председатель и члены государственной экзаменационной комиссии! Вашему вниманию представляется выпускная квалификационная работа на тему «Совершенствование системы мотивации персонала торгового предприятия». Работа выполнена на базе торговой сети «Северный дом» под руководством кандидата экономических наук, доцента Ирины Лавровой.</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cNvSpPr>
            <a:spLocks noGrp="1"/>
          </p:cNvSpPr>
          <p:nvPr>
            <p:ph type="body" idx="1"/>
          </p:nvPr>
        </p:nvSpPr>
        <p:spPr>
          <a:xfrm>
            <a:off x="685800" y="4400550"/>
            <a:ext cx="5486400" cy="3600450"/>
          </a:xfrm>
          <a:prstGeom prst="rect">
            <a:avLst/>
          </a:prstGeom>
        </p:spPr>
        <p:txBody>
          <a:bodyPr/>
          <a:lstStyle/>
          <a:p>
            <a:r>
              <a:rPr lang="ru-RU" sz="1200"/>
              <a:t>На основе выявленных проблем мы разработали программу из четырёх мероприятий, распределённых по кварталам 2026 года. Первый блок — пересмотр системы оплаты труда, это база, с которой начинаем в первом квартале. Во втором квартале запускаем карьерные треки, чтобы у сотрудников появилась понятная перспектива роста. Третий квартал посвящён нематериальной мотивации — признанию заслуг и гибкому графику. И завершает программу обучение руководителей, потому что именно они ежедневно влияют на вовлечённость команды. Такой порядок позволяет сначала укрепить материальную основу, а затем развивать управленческие и нематериальные инструменты.</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cNvSpPr>
            <a:spLocks noGrp="1"/>
          </p:cNvSpPr>
          <p:nvPr>
            <p:ph type="body" idx="1"/>
          </p:nvPr>
        </p:nvSpPr>
        <p:spPr>
          <a:xfrm>
            <a:off x="685800" y="4400550"/>
            <a:ext cx="5486400" cy="3600450"/>
          </a:xfrm>
          <a:prstGeom prst="rect">
            <a:avLst/>
          </a:prstGeom>
        </p:spPr>
        <p:txBody>
          <a:bodyPr/>
          <a:lstStyle/>
          <a:p>
            <a:r>
              <a:rPr lang="ru-RU" sz="1200"/>
              <a:t>Программа совершенствования мотивации потребует затрат в 2,8 миллиона рублей — это обучение, обновление системы премирования и внедрение нематериальных стимулов. Главный эффект — снижение текучести с 51 до 35 процентов, то есть почти на треть. За счёт этого мы экономим 4,1 миллиона на подборе и адаптации новых сотрудников. Срок окупаемости — всего 8 месяцев, то есть уже к концу 2026 года программа выйдет в плюс. Дальше я покажу, как эти цифры складываются в общий вывод по работе.</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cNvSpPr>
            <a:spLocks noGrp="1"/>
          </p:cNvSpPr>
          <p:nvPr>
            <p:ph type="body" idx="1"/>
          </p:nvPr>
        </p:nvSpPr>
        <p:spPr>
          <a:xfrm>
            <a:off x="685800" y="4400550"/>
            <a:ext cx="5486400" cy="3600450"/>
          </a:xfrm>
          <a:prstGeom prst="rect">
            <a:avLst/>
          </a:prstGeom>
        </p:spPr>
        <p:txBody>
          <a:bodyPr/>
          <a:lstStyle/>
          <a:p>
            <a:r>
              <a:rPr lang="ru-RU" sz="1200"/>
              <a:t>На этом защита завершена. Цель работы достигнута, все поставленные задачи решены. Предложенная программа совершенствования мотивации позволит снизить текучесть с 51% до 35% и даст экономический эффект уже в 2026 году. Благодарю государственную экзаменационную комиссию за внимание и готов ответить на ваши вопросы.</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cNvSpPr>
            <a:spLocks noGrp="1"/>
          </p:cNvSpPr>
          <p:nvPr>
            <p:ph type="body" idx="1"/>
          </p:nvPr>
        </p:nvSpPr>
        <p:spPr>
          <a:xfrm>
            <a:off x="685800" y="4400550"/>
            <a:ext cx="5486400" cy="3600450"/>
          </a:xfrm>
          <a:prstGeom prst="rect">
            <a:avLst/>
          </a:prstGeom>
        </p:spPr>
        <p:txBody>
          <a:bodyPr/>
          <a:lstStyle/>
          <a:p>
            <a:r>
              <a:rPr lang="ru-RU" sz="1200"/>
              <a:t>Уважаемые члены комиссии! Актуальность нашей темы обусловлена тем, что именно персонал определяет качество обслуживания и, в конечном счёте, успех торгового предприятия. В отрасли розничной торговли текучесть кадров достигает 65% в год — это очень высокий показатель, который напрямую бьёт по прибыли. Замена каждого сотрудника обходится компании примерно в 30% его годового дохода, а ведь это только прямые затраты. При этом исследования показывают: рост вовлечённости персонала на 20% способен повысить продажи на 5%. Поэтому совершенствование системы мотивации — это не просто кадровый вопрос, а стратегическая задача повышения эффективности бизнеса.</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cNvSpPr>
            <a:spLocks noGrp="1"/>
          </p:cNvSpPr>
          <p:nvPr>
            <p:ph type="body" idx="1"/>
          </p:nvPr>
        </p:nvSpPr>
        <p:spPr>
          <a:xfrm>
            <a:off x="685800" y="4400550"/>
            <a:ext cx="5486400" cy="3600450"/>
          </a:xfrm>
          <a:prstGeom prst="rect">
            <a:avLst/>
          </a:prstGeom>
        </p:spPr>
        <p:txBody>
          <a:bodyPr/>
          <a:lstStyle/>
          <a:p>
            <a:r>
              <a:rPr lang="ru-RU" sz="1200"/>
              <a:t>Цель моей работы — разработать и обосновать мероприятия по совершенствованию системы мотивации персонала торгового предприятия. Для достижения этой цели я поставил четыре задачи: изучить теоретические основы мотивации, проанализировать действующую систему, разработать программу мероприятий и оценить её экономический эффект. Последовательно решая эти задачи, я и построил структуру работы. Теперь перейду к характеристике объекта исследования.</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cNvSpPr>
            <a:spLocks noGrp="1"/>
          </p:cNvSpPr>
          <p:nvPr>
            <p:ph type="body" idx="1"/>
          </p:nvPr>
        </p:nvSpPr>
        <p:spPr>
          <a:xfrm>
            <a:off x="685800" y="4400550"/>
            <a:ext cx="5486400" cy="3600450"/>
          </a:xfrm>
          <a:prstGeom prst="rect">
            <a:avLst/>
          </a:prstGeom>
        </p:spPr>
        <p:txBody>
          <a:bodyPr/>
          <a:lstStyle/>
          <a:p>
            <a:r>
              <a:rPr lang="ru-RU" sz="1200"/>
              <a:t>В работе определены объект и предмет исследования. Объект — система мотивации персонала торгового предприятия, предмет — методы и инструменты мотивации, применяемые в ООО «Северный дом». Для сбора данных использовались анализ документов, анкетирование и сравнительный анализ. Базой исследования выступает торговая сеть «Северный дом» — это 6 магазинов и 214 сотрудников. Анализ проводился за период с 2023 по 2025 год.</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cNvSpPr>
            <a:spLocks noGrp="1"/>
          </p:cNvSpPr>
          <p:nvPr>
            <p:ph type="body" idx="1"/>
          </p:nvPr>
        </p:nvSpPr>
        <p:spPr>
          <a:xfrm>
            <a:off x="685800" y="4400550"/>
            <a:ext cx="5486400" cy="3600450"/>
          </a:xfrm>
          <a:prstGeom prst="rect">
            <a:avLst/>
          </a:prstGeom>
        </p:spPr>
        <p:txBody>
          <a:bodyPr/>
          <a:lstStyle/>
          <a:p>
            <a:r>
              <a:rPr lang="ru-RU" sz="1200"/>
              <a:t>Начну с характеристики предприятия. ООО «Северный дом» — это торговая сеть из шести магазинов, и за последние три года компания показывает уверенный рост. Выручка выросла с 420 миллионов рублей в 2023 году до 510 миллионов в 2025-м — то есть почти на четверть. При этом численность персонала увеличилась с 198 до 214 человек. Рост бизнеса очевиден, но именно на этом фоне особенно заметны проблемы в управлении персоналом, о которых я расскажу дальше.</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cNvSpPr>
            <a:spLocks noGrp="1"/>
          </p:cNvSpPr>
          <p:nvPr>
            <p:ph type="body" idx="1"/>
          </p:nvPr>
        </p:nvSpPr>
        <p:spPr>
          <a:xfrm>
            <a:off x="685800" y="4400550"/>
            <a:ext cx="5486400" cy="3600450"/>
          </a:xfrm>
          <a:prstGeom prst="rect">
            <a:avLst/>
          </a:prstGeom>
        </p:spPr>
        <p:txBody>
          <a:bodyPr/>
          <a:lstStyle/>
          <a:p>
            <a:r>
              <a:rPr lang="ru-RU" sz="1200"/>
              <a:t>Перейдём к тому, как сегодня устроена система мотивации в «Северном доме». В её основе — материальный блок: должностной оклад, ежемесячная премия, привязанная к KPI, и надбавки за стаж. Дополняют его нематериальные инструменты: грамоты, доска почёта, корпоративные праздники и обучение за счёт компании. На первый взгляд набор инструментов выглядит достаточным, но, как покажет дальнейший анализ, он не закрывает ключевые потребности персонала. Именно поэтому мы видим рост текучести — об этом следующий слайд.</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cNvSpPr>
            <a:spLocks noGrp="1"/>
          </p:cNvSpPr>
          <p:nvPr>
            <p:ph type="body" idx="1"/>
          </p:nvPr>
        </p:nvSpPr>
        <p:spPr>
          <a:xfrm>
            <a:off x="685800" y="4400550"/>
            <a:ext cx="5486400" cy="3600450"/>
          </a:xfrm>
          <a:prstGeom prst="rect">
            <a:avLst/>
          </a:prstGeom>
        </p:spPr>
        <p:txBody>
          <a:bodyPr/>
          <a:lstStyle/>
          <a:p>
            <a:r>
              <a:rPr lang="ru-RU" sz="1200"/>
              <a:t>Теперь о главной проблеме. За три года текучесть кадров в «Северном доме» выросла с 35 до 51 процента — это почти каждый второй сотрудник в год. Рост идёт по нарастающей, и это прямое свидетельство того, что действующая система мотивации не удерживает людей. Именно этот показатель стал отправной точкой для моего исследования.</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cNvSpPr>
            <a:spLocks noGrp="1"/>
          </p:cNvSpPr>
          <p:nvPr>
            <p:ph type="body" idx="1"/>
          </p:nvPr>
        </p:nvSpPr>
        <p:spPr>
          <a:xfrm>
            <a:off x="685800" y="4400550"/>
            <a:ext cx="5486400" cy="3600450"/>
          </a:xfrm>
          <a:prstGeom prst="rect">
            <a:avLst/>
          </a:prstGeom>
        </p:spPr>
        <p:txBody>
          <a:bodyPr/>
          <a:lstStyle/>
          <a:p>
            <a:r>
              <a:rPr lang="ru-RU" sz="1200"/>
              <a:t>Чтобы понять, что именно не устраивает людей в текущей системе, мы провели анонимное анкетирование 96 сотрудников. Главный фактор — низкий уровень оплаты, его назвали 40% опрошенных. На втором месте — отсутствие карьерного роста, на третьем — несправедливое премирование. И почти каждый шестой указал на неблагоприятный психологический климат. Эти четыре причины в сумме дают полную картину неудовлетворённости и станут основой для нашей программы изменений.</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cNvSpPr>
            <a:spLocks noGrp="1"/>
          </p:cNvSpPr>
          <p:nvPr>
            <p:ph type="body" idx="1"/>
          </p:nvPr>
        </p:nvSpPr>
        <p:spPr>
          <a:xfrm>
            <a:off x="685800" y="4400550"/>
            <a:ext cx="5486400" cy="3600450"/>
          </a:xfrm>
          <a:prstGeom prst="rect">
            <a:avLst/>
          </a:prstGeom>
        </p:spPr>
        <p:txBody>
          <a:bodyPr/>
          <a:lstStyle/>
          <a:p>
            <a:r>
              <a:rPr lang="ru-RU" sz="1200"/>
              <a:t>Анкетирование и анализ выявили четыре ключевые проблемы. Первая — неконкурентоспособная оплата труда, из-за которой люди уходят к конкурентам. Вторая — непрозрачное премирование: сотрудники не понимают, за что получают надбавки. Третья — отсутствие карьерных перспектив, что демотивирует амбициозных работников. И четвёртая — слабые нематериальные стимулы, которые снижают вовлечённость. Именно эти проблемы мы и будем решать в рамках программы мероприятий.</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mf95f6dc21469227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m0782b3a01d6e5c5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mfc8bf88e025d0e8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m2f4df1e512ea58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m38c8910ea4115daa.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m0782b3a01d6e5c5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m0782b3a01d6e5c5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m2f4df1e512ea5814.png"/><Relationship Id="rId100" Type="http://schemas.openxmlformats.org/officeDocument/2006/relationships/chart" Target="../charts/char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m0782b3a01d6e5c57.png"/><Relationship Id="rId4" Type="http://schemas.openxmlformats.org/officeDocument/2006/relationships/image" Target="../media/m984442da6cb667ae.png"/><Relationship Id="rId5" Type="http://schemas.openxmlformats.org/officeDocument/2006/relationships/image" Target="../media/mee7e43ea91856620.svg"/><Relationship Id="rId6" Type="http://schemas.openxmlformats.org/officeDocument/2006/relationships/image" Target="../media/m0f718f0eb6a23185.png"/><Relationship Id="rId8" Type="http://schemas.openxmlformats.org/officeDocument/2006/relationships/image" Target="../media/m31cb0c01bb1482ad.png"/><Relationship Id="rId9" Type="http://schemas.openxmlformats.org/officeDocument/2006/relationships/image" Target="../media/m4e6b8c31087790fa.svg"/><Relationship Id="rId10" Type="http://schemas.openxmlformats.org/officeDocument/2006/relationships/image" Target="../media/md50b605d42d6e589.png"/><Relationship Id="rId11" Type="http://schemas.openxmlformats.org/officeDocument/2006/relationships/image" Target="../media/m9ccc6878191fb255.sv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m2f4df1e512ea5814.png"/><Relationship Id="rId100" Type="http://schemas.openxmlformats.org/officeDocument/2006/relationships/chart" Target="../charts/char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m2f4df1e512ea5814.png"/><Relationship Id="rId100" Type="http://schemas.openxmlformats.org/officeDocument/2006/relationships/chart" Target="../charts/char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m9fc75215639f00fb.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6F3EC"/>
        </a:solidFill>
        <a:effectLst/>
      </p:bgPr>
    </p:bg>
    <p:spTree>
      <p:nvGrpSpPr>
        <p:cNvPr id="1" name=""/>
        <p:cNvGrpSpPr/>
        <p:nvPr/>
      </p:nvGrpSpPr>
      <p:grpSpPr>
        <a:xfrm>
          <a:off x="0" y="0"/>
          <a:ext cx="0" cy="0"/>
          <a:chOff x="0" y="0"/>
          <a:chExt cx="0" cy="0"/>
        </a:xfrm>
      </p:grpSpPr>
      <p:pic>
        <p:nvPicPr>
          <p:cNvPr id="2" name="pic2"/>
          <p:cNvPicPr/>
          <p:nvPr/>
        </p:nvPicPr>
        <p:blipFill>
          <a:blip r:embed="rId3"/>
          <a:stretch>
            <a:fillRect/>
          </a:stretch>
        </p:blipFill>
        <p:spPr>
          <a:xfrm>
            <a:off x="0" y="0"/>
            <a:ext cx="12192000" cy="6858000"/>
          </a:xfrm>
          <a:prstGeom prst="rect">
            <a:avLst/>
          </a:prstGeom>
        </p:spPr>
      </p:pic>
      <p:sp>
        <p:nvSpPr>
          <p:cNvPr id="3" name="card3"/>
          <p:cNvSpPr/>
          <p:nvPr/>
        </p:nvSpPr>
        <p:spPr>
          <a:xfrm>
            <a:off x="762000" y="571500"/>
            <a:ext cx="279400" cy="279400"/>
          </a:xfrm>
          <a:prstGeom prst="roundRect">
            <a:avLst>
              <a:gd name="adj" fmla="val 40909"/>
            </a:avLst>
          </a:prstGeom>
          <a:solidFill>
            <a:srgbClr val="8B0000"/>
          </a:solidFill>
          <a:ln>
            <a:noFill/>
          </a:ln>
        </p:spPr>
      </p:sp>
      <p:sp>
        <p:nvSpPr>
          <p:cNvPr id="4" name="card4"/>
          <p:cNvSpPr/>
          <p:nvPr/>
        </p:nvSpPr>
        <p:spPr>
          <a:xfrm>
            <a:off x="177800" y="177800"/>
            <a:ext cx="11836400" cy="6502400"/>
          </a:xfrm>
          <a:prstGeom prst="rect">
            <a:avLst/>
          </a:prstGeom>
          <a:noFill/>
          <a:ln w="6350" cap="flat">
            <a:solidFill>
              <a:srgbClr val="C9C6BF"/>
            </a:solidFill>
          </a:ln>
        </p:spPr>
      </p:sp>
      <p:sp>
        <p:nvSpPr>
          <p:cNvPr id="5" name="text5"/>
          <p:cNvSpPr>
            <a:spLocks noChangeArrowheads="1"/>
          </p:cNvSpPr>
          <p:nvPr/>
        </p:nvSpPr>
        <p:spPr>
          <a:xfrm>
            <a:off x="1155700" y="635000"/>
            <a:ext cx="6450409" cy="165100"/>
          </a:xfrm>
          <a:prstGeom prst="rect">
            <a:avLst/>
          </a:prstGeom>
          <a:noFill/>
        </p:spPr>
        <p:txBody>
          <a:bodyPr wrap="square" anchor="t" lIns="0" tIns="0" rIns="0" bIns="0"/>
          <a:lstStyle/>
          <a:p>
            <a:pPr>
              <a:lnSpc>
                <a:spcPts val="1200"/>
              </a:lnSpc>
            </a:pPr>
            <a:r>
              <a:rPr lang="ru-RU" sz="1000" cap="all" spc="160">
                <a:solidFill>
                  <a:srgbClr val="2A2622"/>
                </a:solidFill>
                <a:latin typeface="Golos Text"/>
              </a:rPr>
              <a:t>Приволжский государственный технологический университет</a:t>
            </a:r>
          </a:p>
        </p:txBody>
      </p:sp>
      <p:sp>
        <p:nvSpPr>
          <p:cNvPr id="6" name="text6"/>
          <p:cNvSpPr>
            <a:spLocks noChangeArrowheads="1"/>
          </p:cNvSpPr>
          <p:nvPr/>
        </p:nvSpPr>
        <p:spPr>
          <a:xfrm>
            <a:off x="762000" y="1176139"/>
            <a:ext cx="10033000" cy="180340"/>
          </a:xfrm>
          <a:prstGeom prst="rect">
            <a:avLst/>
          </a:prstGeom>
          <a:noFill/>
        </p:spPr>
        <p:txBody>
          <a:bodyPr wrap="square" anchor="t" lIns="0" tIns="0" rIns="0" bIns="0"/>
          <a:lstStyle/>
          <a:p>
            <a:pPr>
              <a:lnSpc>
                <a:spcPts val="1320"/>
              </a:lnSpc>
            </a:pPr>
            <a:r>
              <a:rPr lang="ru-RU" sz="1100" cap="all" spc="198">
                <a:solidFill>
                  <a:srgbClr val="8B0000"/>
                </a:solidFill>
                <a:latin typeface="Golos Text"/>
              </a:rPr>
              <a:t>Выпускная квалификационная работа</a:t>
            </a:r>
          </a:p>
        </p:txBody>
      </p:sp>
      <p:sp>
        <p:nvSpPr>
          <p:cNvPr id="7" name="text7"/>
          <p:cNvSpPr>
            <a:spLocks noChangeArrowheads="1"/>
          </p:cNvSpPr>
          <p:nvPr/>
        </p:nvSpPr>
        <p:spPr>
          <a:xfrm>
            <a:off x="762000" y="1455539"/>
            <a:ext cx="9423400" cy="2892822"/>
          </a:xfrm>
          <a:prstGeom prst="rect">
            <a:avLst/>
          </a:prstGeom>
          <a:noFill/>
        </p:spPr>
        <p:txBody>
          <a:bodyPr wrap="square" anchor="t" lIns="0" tIns="0" rIns="0" bIns="0"/>
          <a:lstStyle/>
          <a:p>
            <a:pPr>
              <a:lnSpc>
                <a:spcPts val="5670"/>
              </a:lnSpc>
            </a:pPr>
            <a:r>
              <a:rPr lang="ru-RU" sz="5400" b="1" spc="-53">
                <a:solidFill>
                  <a:srgbClr val="2A2622"/>
                </a:solidFill>
                <a:latin typeface="Lora"/>
              </a:rPr>
              <a:t>Совершенствование системы мотивации персонала торгового предприятия</a:t>
            </a:r>
          </a:p>
        </p:txBody>
      </p:sp>
      <p:sp>
        <p:nvSpPr>
          <p:cNvPr id="8" name="text8"/>
          <p:cNvSpPr>
            <a:spLocks noChangeArrowheads="1"/>
          </p:cNvSpPr>
          <p:nvPr/>
        </p:nvSpPr>
        <p:spPr>
          <a:xfrm>
            <a:off x="762000" y="4418211"/>
            <a:ext cx="7010400" cy="927100"/>
          </a:xfrm>
          <a:prstGeom prst="rect">
            <a:avLst/>
          </a:prstGeom>
          <a:noFill/>
        </p:spPr>
        <p:txBody>
          <a:bodyPr wrap="square" anchor="t" lIns="0" tIns="0" rIns="0" bIns="0"/>
          <a:lstStyle/>
          <a:p>
            <a:pPr>
              <a:lnSpc>
                <a:spcPts val="2400"/>
              </a:lnSpc>
            </a:pPr>
            <a:r>
              <a:rPr lang="ru-RU" sz="1600">
                <a:solidFill>
                  <a:srgbClr val="706C67"/>
                </a:solidFill>
                <a:latin typeface="Golos Text"/>
              </a:rPr>
              <a:t>Министерство науки и высшего образования РФ · ФГБОУ ВО «Приволжский государственный технологический университет» · Институт экономики и управления · Кафедра менеджмента</a:t>
            </a:r>
          </a:p>
        </p:txBody>
      </p:sp>
      <p:sp>
        <p:nvSpPr>
          <p:cNvPr id="9" name="text9"/>
          <p:cNvSpPr>
            <a:spLocks noChangeArrowheads="1"/>
          </p:cNvSpPr>
          <p:nvPr/>
        </p:nvSpPr>
        <p:spPr>
          <a:xfrm>
            <a:off x="762000" y="5892800"/>
            <a:ext cx="2955306" cy="142240"/>
          </a:xfrm>
          <a:prstGeom prst="rect">
            <a:avLst/>
          </a:prstGeom>
          <a:noFill/>
        </p:spPr>
        <p:txBody>
          <a:bodyPr wrap="square" anchor="t" lIns="0" tIns="0" rIns="0" bIns="0"/>
          <a:lstStyle/>
          <a:p>
            <a:pPr>
              <a:lnSpc>
                <a:spcPts val="1020"/>
              </a:lnSpc>
            </a:pPr>
            <a:r>
              <a:rPr lang="ru-RU" sz="850" cap="all" spc="119">
                <a:solidFill>
                  <a:srgbClr val="706C67"/>
                </a:solidFill>
                <a:latin typeface="Golos Text"/>
              </a:rPr>
              <a:t>Автор</a:t>
            </a:r>
          </a:p>
        </p:txBody>
      </p:sp>
      <p:sp>
        <p:nvSpPr>
          <p:cNvPr id="10" name="text10"/>
          <p:cNvSpPr>
            <a:spLocks noChangeArrowheads="1"/>
          </p:cNvSpPr>
          <p:nvPr/>
        </p:nvSpPr>
        <p:spPr>
          <a:xfrm>
            <a:off x="762000" y="6089015"/>
            <a:ext cx="2834402" cy="210820"/>
          </a:xfrm>
          <a:prstGeom prst="rect">
            <a:avLst/>
          </a:prstGeom>
          <a:noFill/>
        </p:spPr>
        <p:txBody>
          <a:bodyPr wrap="square" anchor="t" lIns="0" tIns="0" rIns="0" bIns="0"/>
          <a:lstStyle/>
          <a:p>
            <a:pPr>
              <a:lnSpc>
                <a:spcPts val="1560"/>
              </a:lnSpc>
            </a:pPr>
            <a:r>
              <a:rPr lang="ru-RU" sz="1300" b="1">
                <a:solidFill>
                  <a:srgbClr val="2A2622"/>
                </a:solidFill>
                <a:latin typeface="Golos Text"/>
              </a:rPr>
              <a:t>Дмитрий Соколов, гр. МН-41</a:t>
            </a:r>
          </a:p>
        </p:txBody>
      </p:sp>
      <p:sp>
        <p:nvSpPr>
          <p:cNvPr id="11" name="text11"/>
          <p:cNvSpPr>
            <a:spLocks noChangeArrowheads="1"/>
          </p:cNvSpPr>
          <p:nvPr/>
        </p:nvSpPr>
        <p:spPr>
          <a:xfrm>
            <a:off x="3530402" y="5892800"/>
            <a:ext cx="4704854" cy="142240"/>
          </a:xfrm>
          <a:prstGeom prst="rect">
            <a:avLst/>
          </a:prstGeom>
          <a:noFill/>
        </p:spPr>
        <p:txBody>
          <a:bodyPr wrap="square" anchor="t" lIns="0" tIns="0" rIns="0" bIns="0"/>
          <a:lstStyle/>
          <a:p>
            <a:pPr>
              <a:lnSpc>
                <a:spcPts val="1020"/>
              </a:lnSpc>
            </a:pPr>
            <a:r>
              <a:rPr lang="ru-RU" sz="850" cap="all" spc="119">
                <a:solidFill>
                  <a:srgbClr val="706C67"/>
                </a:solidFill>
                <a:latin typeface="Golos Text"/>
              </a:rPr>
              <a:t>Роль</a:t>
            </a:r>
          </a:p>
        </p:txBody>
      </p:sp>
      <p:sp>
        <p:nvSpPr>
          <p:cNvPr id="12" name="text12"/>
          <p:cNvSpPr>
            <a:spLocks noChangeArrowheads="1"/>
          </p:cNvSpPr>
          <p:nvPr/>
        </p:nvSpPr>
        <p:spPr>
          <a:xfrm>
            <a:off x="3530402" y="6089015"/>
            <a:ext cx="4704854" cy="210820"/>
          </a:xfrm>
          <a:prstGeom prst="rect">
            <a:avLst/>
          </a:prstGeom>
          <a:noFill/>
        </p:spPr>
        <p:txBody>
          <a:bodyPr wrap="square" anchor="t" lIns="0" tIns="0" rIns="0" bIns="0"/>
          <a:lstStyle/>
          <a:p>
            <a:pPr>
              <a:lnSpc>
                <a:spcPts val="1560"/>
              </a:lnSpc>
            </a:pPr>
            <a:r>
              <a:rPr lang="ru-RU" sz="1300" b="1">
                <a:solidFill>
                  <a:srgbClr val="2A2622"/>
                </a:solidFill>
                <a:latin typeface="Golos Text"/>
              </a:rPr>
              <a:t>Науч. рук.: канд. экон. наук, доц. Ирина Лаврова</a:t>
            </a:r>
          </a:p>
        </p:txBody>
      </p:sp>
      <p:sp>
        <p:nvSpPr>
          <p:cNvPr id="13" name="text13"/>
          <p:cNvSpPr>
            <a:spLocks noChangeArrowheads="1"/>
          </p:cNvSpPr>
          <p:nvPr/>
        </p:nvSpPr>
        <p:spPr>
          <a:xfrm>
            <a:off x="8006655" y="5892800"/>
            <a:ext cx="2021141" cy="142240"/>
          </a:xfrm>
          <a:prstGeom prst="rect">
            <a:avLst/>
          </a:prstGeom>
          <a:noFill/>
        </p:spPr>
        <p:txBody>
          <a:bodyPr wrap="square" anchor="t" lIns="0" tIns="0" rIns="0" bIns="0"/>
          <a:lstStyle/>
          <a:p>
            <a:pPr>
              <a:lnSpc>
                <a:spcPts val="1020"/>
              </a:lnSpc>
            </a:pPr>
            <a:r>
              <a:rPr lang="ru-RU" sz="850" cap="all" spc="119">
                <a:solidFill>
                  <a:srgbClr val="706C67"/>
                </a:solidFill>
                <a:latin typeface="Golos Text"/>
              </a:rPr>
              <a:t>Аудитория</a:t>
            </a:r>
          </a:p>
        </p:txBody>
      </p:sp>
      <p:sp>
        <p:nvSpPr>
          <p:cNvPr id="14" name="text14"/>
          <p:cNvSpPr>
            <a:spLocks noChangeArrowheads="1"/>
          </p:cNvSpPr>
          <p:nvPr/>
        </p:nvSpPr>
        <p:spPr>
          <a:xfrm>
            <a:off x="8006655" y="6089015"/>
            <a:ext cx="1900238" cy="210820"/>
          </a:xfrm>
          <a:prstGeom prst="rect">
            <a:avLst/>
          </a:prstGeom>
          <a:noFill/>
        </p:spPr>
        <p:txBody>
          <a:bodyPr wrap="square" anchor="t" lIns="0" tIns="0" rIns="0" bIns="0"/>
          <a:lstStyle/>
          <a:p>
            <a:pPr>
              <a:lnSpc>
                <a:spcPts val="1560"/>
              </a:lnSpc>
            </a:pPr>
            <a:r>
              <a:rPr lang="ru-RU" sz="1300" b="1">
                <a:solidFill>
                  <a:srgbClr val="2A2622"/>
                </a:solidFill>
                <a:latin typeface="Golos Text"/>
              </a:rPr>
              <a:t>Йошкар-Ола · 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6F3EC"/>
        </a:solidFill>
        <a:effectLst/>
      </p:bgPr>
    </p:bg>
    <p:spTree>
      <p:nvGrpSpPr>
        <p:cNvPr id="1" name=""/>
        <p:cNvGrpSpPr/>
        <p:nvPr/>
      </p:nvGrpSpPr>
      <p:grpSpPr>
        <a:xfrm>
          <a:off x="0" y="0"/>
          <a:ext cx="0" cy="0"/>
          <a:chOff x="0" y="0"/>
          <a:chExt cx="0" cy="0"/>
        </a:xfrm>
      </p:grpSpPr>
      <p:pic>
        <p:nvPicPr>
          <p:cNvPr id="2" name="pic2"/>
          <p:cNvPicPr/>
          <p:nvPr/>
        </p:nvPicPr>
        <p:blipFill>
          <a:blip r:embed="rId3"/>
          <a:stretch>
            <a:fillRect/>
          </a:stretch>
        </p:blipFill>
        <p:spPr>
          <a:xfrm>
            <a:off x="0" y="0"/>
            <a:ext cx="12192000" cy="6858000"/>
          </a:xfrm>
          <a:prstGeom prst="rect">
            <a:avLst/>
          </a:prstGeom>
        </p:spPr>
      </p:pic>
      <p:sp>
        <p:nvSpPr>
          <p:cNvPr id="3" name="card3"/>
          <p:cNvSpPr/>
          <p:nvPr/>
        </p:nvSpPr>
        <p:spPr>
          <a:xfrm>
            <a:off x="762000" y="1981002"/>
            <a:ext cx="2552700" cy="3987998"/>
          </a:xfrm>
          <a:prstGeom prst="roundRect">
            <a:avLst>
              <a:gd name="adj" fmla="val 746"/>
            </a:avLst>
          </a:prstGeom>
          <a:solidFill>
            <a:srgbClr val="FFFFFF"/>
          </a:solidFill>
          <a:ln w="6350" cap="flat">
            <a:solidFill>
              <a:srgbClr val="D6D3CC"/>
            </a:solidFill>
          </a:ln>
        </p:spPr>
      </p:sp>
      <p:sp>
        <p:nvSpPr>
          <p:cNvPr id="4" name="card4"/>
          <p:cNvSpPr/>
          <p:nvPr/>
        </p:nvSpPr>
        <p:spPr>
          <a:xfrm>
            <a:off x="971550" y="2577902"/>
            <a:ext cx="2133600" cy="990600"/>
          </a:xfrm>
          <a:prstGeom prst="roundRect">
            <a:avLst>
              <a:gd name="adj" fmla="val 13461"/>
            </a:avLst>
          </a:prstGeom>
          <a:solidFill>
            <a:srgbClr val="F6F3EC"/>
          </a:solidFill>
          <a:ln>
            <a:noFill/>
          </a:ln>
        </p:spPr>
      </p:sp>
      <p:sp>
        <p:nvSpPr>
          <p:cNvPr id="5" name="card5"/>
          <p:cNvSpPr/>
          <p:nvPr/>
        </p:nvSpPr>
        <p:spPr>
          <a:xfrm>
            <a:off x="3467100" y="1981002"/>
            <a:ext cx="2552700" cy="3987998"/>
          </a:xfrm>
          <a:prstGeom prst="roundRect">
            <a:avLst>
              <a:gd name="adj" fmla="val 746"/>
            </a:avLst>
          </a:prstGeom>
          <a:solidFill>
            <a:srgbClr val="FFFFFF"/>
          </a:solidFill>
          <a:ln w="6350" cap="flat">
            <a:solidFill>
              <a:srgbClr val="D6D3CC"/>
            </a:solidFill>
          </a:ln>
        </p:spPr>
      </p:sp>
      <p:sp>
        <p:nvSpPr>
          <p:cNvPr id="6" name="card6"/>
          <p:cNvSpPr/>
          <p:nvPr/>
        </p:nvSpPr>
        <p:spPr>
          <a:xfrm>
            <a:off x="3676650" y="2577902"/>
            <a:ext cx="2133600" cy="990600"/>
          </a:xfrm>
          <a:prstGeom prst="roundRect">
            <a:avLst>
              <a:gd name="adj" fmla="val 13461"/>
            </a:avLst>
          </a:prstGeom>
          <a:solidFill>
            <a:srgbClr val="F6F3EC"/>
          </a:solidFill>
          <a:ln>
            <a:noFill/>
          </a:ln>
        </p:spPr>
      </p:sp>
      <p:sp>
        <p:nvSpPr>
          <p:cNvPr id="7" name="card7"/>
          <p:cNvSpPr/>
          <p:nvPr/>
        </p:nvSpPr>
        <p:spPr>
          <a:xfrm>
            <a:off x="6172200" y="1981002"/>
            <a:ext cx="2552700" cy="3987998"/>
          </a:xfrm>
          <a:prstGeom prst="roundRect">
            <a:avLst>
              <a:gd name="adj" fmla="val 746"/>
            </a:avLst>
          </a:prstGeom>
          <a:solidFill>
            <a:srgbClr val="FFFFFF"/>
          </a:solidFill>
          <a:ln w="6350" cap="flat">
            <a:solidFill>
              <a:srgbClr val="D6D3CC"/>
            </a:solidFill>
          </a:ln>
        </p:spPr>
      </p:sp>
      <p:sp>
        <p:nvSpPr>
          <p:cNvPr id="8" name="card8"/>
          <p:cNvSpPr/>
          <p:nvPr/>
        </p:nvSpPr>
        <p:spPr>
          <a:xfrm>
            <a:off x="6381750" y="2577902"/>
            <a:ext cx="2133600" cy="1168400"/>
          </a:xfrm>
          <a:prstGeom prst="roundRect">
            <a:avLst>
              <a:gd name="adj" fmla="val 11413"/>
            </a:avLst>
          </a:prstGeom>
          <a:solidFill>
            <a:srgbClr val="F6F3EC"/>
          </a:solidFill>
          <a:ln>
            <a:noFill/>
          </a:ln>
        </p:spPr>
      </p:sp>
      <p:sp>
        <p:nvSpPr>
          <p:cNvPr id="9" name="card9"/>
          <p:cNvSpPr/>
          <p:nvPr/>
        </p:nvSpPr>
        <p:spPr>
          <a:xfrm>
            <a:off x="8877300" y="1981002"/>
            <a:ext cx="2552700" cy="3987998"/>
          </a:xfrm>
          <a:prstGeom prst="roundRect">
            <a:avLst>
              <a:gd name="adj" fmla="val 746"/>
            </a:avLst>
          </a:prstGeom>
          <a:solidFill>
            <a:srgbClr val="FFFFFF"/>
          </a:solidFill>
          <a:ln w="6350" cap="flat">
            <a:solidFill>
              <a:srgbClr val="D6D3CC"/>
            </a:solidFill>
          </a:ln>
        </p:spPr>
      </p:sp>
      <p:sp>
        <p:nvSpPr>
          <p:cNvPr id="10" name="card10"/>
          <p:cNvSpPr/>
          <p:nvPr/>
        </p:nvSpPr>
        <p:spPr>
          <a:xfrm>
            <a:off x="9086850" y="2577902"/>
            <a:ext cx="2133600" cy="1168400"/>
          </a:xfrm>
          <a:prstGeom prst="roundRect">
            <a:avLst>
              <a:gd name="adj" fmla="val 11413"/>
            </a:avLst>
          </a:prstGeom>
          <a:solidFill>
            <a:srgbClr val="F6F3EC"/>
          </a:solidFill>
          <a:ln>
            <a:noFill/>
          </a:ln>
        </p:spPr>
      </p:sp>
      <p:sp>
        <p:nvSpPr>
          <p:cNvPr id="11" name="card11"/>
          <p:cNvSpPr/>
          <p:nvPr/>
        </p:nvSpPr>
        <p:spPr>
          <a:xfrm>
            <a:off x="177800" y="177800"/>
            <a:ext cx="11836400" cy="6502400"/>
          </a:xfrm>
          <a:prstGeom prst="rect">
            <a:avLst/>
          </a:prstGeom>
          <a:noFill/>
          <a:ln w="6350" cap="flat">
            <a:solidFill>
              <a:srgbClr val="C9C6BF"/>
            </a:solidFill>
          </a:ln>
        </p:spPr>
      </p:sp>
      <p:sp>
        <p:nvSpPr>
          <p:cNvPr id="12" name="text12"/>
          <p:cNvSpPr>
            <a:spLocks noChangeArrowheads="1"/>
          </p:cNvSpPr>
          <p:nvPr/>
        </p:nvSpPr>
        <p:spPr>
          <a:xfrm>
            <a:off x="1117600" y="622300"/>
            <a:ext cx="1737638" cy="124460"/>
          </a:xfrm>
          <a:prstGeom prst="rect">
            <a:avLst/>
          </a:prstGeom>
          <a:noFill/>
        </p:spPr>
        <p:txBody>
          <a:bodyPr wrap="square" anchor="t" lIns="0" tIns="0" rIns="0" bIns="0"/>
          <a:lstStyle/>
          <a:p>
            <a:pPr>
              <a:lnSpc>
                <a:spcPts val="880"/>
              </a:lnSpc>
            </a:pPr>
            <a:r>
              <a:rPr lang="ru-RU" sz="800" b="1" cap="all" spc="160">
                <a:solidFill>
                  <a:srgbClr val="8B0000"/>
                </a:solidFill>
                <a:latin typeface="Golos Text"/>
              </a:rPr>
              <a:t>План на 2026 год</a:t>
            </a:r>
          </a:p>
        </p:txBody>
      </p:sp>
      <p:sp>
        <p:nvSpPr>
          <p:cNvPr id="13" name="text13"/>
          <p:cNvSpPr>
            <a:spLocks noChangeArrowheads="1"/>
          </p:cNvSpPr>
          <p:nvPr/>
        </p:nvSpPr>
        <p:spPr>
          <a:xfrm>
            <a:off x="762000" y="695920"/>
            <a:ext cx="10693400" cy="865981"/>
          </a:xfrm>
          <a:prstGeom prst="rect">
            <a:avLst/>
          </a:prstGeom>
          <a:noFill/>
        </p:spPr>
        <p:txBody>
          <a:bodyPr wrap="square" anchor="t" lIns="0" tIns="0" rIns="0" bIns="0"/>
          <a:lstStyle/>
          <a:p>
            <a:pPr>
              <a:lnSpc>
                <a:spcPts val="3359"/>
              </a:lnSpc>
            </a:pPr>
            <a:r>
              <a:rPr lang="ru-RU" sz="3200" b="1" spc="-31">
                <a:solidFill>
                  <a:srgbClr val="2A2622"/>
                </a:solidFill>
                <a:latin typeface="Lora"/>
              </a:rPr>
              <a:t>Программа мероприятий по совершенствованию системы мотивации</a:t>
            </a:r>
          </a:p>
        </p:txBody>
      </p:sp>
      <p:sp>
        <p:nvSpPr>
          <p:cNvPr id="14" name="text14"/>
          <p:cNvSpPr>
            <a:spLocks noChangeArrowheads="1"/>
          </p:cNvSpPr>
          <p:nvPr/>
        </p:nvSpPr>
        <p:spPr>
          <a:xfrm>
            <a:off x="971550" y="2215952"/>
            <a:ext cx="432495" cy="195580"/>
          </a:xfrm>
          <a:prstGeom prst="rect">
            <a:avLst/>
          </a:prstGeom>
          <a:noFill/>
        </p:spPr>
        <p:txBody>
          <a:bodyPr wrap="square" anchor="t" lIns="0" tIns="0" rIns="0" bIns="0"/>
          <a:lstStyle/>
          <a:p>
            <a:pPr>
              <a:lnSpc>
                <a:spcPts val="1440"/>
              </a:lnSpc>
            </a:pPr>
            <a:r>
              <a:rPr lang="ru-RU" sz="1200">
                <a:solidFill>
                  <a:srgbClr val="706C67"/>
                </a:solidFill>
                <a:latin typeface="Golos Text"/>
              </a:rPr>
              <a:t>I кв.</a:t>
            </a:r>
          </a:p>
        </p:txBody>
      </p:sp>
      <p:sp>
        <p:nvSpPr>
          <p:cNvPr id="15" name="text15"/>
          <p:cNvSpPr>
            <a:spLocks noChangeArrowheads="1"/>
          </p:cNvSpPr>
          <p:nvPr/>
        </p:nvSpPr>
        <p:spPr>
          <a:xfrm>
            <a:off x="2762151" y="2266752"/>
            <a:ext cx="567535" cy="134620"/>
          </a:xfrm>
          <a:prstGeom prst="rect">
            <a:avLst/>
          </a:prstGeom>
          <a:noFill/>
        </p:spPr>
        <p:txBody>
          <a:bodyPr wrap="square" anchor="t" lIns="0" tIns="0" rIns="0" bIns="0"/>
          <a:lstStyle/>
          <a:p>
            <a:pPr>
              <a:lnSpc>
                <a:spcPts val="960"/>
              </a:lnSpc>
            </a:pPr>
            <a:r>
              <a:rPr lang="ru-RU" sz="800" cap="all" spc="96">
                <a:solidFill>
                  <a:srgbClr val="706C67"/>
                </a:solidFill>
                <a:latin typeface="Golos Text"/>
              </a:rPr>
              <a:t>План</a:t>
            </a:r>
          </a:p>
        </p:txBody>
      </p:sp>
      <p:sp>
        <p:nvSpPr>
          <p:cNvPr id="16" name="text16"/>
          <p:cNvSpPr>
            <a:spLocks noChangeArrowheads="1"/>
          </p:cNvSpPr>
          <p:nvPr/>
        </p:nvSpPr>
        <p:spPr>
          <a:xfrm>
            <a:off x="1136650" y="2717602"/>
            <a:ext cx="1828800" cy="723900"/>
          </a:xfrm>
          <a:prstGeom prst="rect">
            <a:avLst/>
          </a:prstGeom>
          <a:noFill/>
        </p:spPr>
        <p:txBody>
          <a:bodyPr wrap="square" anchor="t" lIns="0" tIns="0" rIns="0" bIns="0"/>
          <a:lstStyle/>
          <a:p>
            <a:pPr>
              <a:lnSpc>
                <a:spcPts val="1400"/>
              </a:lnSpc>
            </a:pPr>
            <a:r>
              <a:rPr lang="ru-RU" sz="1150" b="1">
                <a:solidFill>
                  <a:srgbClr val="2A2622"/>
                </a:solidFill>
                <a:latin typeface="Golos Text"/>
              </a:rPr>
              <a:t>Совершенствование системы оплаты труда: пересмотр окладов и премиальной части</a:t>
            </a:r>
          </a:p>
        </p:txBody>
      </p:sp>
      <p:sp>
        <p:nvSpPr>
          <p:cNvPr id="17" name="text17"/>
          <p:cNvSpPr>
            <a:spLocks noChangeArrowheads="1"/>
          </p:cNvSpPr>
          <p:nvPr/>
        </p:nvSpPr>
        <p:spPr>
          <a:xfrm>
            <a:off x="3676650" y="2215952"/>
            <a:ext cx="480318" cy="195580"/>
          </a:xfrm>
          <a:prstGeom prst="rect">
            <a:avLst/>
          </a:prstGeom>
          <a:noFill/>
        </p:spPr>
        <p:txBody>
          <a:bodyPr wrap="square" anchor="t" lIns="0" tIns="0" rIns="0" bIns="0"/>
          <a:lstStyle/>
          <a:p>
            <a:pPr>
              <a:lnSpc>
                <a:spcPts val="1440"/>
              </a:lnSpc>
            </a:pPr>
            <a:r>
              <a:rPr lang="ru-RU" sz="1200">
                <a:solidFill>
                  <a:srgbClr val="706C67"/>
                </a:solidFill>
                <a:latin typeface="Golos Text"/>
              </a:rPr>
              <a:t>II кв.</a:t>
            </a:r>
          </a:p>
        </p:txBody>
      </p:sp>
      <p:sp>
        <p:nvSpPr>
          <p:cNvPr id="18" name="text18"/>
          <p:cNvSpPr>
            <a:spLocks noChangeArrowheads="1"/>
          </p:cNvSpPr>
          <p:nvPr/>
        </p:nvSpPr>
        <p:spPr>
          <a:xfrm>
            <a:off x="5467251" y="2266752"/>
            <a:ext cx="567535" cy="134620"/>
          </a:xfrm>
          <a:prstGeom prst="rect">
            <a:avLst/>
          </a:prstGeom>
          <a:noFill/>
        </p:spPr>
        <p:txBody>
          <a:bodyPr wrap="square" anchor="t" lIns="0" tIns="0" rIns="0" bIns="0"/>
          <a:lstStyle/>
          <a:p>
            <a:pPr>
              <a:lnSpc>
                <a:spcPts val="960"/>
              </a:lnSpc>
            </a:pPr>
            <a:r>
              <a:rPr lang="ru-RU" sz="800" cap="all" spc="96">
                <a:solidFill>
                  <a:srgbClr val="706C67"/>
                </a:solidFill>
                <a:latin typeface="Golos Text"/>
              </a:rPr>
              <a:t>План</a:t>
            </a:r>
          </a:p>
        </p:txBody>
      </p:sp>
      <p:sp>
        <p:nvSpPr>
          <p:cNvPr id="19" name="text19"/>
          <p:cNvSpPr>
            <a:spLocks noChangeArrowheads="1"/>
          </p:cNvSpPr>
          <p:nvPr/>
        </p:nvSpPr>
        <p:spPr>
          <a:xfrm>
            <a:off x="3841750" y="2717602"/>
            <a:ext cx="1828800" cy="723900"/>
          </a:xfrm>
          <a:prstGeom prst="rect">
            <a:avLst/>
          </a:prstGeom>
          <a:noFill/>
        </p:spPr>
        <p:txBody>
          <a:bodyPr wrap="square" anchor="t" lIns="0" tIns="0" rIns="0" bIns="0"/>
          <a:lstStyle/>
          <a:p>
            <a:pPr>
              <a:lnSpc>
                <a:spcPts val="1400"/>
              </a:lnSpc>
            </a:pPr>
            <a:r>
              <a:rPr lang="ru-RU" sz="1150" b="1">
                <a:solidFill>
                  <a:srgbClr val="2A2622"/>
                </a:solidFill>
                <a:latin typeface="Golos Text"/>
              </a:rPr>
              <a:t>Внедрение карьерных треков: вертикальный и горизонтальный рост для сотрудников</a:t>
            </a:r>
          </a:p>
        </p:txBody>
      </p:sp>
      <p:sp>
        <p:nvSpPr>
          <p:cNvPr id="20" name="text20"/>
          <p:cNvSpPr>
            <a:spLocks noChangeArrowheads="1"/>
          </p:cNvSpPr>
          <p:nvPr/>
        </p:nvSpPr>
        <p:spPr>
          <a:xfrm>
            <a:off x="6381750" y="2215952"/>
            <a:ext cx="528141" cy="195580"/>
          </a:xfrm>
          <a:prstGeom prst="rect">
            <a:avLst/>
          </a:prstGeom>
          <a:noFill/>
        </p:spPr>
        <p:txBody>
          <a:bodyPr wrap="square" anchor="t" lIns="0" tIns="0" rIns="0" bIns="0"/>
          <a:lstStyle/>
          <a:p>
            <a:pPr>
              <a:lnSpc>
                <a:spcPts val="1440"/>
              </a:lnSpc>
            </a:pPr>
            <a:r>
              <a:rPr lang="ru-RU" sz="1200">
                <a:solidFill>
                  <a:srgbClr val="706C67"/>
                </a:solidFill>
                <a:latin typeface="Golos Text"/>
              </a:rPr>
              <a:t>III кв.</a:t>
            </a:r>
          </a:p>
        </p:txBody>
      </p:sp>
      <p:sp>
        <p:nvSpPr>
          <p:cNvPr id="21" name="text21"/>
          <p:cNvSpPr>
            <a:spLocks noChangeArrowheads="1"/>
          </p:cNvSpPr>
          <p:nvPr/>
        </p:nvSpPr>
        <p:spPr>
          <a:xfrm>
            <a:off x="8172351" y="2266752"/>
            <a:ext cx="567535" cy="134620"/>
          </a:xfrm>
          <a:prstGeom prst="rect">
            <a:avLst/>
          </a:prstGeom>
          <a:noFill/>
        </p:spPr>
        <p:txBody>
          <a:bodyPr wrap="square" anchor="t" lIns="0" tIns="0" rIns="0" bIns="0"/>
          <a:lstStyle/>
          <a:p>
            <a:pPr>
              <a:lnSpc>
                <a:spcPts val="960"/>
              </a:lnSpc>
            </a:pPr>
            <a:r>
              <a:rPr lang="ru-RU" sz="800" cap="all" spc="96">
                <a:solidFill>
                  <a:srgbClr val="706C67"/>
                </a:solidFill>
                <a:latin typeface="Golos Text"/>
              </a:rPr>
              <a:t>План</a:t>
            </a:r>
          </a:p>
        </p:txBody>
      </p:sp>
      <p:sp>
        <p:nvSpPr>
          <p:cNvPr id="22" name="text22"/>
          <p:cNvSpPr>
            <a:spLocks noChangeArrowheads="1"/>
          </p:cNvSpPr>
          <p:nvPr/>
        </p:nvSpPr>
        <p:spPr>
          <a:xfrm>
            <a:off x="6546850" y="2717602"/>
            <a:ext cx="1828800" cy="901700"/>
          </a:xfrm>
          <a:prstGeom prst="rect">
            <a:avLst/>
          </a:prstGeom>
          <a:noFill/>
        </p:spPr>
        <p:txBody>
          <a:bodyPr wrap="square" anchor="t" lIns="0" tIns="0" rIns="0" bIns="0"/>
          <a:lstStyle/>
          <a:p>
            <a:pPr>
              <a:lnSpc>
                <a:spcPts val="1400"/>
              </a:lnSpc>
            </a:pPr>
            <a:r>
              <a:rPr lang="ru-RU" sz="1150" b="1">
                <a:solidFill>
                  <a:srgbClr val="2A2622"/>
                </a:solidFill>
                <a:latin typeface="Golos Text"/>
              </a:rPr>
              <a:t>Развитие нематериальной мотивации: признание, гибкий график, корпоративные события</a:t>
            </a:r>
          </a:p>
        </p:txBody>
      </p:sp>
      <p:sp>
        <p:nvSpPr>
          <p:cNvPr id="23" name="text23"/>
          <p:cNvSpPr>
            <a:spLocks noChangeArrowheads="1"/>
          </p:cNvSpPr>
          <p:nvPr/>
        </p:nvSpPr>
        <p:spPr>
          <a:xfrm>
            <a:off x="9086850" y="2215952"/>
            <a:ext cx="534591" cy="195580"/>
          </a:xfrm>
          <a:prstGeom prst="rect">
            <a:avLst/>
          </a:prstGeom>
          <a:noFill/>
        </p:spPr>
        <p:txBody>
          <a:bodyPr wrap="square" anchor="t" lIns="0" tIns="0" rIns="0" bIns="0"/>
          <a:lstStyle/>
          <a:p>
            <a:pPr>
              <a:lnSpc>
                <a:spcPts val="1440"/>
              </a:lnSpc>
            </a:pPr>
            <a:r>
              <a:rPr lang="ru-RU" sz="1200">
                <a:solidFill>
                  <a:srgbClr val="706C67"/>
                </a:solidFill>
                <a:latin typeface="Golos Text"/>
              </a:rPr>
              <a:t>IV кв.</a:t>
            </a:r>
          </a:p>
        </p:txBody>
      </p:sp>
      <p:sp>
        <p:nvSpPr>
          <p:cNvPr id="24" name="text24"/>
          <p:cNvSpPr>
            <a:spLocks noChangeArrowheads="1"/>
          </p:cNvSpPr>
          <p:nvPr/>
        </p:nvSpPr>
        <p:spPr>
          <a:xfrm>
            <a:off x="10877451" y="2266752"/>
            <a:ext cx="567535" cy="134620"/>
          </a:xfrm>
          <a:prstGeom prst="rect">
            <a:avLst/>
          </a:prstGeom>
          <a:noFill/>
        </p:spPr>
        <p:txBody>
          <a:bodyPr wrap="square" anchor="t" lIns="0" tIns="0" rIns="0" bIns="0"/>
          <a:lstStyle/>
          <a:p>
            <a:pPr>
              <a:lnSpc>
                <a:spcPts val="960"/>
              </a:lnSpc>
            </a:pPr>
            <a:r>
              <a:rPr lang="ru-RU" sz="800" cap="all" spc="96">
                <a:solidFill>
                  <a:srgbClr val="706C67"/>
                </a:solidFill>
                <a:latin typeface="Golos Text"/>
              </a:rPr>
              <a:t>План</a:t>
            </a:r>
          </a:p>
        </p:txBody>
      </p:sp>
      <p:sp>
        <p:nvSpPr>
          <p:cNvPr id="25" name="text25"/>
          <p:cNvSpPr>
            <a:spLocks noChangeArrowheads="1"/>
          </p:cNvSpPr>
          <p:nvPr/>
        </p:nvSpPr>
        <p:spPr>
          <a:xfrm>
            <a:off x="9251950" y="2717602"/>
            <a:ext cx="1828800" cy="901700"/>
          </a:xfrm>
          <a:prstGeom prst="rect">
            <a:avLst/>
          </a:prstGeom>
          <a:noFill/>
        </p:spPr>
        <p:txBody>
          <a:bodyPr wrap="square" anchor="t" lIns="0" tIns="0" rIns="0" bIns="0"/>
          <a:lstStyle/>
          <a:p>
            <a:pPr>
              <a:lnSpc>
                <a:spcPts val="1400"/>
              </a:lnSpc>
            </a:pPr>
            <a:r>
              <a:rPr lang="ru-RU" sz="1150" b="1">
                <a:solidFill>
                  <a:srgbClr val="2A2622"/>
                </a:solidFill>
                <a:latin typeface="Golos Text"/>
              </a:rPr>
              <a:t>Обучение руководителей: управленческие навыки и работа с мотивацией команды</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6F3EC"/>
        </a:solidFill>
        <a:effectLst/>
      </p:bgPr>
    </p:bg>
    <p:spTree>
      <p:nvGrpSpPr>
        <p:cNvPr id="1" name=""/>
        <p:cNvGrpSpPr/>
        <p:nvPr/>
      </p:nvGrpSpPr>
      <p:grpSpPr>
        <a:xfrm>
          <a:off x="0" y="0"/>
          <a:ext cx="0" cy="0"/>
          <a:chOff x="0" y="0"/>
          <a:chExt cx="0" cy="0"/>
        </a:xfrm>
      </p:grpSpPr>
      <p:pic>
        <p:nvPicPr>
          <p:cNvPr id="2" name="pic2"/>
          <p:cNvPicPr/>
          <p:nvPr/>
        </p:nvPicPr>
        <p:blipFill>
          <a:blip r:embed="rId3"/>
          <a:stretch>
            <a:fillRect/>
          </a:stretch>
        </p:blipFill>
        <p:spPr>
          <a:xfrm>
            <a:off x="0" y="0"/>
            <a:ext cx="12192000" cy="6858000"/>
          </a:xfrm>
          <a:prstGeom prst="rect">
            <a:avLst/>
          </a:prstGeom>
        </p:spPr>
      </p:pic>
      <p:sp>
        <p:nvSpPr>
          <p:cNvPr id="3" name="card3"/>
          <p:cNvSpPr/>
          <p:nvPr/>
        </p:nvSpPr>
        <p:spPr>
          <a:xfrm>
            <a:off x="762000" y="2089745"/>
            <a:ext cx="5232400" cy="1797050"/>
          </a:xfrm>
          <a:prstGeom prst="roundRect">
            <a:avLst>
              <a:gd name="adj" fmla="val 1060"/>
            </a:avLst>
          </a:prstGeom>
          <a:solidFill>
            <a:srgbClr val="FFFFFF"/>
          </a:solidFill>
          <a:ln w="6350" cap="flat">
            <a:solidFill>
              <a:srgbClr val="D6D3CC"/>
            </a:solidFill>
          </a:ln>
        </p:spPr>
      </p:sp>
      <p:sp>
        <p:nvSpPr>
          <p:cNvPr id="4" name="card4"/>
          <p:cNvSpPr/>
          <p:nvPr/>
        </p:nvSpPr>
        <p:spPr>
          <a:xfrm>
            <a:off x="6197600" y="2089745"/>
            <a:ext cx="5232400" cy="1797050"/>
          </a:xfrm>
          <a:prstGeom prst="roundRect">
            <a:avLst>
              <a:gd name="adj" fmla="val 1060"/>
            </a:avLst>
          </a:prstGeom>
          <a:solidFill>
            <a:srgbClr val="FFFFFF"/>
          </a:solidFill>
          <a:ln w="6350" cap="flat">
            <a:solidFill>
              <a:srgbClr val="D6D3CC"/>
            </a:solidFill>
          </a:ln>
        </p:spPr>
      </p:sp>
      <p:sp>
        <p:nvSpPr>
          <p:cNvPr id="5" name="card5"/>
          <p:cNvSpPr/>
          <p:nvPr/>
        </p:nvSpPr>
        <p:spPr>
          <a:xfrm>
            <a:off x="762000" y="4089995"/>
            <a:ext cx="5232400" cy="1797050"/>
          </a:xfrm>
          <a:prstGeom prst="roundRect">
            <a:avLst>
              <a:gd name="adj" fmla="val 1060"/>
            </a:avLst>
          </a:prstGeom>
          <a:solidFill>
            <a:srgbClr val="FFFFFF"/>
          </a:solidFill>
          <a:ln w="6350" cap="flat">
            <a:solidFill>
              <a:srgbClr val="D6D3CC"/>
            </a:solidFill>
          </a:ln>
        </p:spPr>
      </p:sp>
      <p:sp>
        <p:nvSpPr>
          <p:cNvPr id="6" name="card6"/>
          <p:cNvSpPr/>
          <p:nvPr/>
        </p:nvSpPr>
        <p:spPr>
          <a:xfrm>
            <a:off x="6197600" y="4089995"/>
            <a:ext cx="5232400" cy="1797050"/>
          </a:xfrm>
          <a:prstGeom prst="roundRect">
            <a:avLst>
              <a:gd name="adj" fmla="val 1060"/>
            </a:avLst>
          </a:prstGeom>
          <a:solidFill>
            <a:srgbClr val="FFFFFF"/>
          </a:solidFill>
          <a:ln w="6350" cap="flat">
            <a:solidFill>
              <a:srgbClr val="D6D3CC"/>
            </a:solidFill>
          </a:ln>
        </p:spPr>
      </p:sp>
      <p:sp>
        <p:nvSpPr>
          <p:cNvPr id="7" name="card7"/>
          <p:cNvSpPr/>
          <p:nvPr/>
        </p:nvSpPr>
        <p:spPr>
          <a:xfrm>
            <a:off x="177800" y="177800"/>
            <a:ext cx="11836400" cy="6502400"/>
          </a:xfrm>
          <a:prstGeom prst="rect">
            <a:avLst/>
          </a:prstGeom>
          <a:noFill/>
          <a:ln w="6350" cap="flat">
            <a:solidFill>
              <a:srgbClr val="C9C6BF"/>
            </a:solidFill>
          </a:ln>
        </p:spPr>
      </p:sp>
      <p:sp>
        <p:nvSpPr>
          <p:cNvPr id="8" name="text8"/>
          <p:cNvSpPr>
            <a:spLocks noChangeArrowheads="1"/>
          </p:cNvSpPr>
          <p:nvPr/>
        </p:nvSpPr>
        <p:spPr>
          <a:xfrm>
            <a:off x="1117600" y="570905"/>
            <a:ext cx="2417366" cy="124460"/>
          </a:xfrm>
          <a:prstGeom prst="rect">
            <a:avLst/>
          </a:prstGeom>
          <a:noFill/>
        </p:spPr>
        <p:txBody>
          <a:bodyPr wrap="square" anchor="t" lIns="0" tIns="0" rIns="0" bIns="0"/>
          <a:lstStyle/>
          <a:p>
            <a:pPr>
              <a:lnSpc>
                <a:spcPts val="880"/>
              </a:lnSpc>
            </a:pPr>
            <a:r>
              <a:rPr lang="ru-RU" sz="800" b="1" cap="all" spc="160">
                <a:solidFill>
                  <a:srgbClr val="8B0000"/>
                </a:solidFill>
                <a:latin typeface="Golos Text"/>
              </a:rPr>
              <a:t>Экономический эффект</a:t>
            </a:r>
          </a:p>
        </p:txBody>
      </p:sp>
      <p:sp>
        <p:nvSpPr>
          <p:cNvPr id="9" name="text9"/>
          <p:cNvSpPr>
            <a:spLocks noChangeArrowheads="1"/>
          </p:cNvSpPr>
          <p:nvPr/>
        </p:nvSpPr>
        <p:spPr>
          <a:xfrm>
            <a:off x="762000" y="828675"/>
            <a:ext cx="10693400" cy="1026120"/>
          </a:xfrm>
          <a:prstGeom prst="rect">
            <a:avLst/>
          </a:prstGeom>
          <a:noFill/>
        </p:spPr>
        <p:txBody>
          <a:bodyPr wrap="square" anchor="t" lIns="0" tIns="0" rIns="0" bIns="0"/>
          <a:lstStyle/>
          <a:p>
            <a:pPr>
              <a:lnSpc>
                <a:spcPts val="3990"/>
              </a:lnSpc>
            </a:pPr>
            <a:r>
              <a:rPr lang="ru-RU" sz="3800" b="1" spc="-37">
                <a:solidFill>
                  <a:srgbClr val="2A2622"/>
                </a:solidFill>
                <a:latin typeface="Lora"/>
              </a:rPr>
              <a:t>Эффект от внедрения программы в 2026 году</a:t>
            </a:r>
          </a:p>
        </p:txBody>
      </p:sp>
      <p:sp>
        <p:nvSpPr>
          <p:cNvPr id="10" name="text10"/>
          <p:cNvSpPr>
            <a:spLocks noChangeArrowheads="1"/>
          </p:cNvSpPr>
          <p:nvPr/>
        </p:nvSpPr>
        <p:spPr>
          <a:xfrm>
            <a:off x="1047750" y="2311995"/>
            <a:ext cx="5295900" cy="622300"/>
          </a:xfrm>
          <a:prstGeom prst="rect">
            <a:avLst/>
          </a:prstGeom>
          <a:noFill/>
        </p:spPr>
        <p:txBody>
          <a:bodyPr wrap="square" anchor="t" lIns="0" tIns="0" rIns="0" bIns="0"/>
          <a:lstStyle/>
          <a:p>
            <a:pPr>
              <a:lnSpc>
                <a:spcPts val="4800"/>
              </a:lnSpc>
            </a:pPr>
            <a:r>
              <a:rPr lang="ru-RU" sz="4800" b="1" spc="-143">
                <a:solidFill>
                  <a:srgbClr val="8B0000"/>
                </a:solidFill>
                <a:latin typeface="Lora"/>
              </a:rPr>
              <a:t>2,8 млн ₽</a:t>
            </a:r>
          </a:p>
        </p:txBody>
      </p:sp>
      <p:sp>
        <p:nvSpPr>
          <p:cNvPr id="11" name="text11"/>
          <p:cNvSpPr>
            <a:spLocks noChangeArrowheads="1"/>
          </p:cNvSpPr>
          <p:nvPr/>
        </p:nvSpPr>
        <p:spPr>
          <a:xfrm>
            <a:off x="1047750" y="3086695"/>
            <a:ext cx="5295900" cy="241300"/>
          </a:xfrm>
          <a:prstGeom prst="rect">
            <a:avLst/>
          </a:prstGeom>
          <a:noFill/>
        </p:spPr>
        <p:txBody>
          <a:bodyPr wrap="square" anchor="t" lIns="0" tIns="0" rIns="0" bIns="0"/>
          <a:lstStyle/>
          <a:p>
            <a:pPr>
              <a:lnSpc>
                <a:spcPts val="1800"/>
              </a:lnSpc>
            </a:pPr>
            <a:r>
              <a:rPr lang="ru-RU" sz="1500" b="1">
                <a:solidFill>
                  <a:srgbClr val="2A2622"/>
                </a:solidFill>
                <a:latin typeface="Golos Text"/>
              </a:rPr>
              <a:t>Затраты на внедрение</a:t>
            </a:r>
          </a:p>
        </p:txBody>
      </p:sp>
      <p:sp>
        <p:nvSpPr>
          <p:cNvPr id="12" name="text12"/>
          <p:cNvSpPr>
            <a:spLocks noChangeArrowheads="1"/>
          </p:cNvSpPr>
          <p:nvPr/>
        </p:nvSpPr>
        <p:spPr>
          <a:xfrm>
            <a:off x="1047750" y="3391495"/>
            <a:ext cx="5295900" cy="195580"/>
          </a:xfrm>
          <a:prstGeom prst="rect">
            <a:avLst/>
          </a:prstGeom>
          <a:noFill/>
        </p:spPr>
        <p:txBody>
          <a:bodyPr wrap="square" anchor="t" lIns="0" tIns="0" rIns="0" bIns="0"/>
          <a:lstStyle/>
          <a:p>
            <a:pPr>
              <a:lnSpc>
                <a:spcPts val="1440"/>
              </a:lnSpc>
            </a:pPr>
            <a:r>
              <a:rPr lang="ru-RU" sz="1200">
                <a:solidFill>
                  <a:srgbClr val="706C67"/>
                </a:solidFill>
                <a:latin typeface="Golos Text"/>
              </a:rPr>
              <a:t>Программа мероприятий</a:t>
            </a:r>
          </a:p>
        </p:txBody>
      </p:sp>
      <p:sp>
        <p:nvSpPr>
          <p:cNvPr id="13" name="text13"/>
          <p:cNvSpPr>
            <a:spLocks noChangeArrowheads="1"/>
          </p:cNvSpPr>
          <p:nvPr/>
        </p:nvSpPr>
        <p:spPr>
          <a:xfrm>
            <a:off x="6483350" y="2311995"/>
            <a:ext cx="5295900" cy="622300"/>
          </a:xfrm>
          <a:prstGeom prst="rect">
            <a:avLst/>
          </a:prstGeom>
          <a:noFill/>
        </p:spPr>
        <p:txBody>
          <a:bodyPr wrap="square" anchor="t" lIns="0" tIns="0" rIns="0" bIns="0"/>
          <a:lstStyle/>
          <a:p>
            <a:pPr>
              <a:lnSpc>
                <a:spcPts val="4800"/>
              </a:lnSpc>
            </a:pPr>
            <a:r>
              <a:rPr lang="ru-RU" sz="4800" b="1" spc="-143">
                <a:solidFill>
                  <a:srgbClr val="8B0000"/>
                </a:solidFill>
                <a:latin typeface="Lora"/>
              </a:rPr>
              <a:t>-16 п.п.</a:t>
            </a:r>
          </a:p>
        </p:txBody>
      </p:sp>
      <p:sp>
        <p:nvSpPr>
          <p:cNvPr id="14" name="text14"/>
          <p:cNvSpPr>
            <a:spLocks noChangeArrowheads="1"/>
          </p:cNvSpPr>
          <p:nvPr/>
        </p:nvSpPr>
        <p:spPr>
          <a:xfrm>
            <a:off x="6483350" y="3086695"/>
            <a:ext cx="5295900" cy="241300"/>
          </a:xfrm>
          <a:prstGeom prst="rect">
            <a:avLst/>
          </a:prstGeom>
          <a:noFill/>
        </p:spPr>
        <p:txBody>
          <a:bodyPr wrap="square" anchor="t" lIns="0" tIns="0" rIns="0" bIns="0"/>
          <a:lstStyle/>
          <a:p>
            <a:pPr>
              <a:lnSpc>
                <a:spcPts val="1800"/>
              </a:lnSpc>
            </a:pPr>
            <a:r>
              <a:rPr lang="ru-RU" sz="1500" b="1">
                <a:solidFill>
                  <a:srgbClr val="2A2622"/>
                </a:solidFill>
                <a:latin typeface="Golos Text"/>
              </a:rPr>
              <a:t>Снижение текучести</a:t>
            </a:r>
          </a:p>
        </p:txBody>
      </p:sp>
      <p:sp>
        <p:nvSpPr>
          <p:cNvPr id="15" name="text15"/>
          <p:cNvSpPr>
            <a:spLocks noChangeArrowheads="1"/>
          </p:cNvSpPr>
          <p:nvPr/>
        </p:nvSpPr>
        <p:spPr>
          <a:xfrm>
            <a:off x="6483350" y="3391495"/>
            <a:ext cx="5295900" cy="195580"/>
          </a:xfrm>
          <a:prstGeom prst="rect">
            <a:avLst/>
          </a:prstGeom>
          <a:noFill/>
        </p:spPr>
        <p:txBody>
          <a:bodyPr wrap="square" anchor="t" lIns="0" tIns="0" rIns="0" bIns="0"/>
          <a:lstStyle/>
          <a:p>
            <a:pPr>
              <a:lnSpc>
                <a:spcPts val="1440"/>
              </a:lnSpc>
            </a:pPr>
            <a:r>
              <a:rPr lang="ru-RU" sz="1200">
                <a:solidFill>
                  <a:srgbClr val="706C67"/>
                </a:solidFill>
                <a:latin typeface="Golos Text"/>
              </a:rPr>
              <a:t>с 51% до 35%</a:t>
            </a:r>
          </a:p>
        </p:txBody>
      </p:sp>
      <p:sp>
        <p:nvSpPr>
          <p:cNvPr id="16" name="text16"/>
          <p:cNvSpPr>
            <a:spLocks noChangeArrowheads="1"/>
          </p:cNvSpPr>
          <p:nvPr/>
        </p:nvSpPr>
        <p:spPr>
          <a:xfrm>
            <a:off x="1047750" y="4312245"/>
            <a:ext cx="5295900" cy="622300"/>
          </a:xfrm>
          <a:prstGeom prst="rect">
            <a:avLst/>
          </a:prstGeom>
          <a:noFill/>
        </p:spPr>
        <p:txBody>
          <a:bodyPr wrap="square" anchor="t" lIns="0" tIns="0" rIns="0" bIns="0"/>
          <a:lstStyle/>
          <a:p>
            <a:pPr>
              <a:lnSpc>
                <a:spcPts val="4800"/>
              </a:lnSpc>
            </a:pPr>
            <a:r>
              <a:rPr lang="ru-RU" sz="4800" b="1" spc="-143">
                <a:solidFill>
                  <a:srgbClr val="8B0000"/>
                </a:solidFill>
                <a:latin typeface="Lora"/>
              </a:rPr>
              <a:t>4,1 млн ₽</a:t>
            </a:r>
          </a:p>
        </p:txBody>
      </p:sp>
      <p:sp>
        <p:nvSpPr>
          <p:cNvPr id="17" name="text17"/>
          <p:cNvSpPr>
            <a:spLocks noChangeArrowheads="1"/>
          </p:cNvSpPr>
          <p:nvPr/>
        </p:nvSpPr>
        <p:spPr>
          <a:xfrm>
            <a:off x="1047750" y="5086945"/>
            <a:ext cx="5295900" cy="241300"/>
          </a:xfrm>
          <a:prstGeom prst="rect">
            <a:avLst/>
          </a:prstGeom>
          <a:noFill/>
        </p:spPr>
        <p:txBody>
          <a:bodyPr wrap="square" anchor="t" lIns="0" tIns="0" rIns="0" bIns="0"/>
          <a:lstStyle/>
          <a:p>
            <a:pPr>
              <a:lnSpc>
                <a:spcPts val="1800"/>
              </a:lnSpc>
            </a:pPr>
            <a:r>
              <a:rPr lang="ru-RU" sz="1500" b="1">
                <a:solidFill>
                  <a:srgbClr val="2A2622"/>
                </a:solidFill>
                <a:latin typeface="Golos Text"/>
              </a:rPr>
              <a:t>Экономия на подборе и адаптации</a:t>
            </a:r>
          </a:p>
        </p:txBody>
      </p:sp>
      <p:sp>
        <p:nvSpPr>
          <p:cNvPr id="18" name="text18"/>
          <p:cNvSpPr>
            <a:spLocks noChangeArrowheads="1"/>
          </p:cNvSpPr>
          <p:nvPr/>
        </p:nvSpPr>
        <p:spPr>
          <a:xfrm>
            <a:off x="1047750" y="5391745"/>
            <a:ext cx="5295900" cy="195580"/>
          </a:xfrm>
          <a:prstGeom prst="rect">
            <a:avLst/>
          </a:prstGeom>
          <a:noFill/>
        </p:spPr>
        <p:txBody>
          <a:bodyPr wrap="square" anchor="t" lIns="0" tIns="0" rIns="0" bIns="0"/>
          <a:lstStyle/>
          <a:p>
            <a:pPr>
              <a:lnSpc>
                <a:spcPts val="1440"/>
              </a:lnSpc>
            </a:pPr>
            <a:r>
              <a:rPr lang="ru-RU" sz="1200">
                <a:solidFill>
                  <a:srgbClr val="706C67"/>
                </a:solidFill>
                <a:latin typeface="Golos Text"/>
              </a:rPr>
              <a:t>За счёт снижения текучести</a:t>
            </a:r>
          </a:p>
        </p:txBody>
      </p:sp>
      <p:sp>
        <p:nvSpPr>
          <p:cNvPr id="19" name="text19"/>
          <p:cNvSpPr>
            <a:spLocks noChangeArrowheads="1"/>
          </p:cNvSpPr>
          <p:nvPr/>
        </p:nvSpPr>
        <p:spPr>
          <a:xfrm>
            <a:off x="6483350" y="4312245"/>
            <a:ext cx="5295900" cy="622300"/>
          </a:xfrm>
          <a:prstGeom prst="rect">
            <a:avLst/>
          </a:prstGeom>
          <a:noFill/>
        </p:spPr>
        <p:txBody>
          <a:bodyPr wrap="square" anchor="t" lIns="0" tIns="0" rIns="0" bIns="0"/>
          <a:lstStyle/>
          <a:p>
            <a:pPr>
              <a:lnSpc>
                <a:spcPts val="4800"/>
              </a:lnSpc>
            </a:pPr>
            <a:r>
              <a:rPr lang="ru-RU" sz="4800" b="1" spc="-143">
                <a:solidFill>
                  <a:srgbClr val="8B0000"/>
                </a:solidFill>
                <a:latin typeface="Lora"/>
              </a:rPr>
              <a:t>8 мес.</a:t>
            </a:r>
          </a:p>
        </p:txBody>
      </p:sp>
      <p:sp>
        <p:nvSpPr>
          <p:cNvPr id="20" name="text20"/>
          <p:cNvSpPr>
            <a:spLocks noChangeArrowheads="1"/>
          </p:cNvSpPr>
          <p:nvPr/>
        </p:nvSpPr>
        <p:spPr>
          <a:xfrm>
            <a:off x="6483350" y="5086945"/>
            <a:ext cx="5295900" cy="241300"/>
          </a:xfrm>
          <a:prstGeom prst="rect">
            <a:avLst/>
          </a:prstGeom>
          <a:noFill/>
        </p:spPr>
        <p:txBody>
          <a:bodyPr wrap="square" anchor="t" lIns="0" tIns="0" rIns="0" bIns="0"/>
          <a:lstStyle/>
          <a:p>
            <a:pPr>
              <a:lnSpc>
                <a:spcPts val="1800"/>
              </a:lnSpc>
            </a:pPr>
            <a:r>
              <a:rPr lang="ru-RU" sz="1500" b="1">
                <a:solidFill>
                  <a:srgbClr val="2A2622"/>
                </a:solidFill>
                <a:latin typeface="Golos Text"/>
              </a:rPr>
              <a:t>Срок окупаемости</a:t>
            </a:r>
          </a:p>
        </p:txBody>
      </p:sp>
      <p:sp>
        <p:nvSpPr>
          <p:cNvPr id="21" name="text21"/>
          <p:cNvSpPr>
            <a:spLocks noChangeArrowheads="1"/>
          </p:cNvSpPr>
          <p:nvPr/>
        </p:nvSpPr>
        <p:spPr>
          <a:xfrm>
            <a:off x="6483350" y="5391745"/>
            <a:ext cx="5295900" cy="195580"/>
          </a:xfrm>
          <a:prstGeom prst="rect">
            <a:avLst/>
          </a:prstGeom>
          <a:noFill/>
        </p:spPr>
        <p:txBody>
          <a:bodyPr wrap="square" anchor="t" lIns="0" tIns="0" rIns="0" bIns="0"/>
          <a:lstStyle/>
          <a:p>
            <a:pPr>
              <a:lnSpc>
                <a:spcPts val="1440"/>
              </a:lnSpc>
            </a:pPr>
            <a:r>
              <a:rPr lang="ru-RU" sz="1200">
                <a:solidFill>
                  <a:srgbClr val="706C67"/>
                </a:solidFill>
                <a:latin typeface="Golos Text"/>
              </a:rPr>
              <a:t>Инвестиции окупятся</a:t>
            </a:r>
          </a:p>
        </p:txBody>
      </p:sp>
      <p:sp>
        <p:nvSpPr>
          <p:cNvPr id="22" name="text22"/>
          <p:cNvSpPr>
            <a:spLocks noChangeArrowheads="1"/>
          </p:cNvSpPr>
          <p:nvPr/>
        </p:nvSpPr>
        <p:spPr>
          <a:xfrm>
            <a:off x="762000" y="6076910"/>
            <a:ext cx="8255000" cy="210820"/>
          </a:xfrm>
          <a:prstGeom prst="rect">
            <a:avLst/>
          </a:prstGeom>
          <a:noFill/>
        </p:spPr>
        <p:txBody>
          <a:bodyPr wrap="square" anchor="t" lIns="0" tIns="0" rIns="0" bIns="0"/>
          <a:lstStyle/>
          <a:p>
            <a:pPr>
              <a:lnSpc>
                <a:spcPts val="1560"/>
              </a:lnSpc>
            </a:pPr>
            <a:r>
              <a:rPr lang="ru-RU" sz="1300">
                <a:solidFill>
                  <a:srgbClr val="706C67"/>
                </a:solidFill>
                <a:latin typeface="Golos Text"/>
              </a:rPr>
              <a:t>Все расчёты выполнены для 2026 года</a:t>
            </a:r>
          </a:p>
        </p:txBody>
      </p:sp>
      <p:sp>
        <p:nvSpPr>
          <p:cNvPr id="23" name="text23"/>
          <p:cNvSpPr>
            <a:spLocks noChangeArrowheads="1"/>
          </p:cNvSpPr>
          <p:nvPr/>
        </p:nvSpPr>
        <p:spPr>
          <a:xfrm>
            <a:off x="127000" y="6477000"/>
            <a:ext cx="11303000" cy="165100"/>
          </a:xfrm>
          <a:prstGeom prst="rect">
            <a:avLst/>
          </a:prstGeom>
          <a:noFill/>
        </p:spPr>
        <p:txBody>
          <a:bodyPr wrap="square" anchor="t" lIns="0" tIns="0" rIns="0" bIns="0"/>
          <a:lstStyle/>
          <a:p>
            <a:pPr algn="r">
              <a:lnSpc>
                <a:spcPts val="1200"/>
              </a:lnSpc>
            </a:pPr>
            <a:r>
              <a:rPr lang="ru-RU" sz="1000">
                <a:solidFill>
                  <a:srgbClr val="A29E98"/>
                </a:solidFill>
                <a:latin typeface="Golos Text"/>
              </a:rPr>
              <a:t>Расчёты автора, 2026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6F3EC"/>
        </a:solidFill>
        <a:effectLst/>
      </p:bgPr>
    </p:bg>
    <p:spTree>
      <p:nvGrpSpPr>
        <p:cNvPr id="1" name=""/>
        <p:cNvGrpSpPr/>
        <p:nvPr/>
      </p:nvGrpSpPr>
      <p:grpSpPr>
        <a:xfrm>
          <a:off x="0" y="0"/>
          <a:ext cx="0" cy="0"/>
          <a:chOff x="0" y="0"/>
          <a:chExt cx="0" cy="0"/>
        </a:xfrm>
      </p:grpSpPr>
      <p:pic>
        <p:nvPicPr>
          <p:cNvPr id="2" name="pic2"/>
          <p:cNvPicPr/>
          <p:nvPr/>
        </p:nvPicPr>
        <p:blipFill>
          <a:blip r:embed="rId3"/>
          <a:stretch>
            <a:fillRect/>
          </a:stretch>
        </p:blipFill>
        <p:spPr>
          <a:xfrm>
            <a:off x="0" y="0"/>
            <a:ext cx="12192000" cy="6858000"/>
          </a:xfrm>
          <a:prstGeom prst="rect">
            <a:avLst/>
          </a:prstGeom>
        </p:spPr>
      </p:pic>
      <p:sp>
        <p:nvSpPr>
          <p:cNvPr id="3" name="card3"/>
          <p:cNvSpPr/>
          <p:nvPr/>
        </p:nvSpPr>
        <p:spPr>
          <a:xfrm>
            <a:off x="762000" y="4311650"/>
            <a:ext cx="3073400" cy="889000"/>
          </a:xfrm>
          <a:prstGeom prst="roundRect">
            <a:avLst>
              <a:gd name="adj" fmla="val 2142"/>
            </a:avLst>
          </a:prstGeom>
          <a:noFill/>
          <a:ln w="6350" cap="flat">
            <a:solidFill>
              <a:srgbClr val="EBD6CD"/>
            </a:solidFill>
          </a:ln>
        </p:spPr>
      </p:sp>
      <p:sp>
        <p:nvSpPr>
          <p:cNvPr id="4" name="card4"/>
          <p:cNvSpPr/>
          <p:nvPr/>
        </p:nvSpPr>
        <p:spPr>
          <a:xfrm>
            <a:off x="3987800" y="4311650"/>
            <a:ext cx="3073400" cy="889000"/>
          </a:xfrm>
          <a:prstGeom prst="roundRect">
            <a:avLst>
              <a:gd name="adj" fmla="val 2142"/>
            </a:avLst>
          </a:prstGeom>
          <a:noFill/>
          <a:ln w="6350" cap="flat">
            <a:solidFill>
              <a:srgbClr val="EBD6CD"/>
            </a:solidFill>
          </a:ln>
        </p:spPr>
      </p:sp>
      <p:sp>
        <p:nvSpPr>
          <p:cNvPr id="5" name="card5"/>
          <p:cNvSpPr/>
          <p:nvPr/>
        </p:nvSpPr>
        <p:spPr>
          <a:xfrm>
            <a:off x="7213600" y="4311650"/>
            <a:ext cx="3073400" cy="889000"/>
          </a:xfrm>
          <a:prstGeom prst="roundRect">
            <a:avLst>
              <a:gd name="adj" fmla="val 2142"/>
            </a:avLst>
          </a:prstGeom>
          <a:noFill/>
          <a:ln w="6350" cap="flat">
            <a:solidFill>
              <a:srgbClr val="EBD6CD"/>
            </a:solidFill>
          </a:ln>
        </p:spPr>
      </p:sp>
      <p:sp>
        <p:nvSpPr>
          <p:cNvPr id="6" name="card6"/>
          <p:cNvSpPr/>
          <p:nvPr/>
        </p:nvSpPr>
        <p:spPr>
          <a:xfrm>
            <a:off x="177800" y="177800"/>
            <a:ext cx="11836400" cy="6502400"/>
          </a:xfrm>
          <a:prstGeom prst="rect">
            <a:avLst/>
          </a:prstGeom>
          <a:noFill/>
          <a:ln w="6350" cap="flat">
            <a:solidFill>
              <a:srgbClr val="C9C6BF"/>
            </a:solidFill>
          </a:ln>
        </p:spPr>
      </p:sp>
      <p:sp>
        <p:nvSpPr>
          <p:cNvPr id="7" name="text7"/>
          <p:cNvSpPr>
            <a:spLocks noChangeArrowheads="1"/>
          </p:cNvSpPr>
          <p:nvPr/>
        </p:nvSpPr>
        <p:spPr>
          <a:xfrm>
            <a:off x="762000" y="1657350"/>
            <a:ext cx="11303000" cy="180340"/>
          </a:xfrm>
          <a:prstGeom prst="rect">
            <a:avLst/>
          </a:prstGeom>
          <a:noFill/>
        </p:spPr>
        <p:txBody>
          <a:bodyPr wrap="square" anchor="t" lIns="0" tIns="0" rIns="0" bIns="0"/>
          <a:lstStyle/>
          <a:p>
            <a:pPr>
              <a:lnSpc>
                <a:spcPts val="1320"/>
              </a:lnSpc>
            </a:pPr>
            <a:r>
              <a:rPr lang="ru-RU" sz="1100" cap="all" spc="198">
                <a:solidFill>
                  <a:srgbClr val="8B0000"/>
                </a:solidFill>
                <a:latin typeface="Golos Text"/>
              </a:rPr>
              <a:t>Заключение</a:t>
            </a:r>
          </a:p>
        </p:txBody>
      </p:sp>
      <p:sp>
        <p:nvSpPr>
          <p:cNvPr id="8" name="text8"/>
          <p:cNvSpPr>
            <a:spLocks noChangeArrowheads="1"/>
          </p:cNvSpPr>
          <p:nvPr/>
        </p:nvSpPr>
        <p:spPr>
          <a:xfrm>
            <a:off x="762000" y="1905000"/>
            <a:ext cx="11303000" cy="901700"/>
          </a:xfrm>
          <a:prstGeom prst="rect">
            <a:avLst/>
          </a:prstGeom>
          <a:noFill/>
        </p:spPr>
        <p:txBody>
          <a:bodyPr wrap="square" anchor="t" lIns="0" tIns="0" rIns="0" bIns="0"/>
          <a:lstStyle/>
          <a:p>
            <a:pPr>
              <a:lnSpc>
                <a:spcPts val="7000"/>
              </a:lnSpc>
            </a:pPr>
            <a:r>
              <a:rPr lang="ru-RU" sz="7000" b="1" spc="-209">
                <a:solidFill>
                  <a:srgbClr val="2A2622"/>
                </a:solidFill>
                <a:latin typeface="Lora"/>
              </a:rPr>
              <a:t>Спасибо за внимание!</a:t>
            </a:r>
          </a:p>
        </p:txBody>
      </p:sp>
      <p:sp>
        <p:nvSpPr>
          <p:cNvPr id="9" name="text9"/>
          <p:cNvSpPr>
            <a:spLocks noChangeArrowheads="1"/>
          </p:cNvSpPr>
          <p:nvPr/>
        </p:nvSpPr>
        <p:spPr>
          <a:xfrm>
            <a:off x="762000" y="2917825"/>
            <a:ext cx="6375400" cy="869950"/>
          </a:xfrm>
          <a:prstGeom prst="rect">
            <a:avLst/>
          </a:prstGeom>
          <a:noFill/>
        </p:spPr>
        <p:txBody>
          <a:bodyPr wrap="square" anchor="t" lIns="0" tIns="0" rIns="0" bIns="0"/>
          <a:lstStyle/>
          <a:p>
            <a:pPr>
              <a:lnSpc>
                <a:spcPts val="2250"/>
              </a:lnSpc>
            </a:pPr>
            <a:r>
              <a:rPr lang="ru-RU" sz="1500">
                <a:solidFill>
                  <a:srgbClr val="706C67"/>
                </a:solidFill>
                <a:latin typeface="Golos Text"/>
              </a:rPr>
              <a:t>Цель работы достигнута, все задачи решены. Предложенная программа позволит снизить текучесть персонала с 51% до 35% и получить экономический эффект.</a:t>
            </a:r>
          </a:p>
        </p:txBody>
      </p:sp>
      <p:sp>
        <p:nvSpPr>
          <p:cNvPr id="10" name="text10"/>
          <p:cNvSpPr>
            <a:spLocks noChangeArrowheads="1"/>
          </p:cNvSpPr>
          <p:nvPr/>
        </p:nvSpPr>
        <p:spPr>
          <a:xfrm>
            <a:off x="1022350" y="4546600"/>
            <a:ext cx="3177032" cy="134620"/>
          </a:xfrm>
          <a:prstGeom prst="rect">
            <a:avLst/>
          </a:prstGeom>
          <a:noFill/>
        </p:spPr>
        <p:txBody>
          <a:bodyPr wrap="square" anchor="t" lIns="0" tIns="0" rIns="0" bIns="0"/>
          <a:lstStyle/>
          <a:p>
            <a:pPr>
              <a:lnSpc>
                <a:spcPts val="960"/>
              </a:lnSpc>
            </a:pPr>
            <a:r>
              <a:rPr lang="ru-RU" sz="800" cap="all" spc="112">
                <a:solidFill>
                  <a:srgbClr val="706C67"/>
                </a:solidFill>
                <a:latin typeface="Golos Text"/>
              </a:rPr>
              <a:t>Кафедра</a:t>
            </a:r>
          </a:p>
        </p:txBody>
      </p:sp>
      <p:sp>
        <p:nvSpPr>
          <p:cNvPr id="11" name="text11"/>
          <p:cNvSpPr>
            <a:spLocks noChangeArrowheads="1"/>
          </p:cNvSpPr>
          <p:nvPr/>
        </p:nvSpPr>
        <p:spPr>
          <a:xfrm>
            <a:off x="1022350" y="4761230"/>
            <a:ext cx="3063240" cy="218440"/>
          </a:xfrm>
          <a:prstGeom prst="rect">
            <a:avLst/>
          </a:prstGeom>
          <a:noFill/>
        </p:spPr>
        <p:txBody>
          <a:bodyPr wrap="square" anchor="t" lIns="0" tIns="0" rIns="0" bIns="0"/>
          <a:lstStyle/>
          <a:p>
            <a:pPr>
              <a:lnSpc>
                <a:spcPts val="1620"/>
              </a:lnSpc>
            </a:pPr>
            <a:r>
              <a:rPr lang="ru-RU" sz="1350" b="1">
                <a:solidFill>
                  <a:srgbClr val="2A2622"/>
                </a:solidFill>
                <a:latin typeface="Golos Text"/>
              </a:rPr>
              <a:t>Менеджмента</a:t>
            </a:r>
          </a:p>
        </p:txBody>
      </p:sp>
      <p:sp>
        <p:nvSpPr>
          <p:cNvPr id="12" name="text12"/>
          <p:cNvSpPr>
            <a:spLocks noChangeArrowheads="1"/>
          </p:cNvSpPr>
          <p:nvPr/>
        </p:nvSpPr>
        <p:spPr>
          <a:xfrm>
            <a:off x="4248150" y="4546600"/>
            <a:ext cx="3177032" cy="134620"/>
          </a:xfrm>
          <a:prstGeom prst="rect">
            <a:avLst/>
          </a:prstGeom>
          <a:noFill/>
        </p:spPr>
        <p:txBody>
          <a:bodyPr wrap="square" anchor="t" lIns="0" tIns="0" rIns="0" bIns="0"/>
          <a:lstStyle/>
          <a:p>
            <a:pPr>
              <a:lnSpc>
                <a:spcPts val="960"/>
              </a:lnSpc>
            </a:pPr>
            <a:r>
              <a:rPr lang="ru-RU" sz="800" cap="all" spc="112">
                <a:solidFill>
                  <a:srgbClr val="706C67"/>
                </a:solidFill>
                <a:latin typeface="Golos Text"/>
              </a:rPr>
              <a:t>Группа</a:t>
            </a:r>
          </a:p>
        </p:txBody>
      </p:sp>
      <p:sp>
        <p:nvSpPr>
          <p:cNvPr id="13" name="text13"/>
          <p:cNvSpPr>
            <a:spLocks noChangeArrowheads="1"/>
          </p:cNvSpPr>
          <p:nvPr/>
        </p:nvSpPr>
        <p:spPr>
          <a:xfrm>
            <a:off x="4248150" y="4761230"/>
            <a:ext cx="3063240" cy="218440"/>
          </a:xfrm>
          <a:prstGeom prst="rect">
            <a:avLst/>
          </a:prstGeom>
          <a:noFill/>
        </p:spPr>
        <p:txBody>
          <a:bodyPr wrap="square" anchor="t" lIns="0" tIns="0" rIns="0" bIns="0"/>
          <a:lstStyle/>
          <a:p>
            <a:pPr>
              <a:lnSpc>
                <a:spcPts val="1620"/>
              </a:lnSpc>
            </a:pPr>
            <a:r>
              <a:rPr lang="ru-RU" sz="1350" b="1">
                <a:solidFill>
                  <a:srgbClr val="2A2622"/>
                </a:solidFill>
                <a:latin typeface="Golos Text"/>
              </a:rPr>
              <a:t>МН-41</a:t>
            </a:r>
          </a:p>
        </p:txBody>
      </p:sp>
      <p:sp>
        <p:nvSpPr>
          <p:cNvPr id="14" name="text14"/>
          <p:cNvSpPr>
            <a:spLocks noChangeArrowheads="1"/>
          </p:cNvSpPr>
          <p:nvPr/>
        </p:nvSpPr>
        <p:spPr>
          <a:xfrm>
            <a:off x="7473950" y="4546600"/>
            <a:ext cx="3177032" cy="134620"/>
          </a:xfrm>
          <a:prstGeom prst="rect">
            <a:avLst/>
          </a:prstGeom>
          <a:noFill/>
        </p:spPr>
        <p:txBody>
          <a:bodyPr wrap="square" anchor="t" lIns="0" tIns="0" rIns="0" bIns="0"/>
          <a:lstStyle/>
          <a:p>
            <a:pPr>
              <a:lnSpc>
                <a:spcPts val="960"/>
              </a:lnSpc>
            </a:pPr>
            <a:r>
              <a:rPr lang="ru-RU" sz="800" cap="all" spc="112">
                <a:solidFill>
                  <a:srgbClr val="706C67"/>
                </a:solidFill>
                <a:latin typeface="Golos Text"/>
              </a:rPr>
              <a:t>Вуз</a:t>
            </a:r>
          </a:p>
        </p:txBody>
      </p:sp>
      <p:sp>
        <p:nvSpPr>
          <p:cNvPr id="15" name="text15"/>
          <p:cNvSpPr>
            <a:spLocks noChangeArrowheads="1"/>
          </p:cNvSpPr>
          <p:nvPr/>
        </p:nvSpPr>
        <p:spPr>
          <a:xfrm>
            <a:off x="7473950" y="4761230"/>
            <a:ext cx="3063240" cy="218440"/>
          </a:xfrm>
          <a:prstGeom prst="rect">
            <a:avLst/>
          </a:prstGeom>
          <a:noFill/>
        </p:spPr>
        <p:txBody>
          <a:bodyPr wrap="square" anchor="t" lIns="0" tIns="0" rIns="0" bIns="0"/>
          <a:lstStyle/>
          <a:p>
            <a:pPr>
              <a:lnSpc>
                <a:spcPts val="1620"/>
              </a:lnSpc>
            </a:pPr>
            <a:r>
              <a:rPr lang="ru-RU" sz="1350" b="1">
                <a:solidFill>
                  <a:srgbClr val="2A2622"/>
                </a:solidFill>
                <a:latin typeface="Golos Text"/>
              </a:rPr>
              <a:t>Приволжский ГТУ</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6F3EC"/>
        </a:solidFill>
        <a:effectLst/>
      </p:bgPr>
    </p:bg>
    <p:spTree>
      <p:nvGrpSpPr>
        <p:cNvPr id="1" name=""/>
        <p:cNvGrpSpPr/>
        <p:nvPr/>
      </p:nvGrpSpPr>
      <p:grpSpPr>
        <a:xfrm>
          <a:off x="0" y="0"/>
          <a:ext cx="0" cy="0"/>
          <a:chOff x="0" y="0"/>
          <a:chExt cx="0" cy="0"/>
        </a:xfrm>
      </p:grpSpPr>
      <p:pic>
        <p:nvPicPr>
          <p:cNvPr id="2" name="pic2"/>
          <p:cNvPicPr/>
          <p:nvPr/>
        </p:nvPicPr>
        <p:blipFill>
          <a:blip r:embed="rId3"/>
          <a:stretch>
            <a:fillRect/>
          </a:stretch>
        </p:blipFill>
        <p:spPr>
          <a:xfrm>
            <a:off x="0" y="0"/>
            <a:ext cx="12192000" cy="6858000"/>
          </a:xfrm>
          <a:prstGeom prst="rect">
            <a:avLst/>
          </a:prstGeom>
        </p:spPr>
      </p:pic>
      <p:sp>
        <p:nvSpPr>
          <p:cNvPr id="3" name="card3"/>
          <p:cNvSpPr/>
          <p:nvPr/>
        </p:nvSpPr>
        <p:spPr>
          <a:xfrm>
            <a:off x="762000" y="3169245"/>
            <a:ext cx="3420467" cy="2025650"/>
          </a:xfrm>
          <a:prstGeom prst="roundRect">
            <a:avLst>
              <a:gd name="adj" fmla="val 940"/>
            </a:avLst>
          </a:prstGeom>
          <a:solidFill>
            <a:srgbClr val="FFFFFF"/>
          </a:solidFill>
          <a:ln w="6350" cap="flat">
            <a:solidFill>
              <a:srgbClr val="D6D3CC"/>
            </a:solidFill>
          </a:ln>
        </p:spPr>
      </p:sp>
      <p:sp>
        <p:nvSpPr>
          <p:cNvPr id="4" name="card4"/>
          <p:cNvSpPr/>
          <p:nvPr/>
        </p:nvSpPr>
        <p:spPr>
          <a:xfrm>
            <a:off x="4385667" y="3169245"/>
            <a:ext cx="3420566" cy="2025650"/>
          </a:xfrm>
          <a:prstGeom prst="roundRect">
            <a:avLst>
              <a:gd name="adj" fmla="val 940"/>
            </a:avLst>
          </a:prstGeom>
          <a:solidFill>
            <a:srgbClr val="FFFFFF"/>
          </a:solidFill>
          <a:ln w="6350" cap="flat">
            <a:solidFill>
              <a:srgbClr val="D6D3CC"/>
            </a:solidFill>
          </a:ln>
        </p:spPr>
      </p:sp>
      <p:sp>
        <p:nvSpPr>
          <p:cNvPr id="5" name="card5"/>
          <p:cNvSpPr/>
          <p:nvPr/>
        </p:nvSpPr>
        <p:spPr>
          <a:xfrm>
            <a:off x="8009434" y="3169245"/>
            <a:ext cx="3420566" cy="2025650"/>
          </a:xfrm>
          <a:prstGeom prst="roundRect">
            <a:avLst>
              <a:gd name="adj" fmla="val 940"/>
            </a:avLst>
          </a:prstGeom>
          <a:solidFill>
            <a:srgbClr val="FFFFFF"/>
          </a:solidFill>
          <a:ln w="6350" cap="flat">
            <a:solidFill>
              <a:srgbClr val="D6D3CC"/>
            </a:solidFill>
          </a:ln>
        </p:spPr>
      </p:sp>
      <p:sp>
        <p:nvSpPr>
          <p:cNvPr id="6" name="card6"/>
          <p:cNvSpPr/>
          <p:nvPr/>
        </p:nvSpPr>
        <p:spPr>
          <a:xfrm>
            <a:off x="177800" y="177800"/>
            <a:ext cx="11836400" cy="6502400"/>
          </a:xfrm>
          <a:prstGeom prst="rect">
            <a:avLst/>
          </a:prstGeom>
          <a:noFill/>
          <a:ln w="6350" cap="flat">
            <a:solidFill>
              <a:srgbClr val="C9C6BF"/>
            </a:solidFill>
          </a:ln>
        </p:spPr>
      </p:sp>
      <p:sp>
        <p:nvSpPr>
          <p:cNvPr id="7" name="text7"/>
          <p:cNvSpPr>
            <a:spLocks noChangeArrowheads="1"/>
          </p:cNvSpPr>
          <p:nvPr/>
        </p:nvSpPr>
        <p:spPr>
          <a:xfrm>
            <a:off x="1117600" y="1650405"/>
            <a:ext cx="2010529" cy="124460"/>
          </a:xfrm>
          <a:prstGeom prst="rect">
            <a:avLst/>
          </a:prstGeom>
          <a:noFill/>
        </p:spPr>
        <p:txBody>
          <a:bodyPr wrap="square" anchor="t" lIns="0" tIns="0" rIns="0" bIns="0"/>
          <a:lstStyle/>
          <a:p>
            <a:pPr>
              <a:lnSpc>
                <a:spcPts val="880"/>
              </a:lnSpc>
            </a:pPr>
            <a:r>
              <a:rPr lang="ru-RU" sz="800" b="1" cap="all" spc="160">
                <a:solidFill>
                  <a:srgbClr val="8B0000"/>
                </a:solidFill>
                <a:latin typeface="Golos Text"/>
              </a:rPr>
              <a:t>Актуальность темы</a:t>
            </a:r>
          </a:p>
        </p:txBody>
      </p:sp>
      <p:sp>
        <p:nvSpPr>
          <p:cNvPr id="8" name="text8"/>
          <p:cNvSpPr>
            <a:spLocks noChangeArrowheads="1"/>
          </p:cNvSpPr>
          <p:nvPr/>
        </p:nvSpPr>
        <p:spPr>
          <a:xfrm>
            <a:off x="762000" y="1908175"/>
            <a:ext cx="10693400" cy="1026120"/>
          </a:xfrm>
          <a:prstGeom prst="rect">
            <a:avLst/>
          </a:prstGeom>
          <a:noFill/>
        </p:spPr>
        <p:txBody>
          <a:bodyPr wrap="square" anchor="t" lIns="0" tIns="0" rIns="0" bIns="0"/>
          <a:lstStyle/>
          <a:p>
            <a:pPr>
              <a:lnSpc>
                <a:spcPts val="3990"/>
              </a:lnSpc>
            </a:pPr>
            <a:r>
              <a:rPr lang="ru-RU" sz="3800" b="1" spc="-37">
                <a:solidFill>
                  <a:srgbClr val="2A2622"/>
                </a:solidFill>
                <a:latin typeface="Lora"/>
              </a:rPr>
              <a:t>Мотивация персонала — ключевой фактор эффективности розничной торговли</a:t>
            </a:r>
          </a:p>
        </p:txBody>
      </p:sp>
      <p:sp>
        <p:nvSpPr>
          <p:cNvPr id="9" name="text9"/>
          <p:cNvSpPr>
            <a:spLocks noChangeArrowheads="1"/>
          </p:cNvSpPr>
          <p:nvPr/>
        </p:nvSpPr>
        <p:spPr>
          <a:xfrm>
            <a:off x="1047750" y="3391495"/>
            <a:ext cx="3483967" cy="622300"/>
          </a:xfrm>
          <a:prstGeom prst="rect">
            <a:avLst/>
          </a:prstGeom>
          <a:noFill/>
        </p:spPr>
        <p:txBody>
          <a:bodyPr wrap="square" anchor="t" lIns="0" tIns="0" rIns="0" bIns="0"/>
          <a:lstStyle/>
          <a:p>
            <a:pPr>
              <a:lnSpc>
                <a:spcPts val="4800"/>
              </a:lnSpc>
            </a:pPr>
            <a:r>
              <a:rPr lang="ru-RU" sz="4800" b="1" spc="-143">
                <a:solidFill>
                  <a:srgbClr val="8B0000"/>
                </a:solidFill>
                <a:latin typeface="Lora"/>
              </a:rPr>
              <a:t>65%</a:t>
            </a:r>
          </a:p>
        </p:txBody>
      </p:sp>
      <p:sp>
        <p:nvSpPr>
          <p:cNvPr id="10" name="text10"/>
          <p:cNvSpPr>
            <a:spLocks noChangeArrowheads="1"/>
          </p:cNvSpPr>
          <p:nvPr/>
        </p:nvSpPr>
        <p:spPr>
          <a:xfrm>
            <a:off x="1047750" y="4166195"/>
            <a:ext cx="3418761" cy="241300"/>
          </a:xfrm>
          <a:prstGeom prst="rect">
            <a:avLst/>
          </a:prstGeom>
          <a:noFill/>
        </p:spPr>
        <p:txBody>
          <a:bodyPr wrap="square" anchor="t" lIns="0" tIns="0" rIns="0" bIns="0"/>
          <a:lstStyle/>
          <a:p>
            <a:pPr>
              <a:lnSpc>
                <a:spcPts val="1800"/>
              </a:lnSpc>
            </a:pPr>
            <a:r>
              <a:rPr lang="ru-RU" sz="1500" b="1">
                <a:solidFill>
                  <a:srgbClr val="2A2622"/>
                </a:solidFill>
                <a:latin typeface="Golos Text"/>
              </a:rPr>
              <a:t>Текучесть кадров в отрасли</a:t>
            </a:r>
          </a:p>
        </p:txBody>
      </p:sp>
      <p:sp>
        <p:nvSpPr>
          <p:cNvPr id="11" name="text11"/>
          <p:cNvSpPr>
            <a:spLocks noChangeArrowheads="1"/>
          </p:cNvSpPr>
          <p:nvPr/>
        </p:nvSpPr>
        <p:spPr>
          <a:xfrm>
            <a:off x="1047750" y="4470995"/>
            <a:ext cx="3418761" cy="195580"/>
          </a:xfrm>
          <a:prstGeom prst="rect">
            <a:avLst/>
          </a:prstGeom>
          <a:noFill/>
        </p:spPr>
        <p:txBody>
          <a:bodyPr wrap="square" anchor="t" lIns="0" tIns="0" rIns="0" bIns="0"/>
          <a:lstStyle/>
          <a:p>
            <a:pPr>
              <a:lnSpc>
                <a:spcPts val="1440"/>
              </a:lnSpc>
            </a:pPr>
            <a:r>
              <a:rPr lang="ru-RU" sz="1200">
                <a:solidFill>
                  <a:srgbClr val="706C67"/>
                </a:solidFill>
                <a:latin typeface="Golos Text"/>
              </a:rPr>
              <a:t>достигает 65% в год</a:t>
            </a:r>
          </a:p>
        </p:txBody>
      </p:sp>
      <p:sp>
        <p:nvSpPr>
          <p:cNvPr id="12" name="text12"/>
          <p:cNvSpPr>
            <a:spLocks noChangeArrowheads="1"/>
          </p:cNvSpPr>
          <p:nvPr/>
        </p:nvSpPr>
        <p:spPr>
          <a:xfrm>
            <a:off x="4671417" y="3391495"/>
            <a:ext cx="3484066" cy="622300"/>
          </a:xfrm>
          <a:prstGeom prst="rect">
            <a:avLst/>
          </a:prstGeom>
          <a:noFill/>
        </p:spPr>
        <p:txBody>
          <a:bodyPr wrap="square" anchor="t" lIns="0" tIns="0" rIns="0" bIns="0"/>
          <a:lstStyle/>
          <a:p>
            <a:pPr>
              <a:lnSpc>
                <a:spcPts val="4800"/>
              </a:lnSpc>
            </a:pPr>
            <a:r>
              <a:rPr lang="ru-RU" sz="4800" b="1" spc="-143">
                <a:solidFill>
                  <a:srgbClr val="8B0000"/>
                </a:solidFill>
                <a:latin typeface="Lora"/>
              </a:rPr>
              <a:t>30%</a:t>
            </a:r>
          </a:p>
        </p:txBody>
      </p:sp>
      <p:sp>
        <p:nvSpPr>
          <p:cNvPr id="13" name="text13"/>
          <p:cNvSpPr>
            <a:spLocks noChangeArrowheads="1"/>
          </p:cNvSpPr>
          <p:nvPr/>
        </p:nvSpPr>
        <p:spPr>
          <a:xfrm>
            <a:off x="4671417" y="4166195"/>
            <a:ext cx="2874466" cy="469900"/>
          </a:xfrm>
          <a:prstGeom prst="rect">
            <a:avLst/>
          </a:prstGeom>
          <a:noFill/>
        </p:spPr>
        <p:txBody>
          <a:bodyPr wrap="square" anchor="t" lIns="0" tIns="0" rIns="0" bIns="0"/>
          <a:lstStyle/>
          <a:p>
            <a:pPr>
              <a:lnSpc>
                <a:spcPts val="1800"/>
              </a:lnSpc>
            </a:pPr>
            <a:r>
              <a:rPr lang="ru-RU" sz="1500" b="1">
                <a:solidFill>
                  <a:srgbClr val="2A2622"/>
                </a:solidFill>
                <a:latin typeface="Golos Text"/>
              </a:rPr>
              <a:t>Стоимость замены сотрудника</a:t>
            </a:r>
          </a:p>
        </p:txBody>
      </p:sp>
      <p:sp>
        <p:nvSpPr>
          <p:cNvPr id="14" name="text14"/>
          <p:cNvSpPr>
            <a:spLocks noChangeArrowheads="1"/>
          </p:cNvSpPr>
          <p:nvPr/>
        </p:nvSpPr>
        <p:spPr>
          <a:xfrm>
            <a:off x="4671417" y="4699595"/>
            <a:ext cx="3418880" cy="195580"/>
          </a:xfrm>
          <a:prstGeom prst="rect">
            <a:avLst/>
          </a:prstGeom>
          <a:noFill/>
        </p:spPr>
        <p:txBody>
          <a:bodyPr wrap="square" anchor="t" lIns="0" tIns="0" rIns="0" bIns="0"/>
          <a:lstStyle/>
          <a:p>
            <a:pPr>
              <a:lnSpc>
                <a:spcPts val="1440"/>
              </a:lnSpc>
            </a:pPr>
            <a:r>
              <a:rPr lang="ru-RU" sz="1200">
                <a:solidFill>
                  <a:srgbClr val="706C67"/>
                </a:solidFill>
                <a:latin typeface="Golos Text"/>
              </a:rPr>
              <a:t>30% его годового дохода</a:t>
            </a:r>
          </a:p>
        </p:txBody>
      </p:sp>
      <p:sp>
        <p:nvSpPr>
          <p:cNvPr id="15" name="text15"/>
          <p:cNvSpPr>
            <a:spLocks noChangeArrowheads="1"/>
          </p:cNvSpPr>
          <p:nvPr/>
        </p:nvSpPr>
        <p:spPr>
          <a:xfrm>
            <a:off x="8295184" y="3391495"/>
            <a:ext cx="3484066" cy="622300"/>
          </a:xfrm>
          <a:prstGeom prst="rect">
            <a:avLst/>
          </a:prstGeom>
          <a:noFill/>
        </p:spPr>
        <p:txBody>
          <a:bodyPr wrap="square" anchor="t" lIns="0" tIns="0" rIns="0" bIns="0"/>
          <a:lstStyle/>
          <a:p>
            <a:pPr>
              <a:lnSpc>
                <a:spcPts val="4800"/>
              </a:lnSpc>
            </a:pPr>
            <a:r>
              <a:rPr lang="ru-RU" sz="4800" b="1" spc="-143">
                <a:solidFill>
                  <a:srgbClr val="8B0000"/>
                </a:solidFill>
                <a:latin typeface="Lora"/>
              </a:rPr>
              <a:t>+5%</a:t>
            </a:r>
          </a:p>
        </p:txBody>
      </p:sp>
      <p:sp>
        <p:nvSpPr>
          <p:cNvPr id="16" name="text16"/>
          <p:cNvSpPr>
            <a:spLocks noChangeArrowheads="1"/>
          </p:cNvSpPr>
          <p:nvPr/>
        </p:nvSpPr>
        <p:spPr>
          <a:xfrm>
            <a:off x="8295184" y="4166195"/>
            <a:ext cx="3418880" cy="241300"/>
          </a:xfrm>
          <a:prstGeom prst="rect">
            <a:avLst/>
          </a:prstGeom>
          <a:noFill/>
        </p:spPr>
        <p:txBody>
          <a:bodyPr wrap="square" anchor="t" lIns="0" tIns="0" rIns="0" bIns="0"/>
          <a:lstStyle/>
          <a:p>
            <a:pPr>
              <a:lnSpc>
                <a:spcPts val="1800"/>
              </a:lnSpc>
            </a:pPr>
            <a:r>
              <a:rPr lang="ru-RU" sz="1500" b="1">
                <a:solidFill>
                  <a:srgbClr val="2A2622"/>
                </a:solidFill>
                <a:latin typeface="Golos Text"/>
              </a:rPr>
              <a:t>Рост продаж</a:t>
            </a:r>
          </a:p>
        </p:txBody>
      </p:sp>
      <p:sp>
        <p:nvSpPr>
          <p:cNvPr id="17" name="text17"/>
          <p:cNvSpPr>
            <a:spLocks noChangeArrowheads="1"/>
          </p:cNvSpPr>
          <p:nvPr/>
        </p:nvSpPr>
        <p:spPr>
          <a:xfrm>
            <a:off x="8295184" y="4470995"/>
            <a:ext cx="3418880" cy="195580"/>
          </a:xfrm>
          <a:prstGeom prst="rect">
            <a:avLst/>
          </a:prstGeom>
          <a:noFill/>
        </p:spPr>
        <p:txBody>
          <a:bodyPr wrap="square" anchor="t" lIns="0" tIns="0" rIns="0" bIns="0"/>
          <a:lstStyle/>
          <a:p>
            <a:pPr>
              <a:lnSpc>
                <a:spcPts val="1440"/>
              </a:lnSpc>
            </a:pPr>
            <a:r>
              <a:rPr lang="ru-RU" sz="1200">
                <a:solidFill>
                  <a:srgbClr val="706C67"/>
                </a:solidFill>
                <a:latin typeface="Golos Text"/>
              </a:rPr>
              <a:t>при росте вовлечённости на 20%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6F3EC"/>
        </a:solidFill>
        <a:effectLst/>
      </p:bgPr>
    </p:bg>
    <p:spTree>
      <p:nvGrpSpPr>
        <p:cNvPr id="1" name=""/>
        <p:cNvGrpSpPr/>
        <p:nvPr/>
      </p:nvGrpSpPr>
      <p:grpSpPr>
        <a:xfrm>
          <a:off x="0" y="0"/>
          <a:ext cx="0" cy="0"/>
          <a:chOff x="0" y="0"/>
          <a:chExt cx="0" cy="0"/>
        </a:xfrm>
      </p:grpSpPr>
      <p:pic>
        <p:nvPicPr>
          <p:cNvPr id="2" name="pic2"/>
          <p:cNvPicPr/>
          <p:nvPr/>
        </p:nvPicPr>
        <p:blipFill>
          <a:blip r:embed="rId3"/>
          <a:stretch>
            <a:fillRect/>
          </a:stretch>
        </p:blipFill>
        <p:spPr>
          <a:xfrm>
            <a:off x="0" y="0"/>
            <a:ext cx="12192000" cy="6858000"/>
          </a:xfrm>
          <a:prstGeom prst="rect">
            <a:avLst/>
          </a:prstGeom>
        </p:spPr>
      </p:pic>
      <p:sp>
        <p:nvSpPr>
          <p:cNvPr id="3" name="card3"/>
          <p:cNvSpPr/>
          <p:nvPr/>
        </p:nvSpPr>
        <p:spPr>
          <a:xfrm>
            <a:off x="762000" y="1528961"/>
            <a:ext cx="5257800" cy="2143820"/>
          </a:xfrm>
          <a:prstGeom prst="roundRect">
            <a:avLst>
              <a:gd name="adj" fmla="val 888"/>
            </a:avLst>
          </a:prstGeom>
          <a:noFill/>
          <a:ln w="6350" cap="flat">
            <a:solidFill>
              <a:srgbClr val="D2CEC8"/>
            </a:solidFill>
          </a:ln>
        </p:spPr>
      </p:sp>
      <p:sp>
        <p:nvSpPr>
          <p:cNvPr id="4" name="card4"/>
          <p:cNvSpPr/>
          <p:nvPr/>
        </p:nvSpPr>
        <p:spPr>
          <a:xfrm>
            <a:off x="6172200" y="1528961"/>
            <a:ext cx="5257800" cy="2143820"/>
          </a:xfrm>
          <a:prstGeom prst="roundRect">
            <a:avLst>
              <a:gd name="adj" fmla="val 888"/>
            </a:avLst>
          </a:prstGeom>
          <a:noFill/>
          <a:ln w="6350" cap="flat">
            <a:solidFill>
              <a:srgbClr val="D2CEC8"/>
            </a:solidFill>
          </a:ln>
        </p:spPr>
      </p:sp>
      <p:sp>
        <p:nvSpPr>
          <p:cNvPr id="5" name="card5"/>
          <p:cNvSpPr/>
          <p:nvPr/>
        </p:nvSpPr>
        <p:spPr>
          <a:xfrm>
            <a:off x="762000" y="3825180"/>
            <a:ext cx="5257800" cy="2143820"/>
          </a:xfrm>
          <a:prstGeom prst="roundRect">
            <a:avLst>
              <a:gd name="adj" fmla="val 888"/>
            </a:avLst>
          </a:prstGeom>
          <a:noFill/>
          <a:ln w="6350" cap="flat">
            <a:solidFill>
              <a:srgbClr val="D2CEC8"/>
            </a:solidFill>
          </a:ln>
        </p:spPr>
      </p:sp>
      <p:sp>
        <p:nvSpPr>
          <p:cNvPr id="6" name="card6"/>
          <p:cNvSpPr/>
          <p:nvPr/>
        </p:nvSpPr>
        <p:spPr>
          <a:xfrm>
            <a:off x="6172200" y="3825180"/>
            <a:ext cx="5257800" cy="2143820"/>
          </a:xfrm>
          <a:prstGeom prst="roundRect">
            <a:avLst>
              <a:gd name="adj" fmla="val 888"/>
            </a:avLst>
          </a:prstGeom>
          <a:noFill/>
          <a:ln w="6350" cap="flat">
            <a:solidFill>
              <a:srgbClr val="D2CEC8"/>
            </a:solidFill>
          </a:ln>
        </p:spPr>
      </p:sp>
      <p:sp>
        <p:nvSpPr>
          <p:cNvPr id="7" name="card7"/>
          <p:cNvSpPr/>
          <p:nvPr/>
        </p:nvSpPr>
        <p:spPr>
          <a:xfrm>
            <a:off x="177800" y="177800"/>
            <a:ext cx="11836400" cy="6502400"/>
          </a:xfrm>
          <a:prstGeom prst="rect">
            <a:avLst/>
          </a:prstGeom>
          <a:noFill/>
          <a:ln w="6350" cap="flat">
            <a:solidFill>
              <a:srgbClr val="C9C6BF"/>
            </a:solidFill>
          </a:ln>
        </p:spPr>
      </p:sp>
      <p:sp>
        <p:nvSpPr>
          <p:cNvPr id="8" name="text8"/>
          <p:cNvSpPr>
            <a:spLocks noChangeArrowheads="1"/>
          </p:cNvSpPr>
          <p:nvPr/>
        </p:nvSpPr>
        <p:spPr>
          <a:xfrm>
            <a:off x="1117600" y="622300"/>
            <a:ext cx="1494869" cy="124460"/>
          </a:xfrm>
          <a:prstGeom prst="rect">
            <a:avLst/>
          </a:prstGeom>
          <a:noFill/>
        </p:spPr>
        <p:txBody>
          <a:bodyPr wrap="square" anchor="t" lIns="0" tIns="0" rIns="0" bIns="0"/>
          <a:lstStyle/>
          <a:p>
            <a:pPr>
              <a:lnSpc>
                <a:spcPts val="880"/>
              </a:lnSpc>
            </a:pPr>
            <a:r>
              <a:rPr lang="ru-RU" sz="800" b="1" cap="all" spc="160">
                <a:solidFill>
                  <a:srgbClr val="8B0000"/>
                </a:solidFill>
                <a:latin typeface="Golos Text"/>
              </a:rPr>
              <a:t>Цель и задачи</a:t>
            </a:r>
          </a:p>
        </p:txBody>
      </p:sp>
      <p:sp>
        <p:nvSpPr>
          <p:cNvPr id="9" name="text9"/>
          <p:cNvSpPr>
            <a:spLocks noChangeArrowheads="1"/>
          </p:cNvSpPr>
          <p:nvPr/>
        </p:nvSpPr>
        <p:spPr>
          <a:xfrm>
            <a:off x="762000" y="695920"/>
            <a:ext cx="11303000" cy="439420"/>
          </a:xfrm>
          <a:prstGeom prst="rect">
            <a:avLst/>
          </a:prstGeom>
          <a:noFill/>
        </p:spPr>
        <p:txBody>
          <a:bodyPr wrap="square" anchor="t" lIns="0" tIns="0" rIns="0" bIns="0"/>
          <a:lstStyle/>
          <a:p>
            <a:pPr>
              <a:lnSpc>
                <a:spcPts val="3360"/>
              </a:lnSpc>
            </a:pPr>
            <a:r>
              <a:rPr lang="ru-RU" sz="3200" b="1" spc="-31">
                <a:solidFill>
                  <a:srgbClr val="2A2622"/>
                </a:solidFill>
                <a:latin typeface="Lora"/>
              </a:rPr>
              <a:t>Цель и задачи исследования</a:t>
            </a:r>
          </a:p>
        </p:txBody>
      </p:sp>
      <p:sp>
        <p:nvSpPr>
          <p:cNvPr id="10" name="text10"/>
          <p:cNvSpPr>
            <a:spLocks noChangeArrowheads="1"/>
          </p:cNvSpPr>
          <p:nvPr/>
        </p:nvSpPr>
        <p:spPr>
          <a:xfrm>
            <a:off x="1073150" y="1814711"/>
            <a:ext cx="5270500" cy="180340"/>
          </a:xfrm>
          <a:prstGeom prst="rect">
            <a:avLst/>
          </a:prstGeom>
          <a:noFill/>
        </p:spPr>
        <p:txBody>
          <a:bodyPr wrap="square" anchor="t" lIns="0" tIns="0" rIns="0" bIns="0"/>
          <a:lstStyle/>
          <a:p>
            <a:pPr>
              <a:lnSpc>
                <a:spcPts val="1320"/>
              </a:lnSpc>
            </a:pPr>
            <a:r>
              <a:rPr lang="ru-RU" sz="1100">
                <a:solidFill>
                  <a:srgbClr val="8B0000"/>
                </a:solidFill>
                <a:latin typeface="Golos Text"/>
              </a:rPr>
              <a:t>01</a:t>
            </a:r>
          </a:p>
        </p:txBody>
      </p:sp>
      <p:sp>
        <p:nvSpPr>
          <p:cNvPr id="11" name="text11"/>
          <p:cNvSpPr>
            <a:spLocks noChangeArrowheads="1"/>
          </p:cNvSpPr>
          <p:nvPr/>
        </p:nvSpPr>
        <p:spPr>
          <a:xfrm>
            <a:off x="1073150" y="2111891"/>
            <a:ext cx="5270500" cy="256540"/>
          </a:xfrm>
          <a:prstGeom prst="rect">
            <a:avLst/>
          </a:prstGeom>
          <a:noFill/>
        </p:spPr>
        <p:txBody>
          <a:bodyPr wrap="square" anchor="t" lIns="0" tIns="0" rIns="0" bIns="0"/>
          <a:lstStyle/>
          <a:p>
            <a:pPr>
              <a:lnSpc>
                <a:spcPts val="1920"/>
              </a:lnSpc>
            </a:pPr>
            <a:r>
              <a:rPr lang="ru-RU" sz="1600" b="1">
                <a:solidFill>
                  <a:srgbClr val="2A2622"/>
                </a:solidFill>
                <a:latin typeface="Golos Text"/>
              </a:rPr>
              <a:t>Изучить теоретические основы</a:t>
            </a:r>
          </a:p>
        </p:txBody>
      </p:sp>
      <p:sp>
        <p:nvSpPr>
          <p:cNvPr id="12" name="text12"/>
          <p:cNvSpPr>
            <a:spLocks noChangeArrowheads="1"/>
          </p:cNvSpPr>
          <p:nvPr/>
        </p:nvSpPr>
        <p:spPr>
          <a:xfrm>
            <a:off x="1073150" y="2442766"/>
            <a:ext cx="4660900" cy="484981"/>
          </a:xfrm>
          <a:prstGeom prst="rect">
            <a:avLst/>
          </a:prstGeom>
          <a:noFill/>
        </p:spPr>
        <p:txBody>
          <a:bodyPr wrap="square" anchor="t" lIns="0" tIns="0" rIns="0" bIns="0"/>
          <a:lstStyle/>
          <a:p>
            <a:pPr>
              <a:lnSpc>
                <a:spcPts val="1859"/>
              </a:lnSpc>
            </a:pPr>
            <a:r>
              <a:rPr lang="ru-RU" sz="1200">
                <a:solidFill>
                  <a:srgbClr val="706C67"/>
                </a:solidFill>
                <a:latin typeface="Golos Text"/>
              </a:rPr>
              <a:t>Рассмотреть теории мотивации и современные подходы к стимулированию персонала в розничной торговле.</a:t>
            </a:r>
          </a:p>
        </p:txBody>
      </p:sp>
      <p:sp>
        <p:nvSpPr>
          <p:cNvPr id="13" name="text13"/>
          <p:cNvSpPr>
            <a:spLocks noChangeArrowheads="1"/>
          </p:cNvSpPr>
          <p:nvPr/>
        </p:nvSpPr>
        <p:spPr>
          <a:xfrm>
            <a:off x="6483350" y="1814711"/>
            <a:ext cx="5270500" cy="180340"/>
          </a:xfrm>
          <a:prstGeom prst="rect">
            <a:avLst/>
          </a:prstGeom>
          <a:noFill/>
        </p:spPr>
        <p:txBody>
          <a:bodyPr wrap="square" anchor="t" lIns="0" tIns="0" rIns="0" bIns="0"/>
          <a:lstStyle/>
          <a:p>
            <a:pPr>
              <a:lnSpc>
                <a:spcPts val="1320"/>
              </a:lnSpc>
            </a:pPr>
            <a:r>
              <a:rPr lang="ru-RU" sz="1100">
                <a:solidFill>
                  <a:srgbClr val="8B0000"/>
                </a:solidFill>
                <a:latin typeface="Golos Text"/>
              </a:rPr>
              <a:t>02</a:t>
            </a:r>
          </a:p>
        </p:txBody>
      </p:sp>
      <p:sp>
        <p:nvSpPr>
          <p:cNvPr id="14" name="text14"/>
          <p:cNvSpPr>
            <a:spLocks noChangeArrowheads="1"/>
          </p:cNvSpPr>
          <p:nvPr/>
        </p:nvSpPr>
        <p:spPr>
          <a:xfrm>
            <a:off x="6483350" y="2111891"/>
            <a:ext cx="5270500" cy="256540"/>
          </a:xfrm>
          <a:prstGeom prst="rect">
            <a:avLst/>
          </a:prstGeom>
          <a:noFill/>
        </p:spPr>
        <p:txBody>
          <a:bodyPr wrap="square" anchor="t" lIns="0" tIns="0" rIns="0" bIns="0"/>
          <a:lstStyle/>
          <a:p>
            <a:pPr>
              <a:lnSpc>
                <a:spcPts val="1920"/>
              </a:lnSpc>
            </a:pPr>
            <a:r>
              <a:rPr lang="ru-RU" sz="1600" b="1">
                <a:solidFill>
                  <a:srgbClr val="2A2622"/>
                </a:solidFill>
                <a:latin typeface="Golos Text"/>
              </a:rPr>
              <a:t>Проанализировать систему мотивации</a:t>
            </a:r>
          </a:p>
        </p:txBody>
      </p:sp>
      <p:sp>
        <p:nvSpPr>
          <p:cNvPr id="15" name="text15"/>
          <p:cNvSpPr>
            <a:spLocks noChangeArrowheads="1"/>
          </p:cNvSpPr>
          <p:nvPr/>
        </p:nvSpPr>
        <p:spPr>
          <a:xfrm>
            <a:off x="6483350" y="2442766"/>
            <a:ext cx="4660900" cy="484981"/>
          </a:xfrm>
          <a:prstGeom prst="rect">
            <a:avLst/>
          </a:prstGeom>
          <a:noFill/>
        </p:spPr>
        <p:txBody>
          <a:bodyPr wrap="square" anchor="t" lIns="0" tIns="0" rIns="0" bIns="0"/>
          <a:lstStyle/>
          <a:p>
            <a:pPr>
              <a:lnSpc>
                <a:spcPts val="1859"/>
              </a:lnSpc>
            </a:pPr>
            <a:r>
              <a:rPr lang="ru-RU" sz="1200">
                <a:solidFill>
                  <a:srgbClr val="706C67"/>
                </a:solidFill>
                <a:latin typeface="Golos Text"/>
              </a:rPr>
              <a:t>Оценить действующую систему мотивации в торговой сети «Северный дом», выявить её сильные и слабые стороны.</a:t>
            </a:r>
          </a:p>
        </p:txBody>
      </p:sp>
      <p:sp>
        <p:nvSpPr>
          <p:cNvPr id="16" name="text16"/>
          <p:cNvSpPr>
            <a:spLocks noChangeArrowheads="1"/>
          </p:cNvSpPr>
          <p:nvPr/>
        </p:nvSpPr>
        <p:spPr>
          <a:xfrm>
            <a:off x="1073150" y="4110930"/>
            <a:ext cx="5270500" cy="180340"/>
          </a:xfrm>
          <a:prstGeom prst="rect">
            <a:avLst/>
          </a:prstGeom>
          <a:noFill/>
        </p:spPr>
        <p:txBody>
          <a:bodyPr wrap="square" anchor="t" lIns="0" tIns="0" rIns="0" bIns="0"/>
          <a:lstStyle/>
          <a:p>
            <a:pPr>
              <a:lnSpc>
                <a:spcPts val="1320"/>
              </a:lnSpc>
            </a:pPr>
            <a:r>
              <a:rPr lang="ru-RU" sz="1100">
                <a:solidFill>
                  <a:srgbClr val="8B0000"/>
                </a:solidFill>
                <a:latin typeface="Golos Text"/>
              </a:rPr>
              <a:t>03</a:t>
            </a:r>
          </a:p>
        </p:txBody>
      </p:sp>
      <p:sp>
        <p:nvSpPr>
          <p:cNvPr id="17" name="text17"/>
          <p:cNvSpPr>
            <a:spLocks noChangeArrowheads="1"/>
          </p:cNvSpPr>
          <p:nvPr/>
        </p:nvSpPr>
        <p:spPr>
          <a:xfrm>
            <a:off x="1073150" y="4408110"/>
            <a:ext cx="5270500" cy="256540"/>
          </a:xfrm>
          <a:prstGeom prst="rect">
            <a:avLst/>
          </a:prstGeom>
          <a:noFill/>
        </p:spPr>
        <p:txBody>
          <a:bodyPr wrap="square" anchor="t" lIns="0" tIns="0" rIns="0" bIns="0"/>
          <a:lstStyle/>
          <a:p>
            <a:pPr>
              <a:lnSpc>
                <a:spcPts val="1920"/>
              </a:lnSpc>
            </a:pPr>
            <a:r>
              <a:rPr lang="ru-RU" sz="1600" b="1">
                <a:solidFill>
                  <a:srgbClr val="2A2622"/>
                </a:solidFill>
                <a:latin typeface="Golos Text"/>
              </a:rPr>
              <a:t>Разработать программу мероприятий</a:t>
            </a:r>
          </a:p>
        </p:txBody>
      </p:sp>
      <p:sp>
        <p:nvSpPr>
          <p:cNvPr id="18" name="text18"/>
          <p:cNvSpPr>
            <a:spLocks noChangeArrowheads="1"/>
          </p:cNvSpPr>
          <p:nvPr/>
        </p:nvSpPr>
        <p:spPr>
          <a:xfrm>
            <a:off x="1073150" y="4738985"/>
            <a:ext cx="4660900" cy="484981"/>
          </a:xfrm>
          <a:prstGeom prst="rect">
            <a:avLst/>
          </a:prstGeom>
          <a:noFill/>
        </p:spPr>
        <p:txBody>
          <a:bodyPr wrap="square" anchor="t" lIns="0" tIns="0" rIns="0" bIns="0"/>
          <a:lstStyle/>
          <a:p>
            <a:pPr>
              <a:lnSpc>
                <a:spcPts val="1859"/>
              </a:lnSpc>
            </a:pPr>
            <a:r>
              <a:rPr lang="ru-RU" sz="1200">
                <a:solidFill>
                  <a:srgbClr val="706C67"/>
                </a:solidFill>
                <a:latin typeface="Golos Text"/>
              </a:rPr>
              <a:t>Подготовить комплекс мероприятий по совершенствованию системы мотивации с учётом выявленных проблем.</a:t>
            </a:r>
          </a:p>
        </p:txBody>
      </p:sp>
      <p:sp>
        <p:nvSpPr>
          <p:cNvPr id="19" name="text19"/>
          <p:cNvSpPr>
            <a:spLocks noChangeArrowheads="1"/>
          </p:cNvSpPr>
          <p:nvPr/>
        </p:nvSpPr>
        <p:spPr>
          <a:xfrm>
            <a:off x="6483350" y="4110930"/>
            <a:ext cx="5270500" cy="180340"/>
          </a:xfrm>
          <a:prstGeom prst="rect">
            <a:avLst/>
          </a:prstGeom>
          <a:noFill/>
        </p:spPr>
        <p:txBody>
          <a:bodyPr wrap="square" anchor="t" lIns="0" tIns="0" rIns="0" bIns="0"/>
          <a:lstStyle/>
          <a:p>
            <a:pPr>
              <a:lnSpc>
                <a:spcPts val="1320"/>
              </a:lnSpc>
            </a:pPr>
            <a:r>
              <a:rPr lang="ru-RU" sz="1100">
                <a:solidFill>
                  <a:srgbClr val="8B0000"/>
                </a:solidFill>
                <a:latin typeface="Golos Text"/>
              </a:rPr>
              <a:t>04</a:t>
            </a:r>
          </a:p>
        </p:txBody>
      </p:sp>
      <p:sp>
        <p:nvSpPr>
          <p:cNvPr id="20" name="text20"/>
          <p:cNvSpPr>
            <a:spLocks noChangeArrowheads="1"/>
          </p:cNvSpPr>
          <p:nvPr/>
        </p:nvSpPr>
        <p:spPr>
          <a:xfrm>
            <a:off x="6483350" y="4408110"/>
            <a:ext cx="5270500" cy="256540"/>
          </a:xfrm>
          <a:prstGeom prst="rect">
            <a:avLst/>
          </a:prstGeom>
          <a:noFill/>
        </p:spPr>
        <p:txBody>
          <a:bodyPr wrap="square" anchor="t" lIns="0" tIns="0" rIns="0" bIns="0"/>
          <a:lstStyle/>
          <a:p>
            <a:pPr>
              <a:lnSpc>
                <a:spcPts val="1920"/>
              </a:lnSpc>
            </a:pPr>
            <a:r>
              <a:rPr lang="ru-RU" sz="1600" b="1">
                <a:solidFill>
                  <a:srgbClr val="2A2622"/>
                </a:solidFill>
                <a:latin typeface="Golos Text"/>
              </a:rPr>
              <a:t>Оценить экономический эффект</a:t>
            </a:r>
          </a:p>
        </p:txBody>
      </p:sp>
      <p:sp>
        <p:nvSpPr>
          <p:cNvPr id="21" name="text21"/>
          <p:cNvSpPr>
            <a:spLocks noChangeArrowheads="1"/>
          </p:cNvSpPr>
          <p:nvPr/>
        </p:nvSpPr>
        <p:spPr>
          <a:xfrm>
            <a:off x="6483350" y="4738985"/>
            <a:ext cx="4660900" cy="484981"/>
          </a:xfrm>
          <a:prstGeom prst="rect">
            <a:avLst/>
          </a:prstGeom>
          <a:noFill/>
        </p:spPr>
        <p:txBody>
          <a:bodyPr wrap="square" anchor="t" lIns="0" tIns="0" rIns="0" bIns="0"/>
          <a:lstStyle/>
          <a:p>
            <a:pPr>
              <a:lnSpc>
                <a:spcPts val="1859"/>
              </a:lnSpc>
            </a:pPr>
            <a:r>
              <a:rPr lang="ru-RU" sz="1200">
                <a:solidFill>
                  <a:srgbClr val="706C67"/>
                </a:solidFill>
                <a:latin typeface="Golos Text"/>
              </a:rPr>
              <a:t>Рассчитать затраты на внедрение программы и ожидаемый экономический эффект от её реализации.</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6F3EC"/>
        </a:solidFill>
        <a:effectLst/>
      </p:bgPr>
    </p:bg>
    <p:spTree>
      <p:nvGrpSpPr>
        <p:cNvPr id="1" name=""/>
        <p:cNvGrpSpPr/>
        <p:nvPr/>
      </p:nvGrpSpPr>
      <p:grpSpPr>
        <a:xfrm>
          <a:off x="0" y="0"/>
          <a:ext cx="0" cy="0"/>
          <a:chOff x="0" y="0"/>
          <a:chExt cx="0" cy="0"/>
        </a:xfrm>
      </p:grpSpPr>
      <p:pic>
        <p:nvPicPr>
          <p:cNvPr id="2" name="pic2"/>
          <p:cNvPicPr/>
          <p:nvPr/>
        </p:nvPicPr>
        <p:blipFill>
          <a:blip r:embed="rId3"/>
          <a:stretch>
            <a:fillRect/>
          </a:stretch>
        </p:blipFill>
        <p:spPr>
          <a:xfrm>
            <a:off x="0" y="0"/>
            <a:ext cx="12192000" cy="6858000"/>
          </a:xfrm>
          <a:prstGeom prst="rect">
            <a:avLst/>
          </a:prstGeom>
        </p:spPr>
      </p:pic>
      <p:sp>
        <p:nvSpPr>
          <p:cNvPr id="3" name="card3"/>
          <p:cNvSpPr/>
          <p:nvPr/>
        </p:nvSpPr>
        <p:spPr>
          <a:xfrm>
            <a:off x="762000" y="1528961"/>
            <a:ext cx="5257800" cy="2143820"/>
          </a:xfrm>
          <a:prstGeom prst="roundRect">
            <a:avLst>
              <a:gd name="adj" fmla="val 888"/>
            </a:avLst>
          </a:prstGeom>
          <a:noFill/>
          <a:ln w="6350" cap="flat">
            <a:solidFill>
              <a:srgbClr val="D2CEC8"/>
            </a:solidFill>
          </a:ln>
        </p:spPr>
      </p:sp>
      <p:sp>
        <p:nvSpPr>
          <p:cNvPr id="4" name="card4"/>
          <p:cNvSpPr/>
          <p:nvPr/>
        </p:nvSpPr>
        <p:spPr>
          <a:xfrm>
            <a:off x="6172200" y="1528961"/>
            <a:ext cx="5257800" cy="2143820"/>
          </a:xfrm>
          <a:prstGeom prst="roundRect">
            <a:avLst>
              <a:gd name="adj" fmla="val 888"/>
            </a:avLst>
          </a:prstGeom>
          <a:noFill/>
          <a:ln w="6350" cap="flat">
            <a:solidFill>
              <a:srgbClr val="D2CEC8"/>
            </a:solidFill>
          </a:ln>
        </p:spPr>
      </p:sp>
      <p:sp>
        <p:nvSpPr>
          <p:cNvPr id="5" name="card5"/>
          <p:cNvSpPr/>
          <p:nvPr/>
        </p:nvSpPr>
        <p:spPr>
          <a:xfrm>
            <a:off x="762000" y="3825180"/>
            <a:ext cx="5257800" cy="2143820"/>
          </a:xfrm>
          <a:prstGeom prst="roundRect">
            <a:avLst>
              <a:gd name="adj" fmla="val 888"/>
            </a:avLst>
          </a:prstGeom>
          <a:noFill/>
          <a:ln w="6350" cap="flat">
            <a:solidFill>
              <a:srgbClr val="D2CEC8"/>
            </a:solidFill>
          </a:ln>
        </p:spPr>
      </p:sp>
      <p:sp>
        <p:nvSpPr>
          <p:cNvPr id="6" name="card6"/>
          <p:cNvSpPr/>
          <p:nvPr/>
        </p:nvSpPr>
        <p:spPr>
          <a:xfrm>
            <a:off x="6172200" y="3825180"/>
            <a:ext cx="5257800" cy="2143820"/>
          </a:xfrm>
          <a:prstGeom prst="roundRect">
            <a:avLst>
              <a:gd name="adj" fmla="val 888"/>
            </a:avLst>
          </a:prstGeom>
          <a:noFill/>
          <a:ln w="6350" cap="flat">
            <a:solidFill>
              <a:srgbClr val="D2CEC8"/>
            </a:solidFill>
          </a:ln>
        </p:spPr>
      </p:sp>
      <p:sp>
        <p:nvSpPr>
          <p:cNvPr id="7" name="card7"/>
          <p:cNvSpPr/>
          <p:nvPr/>
        </p:nvSpPr>
        <p:spPr>
          <a:xfrm>
            <a:off x="177800" y="177800"/>
            <a:ext cx="11836400" cy="6502400"/>
          </a:xfrm>
          <a:prstGeom prst="rect">
            <a:avLst/>
          </a:prstGeom>
          <a:noFill/>
          <a:ln w="6350" cap="flat">
            <a:solidFill>
              <a:srgbClr val="C9C6BF"/>
            </a:solidFill>
          </a:ln>
        </p:spPr>
      </p:sp>
      <p:sp>
        <p:nvSpPr>
          <p:cNvPr id="8" name="text8"/>
          <p:cNvSpPr>
            <a:spLocks noChangeArrowheads="1"/>
          </p:cNvSpPr>
          <p:nvPr/>
        </p:nvSpPr>
        <p:spPr>
          <a:xfrm>
            <a:off x="1117600" y="622300"/>
            <a:ext cx="2803009" cy="124460"/>
          </a:xfrm>
          <a:prstGeom prst="rect">
            <a:avLst/>
          </a:prstGeom>
          <a:noFill/>
        </p:spPr>
        <p:txBody>
          <a:bodyPr wrap="square" anchor="t" lIns="0" tIns="0" rIns="0" bIns="0"/>
          <a:lstStyle/>
          <a:p>
            <a:pPr>
              <a:lnSpc>
                <a:spcPts val="880"/>
              </a:lnSpc>
            </a:pPr>
            <a:r>
              <a:rPr lang="ru-RU" sz="800" b="1" cap="all" spc="160">
                <a:solidFill>
                  <a:srgbClr val="8B0000"/>
                </a:solidFill>
                <a:latin typeface="Golos Text"/>
              </a:rPr>
              <a:t>Методология исследования</a:t>
            </a:r>
          </a:p>
        </p:txBody>
      </p:sp>
      <p:sp>
        <p:nvSpPr>
          <p:cNvPr id="9" name="text9"/>
          <p:cNvSpPr>
            <a:spLocks noChangeArrowheads="1"/>
          </p:cNvSpPr>
          <p:nvPr/>
        </p:nvSpPr>
        <p:spPr>
          <a:xfrm>
            <a:off x="762000" y="695920"/>
            <a:ext cx="11303000" cy="439420"/>
          </a:xfrm>
          <a:prstGeom prst="rect">
            <a:avLst/>
          </a:prstGeom>
          <a:noFill/>
        </p:spPr>
        <p:txBody>
          <a:bodyPr wrap="square" anchor="t" lIns="0" tIns="0" rIns="0" bIns="0"/>
          <a:lstStyle/>
          <a:p>
            <a:pPr>
              <a:lnSpc>
                <a:spcPts val="3360"/>
              </a:lnSpc>
            </a:pPr>
            <a:r>
              <a:rPr lang="ru-RU" sz="3200" b="1" spc="-31">
                <a:solidFill>
                  <a:srgbClr val="2A2622"/>
                </a:solidFill>
                <a:latin typeface="Lora"/>
              </a:rPr>
              <a:t>Объект, предмет, методы и база исследования</a:t>
            </a:r>
          </a:p>
        </p:txBody>
      </p:sp>
      <p:sp>
        <p:nvSpPr>
          <p:cNvPr id="10" name="text10"/>
          <p:cNvSpPr>
            <a:spLocks noChangeArrowheads="1"/>
          </p:cNvSpPr>
          <p:nvPr/>
        </p:nvSpPr>
        <p:spPr>
          <a:xfrm>
            <a:off x="1073150" y="1814711"/>
            <a:ext cx="5270500" cy="180340"/>
          </a:xfrm>
          <a:prstGeom prst="rect">
            <a:avLst/>
          </a:prstGeom>
          <a:noFill/>
        </p:spPr>
        <p:txBody>
          <a:bodyPr wrap="square" anchor="t" lIns="0" tIns="0" rIns="0" bIns="0"/>
          <a:lstStyle/>
          <a:p>
            <a:pPr>
              <a:lnSpc>
                <a:spcPts val="1320"/>
              </a:lnSpc>
            </a:pPr>
            <a:r>
              <a:rPr lang="ru-RU" sz="1100">
                <a:solidFill>
                  <a:srgbClr val="8B0000"/>
                </a:solidFill>
                <a:latin typeface="Golos Text"/>
              </a:rPr>
              <a:t>01</a:t>
            </a:r>
          </a:p>
        </p:txBody>
      </p:sp>
      <p:sp>
        <p:nvSpPr>
          <p:cNvPr id="11" name="text11"/>
          <p:cNvSpPr>
            <a:spLocks noChangeArrowheads="1"/>
          </p:cNvSpPr>
          <p:nvPr/>
        </p:nvSpPr>
        <p:spPr>
          <a:xfrm>
            <a:off x="1073150" y="2111891"/>
            <a:ext cx="5270500" cy="256540"/>
          </a:xfrm>
          <a:prstGeom prst="rect">
            <a:avLst/>
          </a:prstGeom>
          <a:noFill/>
        </p:spPr>
        <p:txBody>
          <a:bodyPr wrap="square" anchor="t" lIns="0" tIns="0" rIns="0" bIns="0"/>
          <a:lstStyle/>
          <a:p>
            <a:pPr>
              <a:lnSpc>
                <a:spcPts val="1920"/>
              </a:lnSpc>
            </a:pPr>
            <a:r>
              <a:rPr lang="ru-RU" sz="1600" b="1">
                <a:solidFill>
                  <a:srgbClr val="2A2622"/>
                </a:solidFill>
                <a:latin typeface="Golos Text"/>
              </a:rPr>
              <a:t>Объект</a:t>
            </a:r>
          </a:p>
        </p:txBody>
      </p:sp>
      <p:sp>
        <p:nvSpPr>
          <p:cNvPr id="12" name="text12"/>
          <p:cNvSpPr>
            <a:spLocks noChangeArrowheads="1"/>
          </p:cNvSpPr>
          <p:nvPr/>
        </p:nvSpPr>
        <p:spPr>
          <a:xfrm>
            <a:off x="1073150" y="2442726"/>
            <a:ext cx="5270500" cy="248920"/>
          </a:xfrm>
          <a:prstGeom prst="rect">
            <a:avLst/>
          </a:prstGeom>
          <a:noFill/>
        </p:spPr>
        <p:txBody>
          <a:bodyPr wrap="square" anchor="t" lIns="0" tIns="0" rIns="0" bIns="0"/>
          <a:lstStyle/>
          <a:p>
            <a:pPr>
              <a:lnSpc>
                <a:spcPts val="1860"/>
              </a:lnSpc>
            </a:pPr>
            <a:r>
              <a:rPr lang="ru-RU" sz="1200">
                <a:solidFill>
                  <a:srgbClr val="706C67"/>
                </a:solidFill>
                <a:latin typeface="Golos Text"/>
              </a:rPr>
              <a:t>Система мотивации персонала торгового предприятия</a:t>
            </a:r>
          </a:p>
        </p:txBody>
      </p:sp>
      <p:sp>
        <p:nvSpPr>
          <p:cNvPr id="13" name="text13"/>
          <p:cNvSpPr>
            <a:spLocks noChangeArrowheads="1"/>
          </p:cNvSpPr>
          <p:nvPr/>
        </p:nvSpPr>
        <p:spPr>
          <a:xfrm>
            <a:off x="6483350" y="1814711"/>
            <a:ext cx="5270500" cy="180340"/>
          </a:xfrm>
          <a:prstGeom prst="rect">
            <a:avLst/>
          </a:prstGeom>
          <a:noFill/>
        </p:spPr>
        <p:txBody>
          <a:bodyPr wrap="square" anchor="t" lIns="0" tIns="0" rIns="0" bIns="0"/>
          <a:lstStyle/>
          <a:p>
            <a:pPr>
              <a:lnSpc>
                <a:spcPts val="1320"/>
              </a:lnSpc>
            </a:pPr>
            <a:r>
              <a:rPr lang="ru-RU" sz="1100">
                <a:solidFill>
                  <a:srgbClr val="8B0000"/>
                </a:solidFill>
                <a:latin typeface="Golos Text"/>
              </a:rPr>
              <a:t>02</a:t>
            </a:r>
          </a:p>
        </p:txBody>
      </p:sp>
      <p:sp>
        <p:nvSpPr>
          <p:cNvPr id="14" name="text14"/>
          <p:cNvSpPr>
            <a:spLocks noChangeArrowheads="1"/>
          </p:cNvSpPr>
          <p:nvPr/>
        </p:nvSpPr>
        <p:spPr>
          <a:xfrm>
            <a:off x="6483350" y="2111891"/>
            <a:ext cx="5270500" cy="256540"/>
          </a:xfrm>
          <a:prstGeom prst="rect">
            <a:avLst/>
          </a:prstGeom>
          <a:noFill/>
        </p:spPr>
        <p:txBody>
          <a:bodyPr wrap="square" anchor="t" lIns="0" tIns="0" rIns="0" bIns="0"/>
          <a:lstStyle/>
          <a:p>
            <a:pPr>
              <a:lnSpc>
                <a:spcPts val="1920"/>
              </a:lnSpc>
            </a:pPr>
            <a:r>
              <a:rPr lang="ru-RU" sz="1600" b="1">
                <a:solidFill>
                  <a:srgbClr val="2A2622"/>
                </a:solidFill>
                <a:latin typeface="Golos Text"/>
              </a:rPr>
              <a:t>Предмет</a:t>
            </a:r>
          </a:p>
        </p:txBody>
      </p:sp>
      <p:sp>
        <p:nvSpPr>
          <p:cNvPr id="15" name="text15"/>
          <p:cNvSpPr>
            <a:spLocks noChangeArrowheads="1"/>
          </p:cNvSpPr>
          <p:nvPr/>
        </p:nvSpPr>
        <p:spPr>
          <a:xfrm>
            <a:off x="6483350" y="2442766"/>
            <a:ext cx="4660900" cy="484981"/>
          </a:xfrm>
          <a:prstGeom prst="rect">
            <a:avLst/>
          </a:prstGeom>
          <a:noFill/>
        </p:spPr>
        <p:txBody>
          <a:bodyPr wrap="square" anchor="t" lIns="0" tIns="0" rIns="0" bIns="0"/>
          <a:lstStyle/>
          <a:p>
            <a:pPr>
              <a:lnSpc>
                <a:spcPts val="1859"/>
              </a:lnSpc>
            </a:pPr>
            <a:r>
              <a:rPr lang="ru-RU" sz="1200">
                <a:solidFill>
                  <a:srgbClr val="706C67"/>
                </a:solidFill>
                <a:latin typeface="Golos Text"/>
              </a:rPr>
              <a:t>Методы и инструменты мотивации, применяемые в ООО «Северный дом»</a:t>
            </a:r>
          </a:p>
        </p:txBody>
      </p:sp>
      <p:sp>
        <p:nvSpPr>
          <p:cNvPr id="16" name="text16"/>
          <p:cNvSpPr>
            <a:spLocks noChangeArrowheads="1"/>
          </p:cNvSpPr>
          <p:nvPr/>
        </p:nvSpPr>
        <p:spPr>
          <a:xfrm>
            <a:off x="1073150" y="4110930"/>
            <a:ext cx="5270500" cy="180340"/>
          </a:xfrm>
          <a:prstGeom prst="rect">
            <a:avLst/>
          </a:prstGeom>
          <a:noFill/>
        </p:spPr>
        <p:txBody>
          <a:bodyPr wrap="square" anchor="t" lIns="0" tIns="0" rIns="0" bIns="0"/>
          <a:lstStyle/>
          <a:p>
            <a:pPr>
              <a:lnSpc>
                <a:spcPts val="1320"/>
              </a:lnSpc>
            </a:pPr>
            <a:r>
              <a:rPr lang="ru-RU" sz="1100">
                <a:solidFill>
                  <a:srgbClr val="8B0000"/>
                </a:solidFill>
                <a:latin typeface="Golos Text"/>
              </a:rPr>
              <a:t>03</a:t>
            </a:r>
          </a:p>
        </p:txBody>
      </p:sp>
      <p:sp>
        <p:nvSpPr>
          <p:cNvPr id="17" name="text17"/>
          <p:cNvSpPr>
            <a:spLocks noChangeArrowheads="1"/>
          </p:cNvSpPr>
          <p:nvPr/>
        </p:nvSpPr>
        <p:spPr>
          <a:xfrm>
            <a:off x="1073150" y="4408110"/>
            <a:ext cx="5270500" cy="256540"/>
          </a:xfrm>
          <a:prstGeom prst="rect">
            <a:avLst/>
          </a:prstGeom>
          <a:noFill/>
        </p:spPr>
        <p:txBody>
          <a:bodyPr wrap="square" anchor="t" lIns="0" tIns="0" rIns="0" bIns="0"/>
          <a:lstStyle/>
          <a:p>
            <a:pPr>
              <a:lnSpc>
                <a:spcPts val="1920"/>
              </a:lnSpc>
            </a:pPr>
            <a:r>
              <a:rPr lang="ru-RU" sz="1600" b="1">
                <a:solidFill>
                  <a:srgbClr val="2A2622"/>
                </a:solidFill>
                <a:latin typeface="Golos Text"/>
              </a:rPr>
              <a:t>Методы</a:t>
            </a:r>
          </a:p>
        </p:txBody>
      </p:sp>
      <p:sp>
        <p:nvSpPr>
          <p:cNvPr id="18" name="text18"/>
          <p:cNvSpPr>
            <a:spLocks noChangeArrowheads="1"/>
          </p:cNvSpPr>
          <p:nvPr/>
        </p:nvSpPr>
        <p:spPr>
          <a:xfrm>
            <a:off x="1073150" y="4738945"/>
            <a:ext cx="5270500" cy="248920"/>
          </a:xfrm>
          <a:prstGeom prst="rect">
            <a:avLst/>
          </a:prstGeom>
          <a:noFill/>
        </p:spPr>
        <p:txBody>
          <a:bodyPr wrap="square" anchor="t" lIns="0" tIns="0" rIns="0" bIns="0"/>
          <a:lstStyle/>
          <a:p>
            <a:pPr>
              <a:lnSpc>
                <a:spcPts val="1860"/>
              </a:lnSpc>
            </a:pPr>
            <a:r>
              <a:rPr lang="ru-RU" sz="1200">
                <a:solidFill>
                  <a:srgbClr val="706C67"/>
                </a:solidFill>
                <a:latin typeface="Golos Text"/>
              </a:rPr>
              <a:t>Анализ документов, анкетирование, сравнительный анализ</a:t>
            </a:r>
          </a:p>
        </p:txBody>
      </p:sp>
      <p:sp>
        <p:nvSpPr>
          <p:cNvPr id="19" name="text19"/>
          <p:cNvSpPr>
            <a:spLocks noChangeArrowheads="1"/>
          </p:cNvSpPr>
          <p:nvPr/>
        </p:nvSpPr>
        <p:spPr>
          <a:xfrm>
            <a:off x="6483350" y="4110930"/>
            <a:ext cx="5270500" cy="180340"/>
          </a:xfrm>
          <a:prstGeom prst="rect">
            <a:avLst/>
          </a:prstGeom>
          <a:noFill/>
        </p:spPr>
        <p:txBody>
          <a:bodyPr wrap="square" anchor="t" lIns="0" tIns="0" rIns="0" bIns="0"/>
          <a:lstStyle/>
          <a:p>
            <a:pPr>
              <a:lnSpc>
                <a:spcPts val="1320"/>
              </a:lnSpc>
            </a:pPr>
            <a:r>
              <a:rPr lang="ru-RU" sz="1100">
                <a:solidFill>
                  <a:srgbClr val="8B0000"/>
                </a:solidFill>
                <a:latin typeface="Golos Text"/>
              </a:rPr>
              <a:t>04</a:t>
            </a:r>
          </a:p>
        </p:txBody>
      </p:sp>
      <p:sp>
        <p:nvSpPr>
          <p:cNvPr id="20" name="text20"/>
          <p:cNvSpPr>
            <a:spLocks noChangeArrowheads="1"/>
          </p:cNvSpPr>
          <p:nvPr/>
        </p:nvSpPr>
        <p:spPr>
          <a:xfrm>
            <a:off x="6483350" y="4408110"/>
            <a:ext cx="5270500" cy="256540"/>
          </a:xfrm>
          <a:prstGeom prst="rect">
            <a:avLst/>
          </a:prstGeom>
          <a:noFill/>
        </p:spPr>
        <p:txBody>
          <a:bodyPr wrap="square" anchor="t" lIns="0" tIns="0" rIns="0" bIns="0"/>
          <a:lstStyle/>
          <a:p>
            <a:pPr>
              <a:lnSpc>
                <a:spcPts val="1920"/>
              </a:lnSpc>
            </a:pPr>
            <a:r>
              <a:rPr lang="ru-RU" sz="1600" b="1">
                <a:solidFill>
                  <a:srgbClr val="2A2622"/>
                </a:solidFill>
                <a:latin typeface="Golos Text"/>
              </a:rPr>
              <a:t>База исследования</a:t>
            </a:r>
          </a:p>
        </p:txBody>
      </p:sp>
      <p:sp>
        <p:nvSpPr>
          <p:cNvPr id="21" name="text21"/>
          <p:cNvSpPr>
            <a:spLocks noChangeArrowheads="1"/>
          </p:cNvSpPr>
          <p:nvPr/>
        </p:nvSpPr>
        <p:spPr>
          <a:xfrm>
            <a:off x="6483350" y="4738985"/>
            <a:ext cx="4660900" cy="484981"/>
          </a:xfrm>
          <a:prstGeom prst="rect">
            <a:avLst/>
          </a:prstGeom>
          <a:noFill/>
        </p:spPr>
        <p:txBody>
          <a:bodyPr wrap="square" anchor="t" lIns="0" tIns="0" rIns="0" bIns="0"/>
          <a:lstStyle/>
          <a:p>
            <a:pPr>
              <a:lnSpc>
                <a:spcPts val="1859"/>
              </a:lnSpc>
            </a:pPr>
            <a:r>
              <a:rPr lang="ru-RU" sz="1200">
                <a:solidFill>
                  <a:srgbClr val="706C67"/>
                </a:solidFill>
                <a:latin typeface="Golos Text"/>
              </a:rPr>
              <a:t>Торговая сеть «Северный дом»: 6 магазинов, 214 сотрудников, период анализа 2023–2025 гг.</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6F3EC"/>
        </a:solidFill>
        <a:effectLst/>
      </p:bgPr>
    </p:bg>
    <p:spTree>
      <p:nvGrpSpPr>
        <p:cNvPr id="1" name=""/>
        <p:cNvGrpSpPr/>
        <p:nvPr/>
      </p:nvGrpSpPr>
      <p:grpSpPr>
        <a:xfrm>
          <a:off x="0" y="0"/>
          <a:ext cx="0" cy="0"/>
          <a:chOff x="0" y="0"/>
          <a:chExt cx="0" cy="0"/>
        </a:xfrm>
      </p:grpSpPr>
      <p:pic>
        <p:nvPicPr>
          <p:cNvPr id="2" name="pic2"/>
          <p:cNvPicPr/>
          <p:nvPr/>
        </p:nvPicPr>
        <p:blipFill>
          <a:blip r:embed="rId3"/>
          <a:stretch>
            <a:fillRect/>
          </a:stretch>
        </p:blipFill>
        <p:spPr>
          <a:xfrm>
            <a:off x="0" y="0"/>
            <a:ext cx="12192000" cy="6858000"/>
          </a:xfrm>
          <a:prstGeom prst="rect">
            <a:avLst/>
          </a:prstGeom>
        </p:spPr>
      </p:pic>
      <p:sp>
        <p:nvSpPr>
          <p:cNvPr id="3" name="card3"/>
          <p:cNvSpPr/>
          <p:nvPr/>
        </p:nvSpPr>
        <p:spPr>
          <a:xfrm>
            <a:off x="177800" y="177800"/>
            <a:ext cx="11836400" cy="6502400"/>
          </a:xfrm>
          <a:prstGeom prst="rect">
            <a:avLst/>
          </a:prstGeom>
          <a:noFill/>
          <a:ln w="6350" cap="flat">
            <a:solidFill>
              <a:srgbClr val="C9C6BF"/>
            </a:solidFill>
          </a:ln>
        </p:spPr>
      </p:sp>
      <p:graphicFrame>
        <p:nvGraphicFramePr>
          <p:cNvPr id="4" name="chart4"/>
          <p:cNvGraphicFramePr/>
          <p:nvPr/>
        </p:nvGraphicFramePr>
        <p:xfrm>
          <a:off x="762000" y="1862138"/>
          <a:ext cx="10668000" cy="3810000"/>
        </p:xfrm>
        <a:graphic>
          <a:graphicData uri="http://schemas.openxmlformats.org/drawingml/2006/chart">
            <c:chart xmlns:c="http://schemas.openxmlformats.org/drawingml/2006/chart" xmlns:r="http://schemas.openxmlformats.org/officeDocument/2006/relationships" r:id="rId100"/>
          </a:graphicData>
        </a:graphic>
      </p:graphicFrame>
      <p:sp>
        <p:nvSpPr>
          <p:cNvPr id="5" name="text5"/>
          <p:cNvSpPr>
            <a:spLocks noChangeArrowheads="1"/>
          </p:cNvSpPr>
          <p:nvPr/>
        </p:nvSpPr>
        <p:spPr>
          <a:xfrm>
            <a:off x="762000" y="785813"/>
            <a:ext cx="11303000" cy="479425"/>
          </a:xfrm>
          <a:prstGeom prst="rect">
            <a:avLst/>
          </a:prstGeom>
          <a:noFill/>
        </p:spPr>
        <p:txBody>
          <a:bodyPr wrap="square" anchor="t" lIns="0" tIns="0" rIns="0" bIns="0"/>
          <a:lstStyle/>
          <a:p>
            <a:pPr>
              <a:lnSpc>
                <a:spcPts val="3675"/>
              </a:lnSpc>
            </a:pPr>
            <a:r>
              <a:rPr lang="ru-RU" sz="3500" b="1" spc="-34">
                <a:solidFill>
                  <a:srgbClr val="2A2622"/>
                </a:solidFill>
                <a:latin typeface="Lora"/>
              </a:rPr>
              <a:t>Динамика выручки ООО «Северный дом»</a:t>
            </a:r>
          </a:p>
        </p:txBody>
      </p:sp>
      <p:sp>
        <p:nvSpPr>
          <p:cNvPr id="6" name="text6"/>
          <p:cNvSpPr>
            <a:spLocks noChangeArrowheads="1"/>
          </p:cNvSpPr>
          <p:nvPr/>
        </p:nvSpPr>
        <p:spPr>
          <a:xfrm>
            <a:off x="762000" y="1430338"/>
            <a:ext cx="11303000" cy="241300"/>
          </a:xfrm>
          <a:prstGeom prst="rect">
            <a:avLst/>
          </a:prstGeom>
          <a:noFill/>
        </p:spPr>
        <p:txBody>
          <a:bodyPr wrap="square" anchor="t" lIns="0" tIns="0" rIns="0" bIns="0"/>
          <a:lstStyle/>
          <a:p>
            <a:pPr>
              <a:lnSpc>
                <a:spcPts val="1800"/>
              </a:lnSpc>
            </a:pPr>
            <a:r>
              <a:rPr lang="ru-RU" sz="1500">
                <a:solidFill>
                  <a:srgbClr val="706C67"/>
                </a:solidFill>
                <a:latin typeface="Golos Text"/>
              </a:rPr>
              <a:t>Выручка, млн руб., 2023–2025 гг.</a:t>
            </a:r>
          </a:p>
        </p:txBody>
      </p:sp>
      <p:sp>
        <p:nvSpPr>
          <p:cNvPr id="7" name="text7"/>
          <p:cNvSpPr>
            <a:spLocks noChangeArrowheads="1"/>
          </p:cNvSpPr>
          <p:nvPr/>
        </p:nvSpPr>
        <p:spPr>
          <a:xfrm>
            <a:off x="762000" y="5823903"/>
            <a:ext cx="8255000" cy="210820"/>
          </a:xfrm>
          <a:prstGeom prst="rect">
            <a:avLst/>
          </a:prstGeom>
          <a:noFill/>
        </p:spPr>
        <p:txBody>
          <a:bodyPr wrap="square" anchor="t" lIns="0" tIns="0" rIns="0" bIns="0"/>
          <a:lstStyle/>
          <a:p>
            <a:pPr>
              <a:lnSpc>
                <a:spcPts val="1560"/>
              </a:lnSpc>
            </a:pPr>
            <a:r>
              <a:rPr lang="ru-RU" sz="1300">
                <a:solidFill>
                  <a:srgbClr val="706C67"/>
                </a:solidFill>
                <a:latin typeface="Golos Text"/>
              </a:rPr>
              <a:t>Выручка стабильно растёт: +21% за три года</a:t>
            </a:r>
          </a:p>
        </p:txBody>
      </p:sp>
      <p:sp>
        <p:nvSpPr>
          <p:cNvPr id="8" name="text8"/>
          <p:cNvSpPr>
            <a:spLocks noChangeArrowheads="1"/>
          </p:cNvSpPr>
          <p:nvPr/>
        </p:nvSpPr>
        <p:spPr>
          <a:xfrm>
            <a:off x="127000" y="6477000"/>
            <a:ext cx="11303000" cy="165100"/>
          </a:xfrm>
          <a:prstGeom prst="rect">
            <a:avLst/>
          </a:prstGeom>
          <a:noFill/>
        </p:spPr>
        <p:txBody>
          <a:bodyPr wrap="square" anchor="t" lIns="0" tIns="0" rIns="0" bIns="0"/>
          <a:lstStyle/>
          <a:p>
            <a:pPr algn="r">
              <a:lnSpc>
                <a:spcPts val="1200"/>
              </a:lnSpc>
            </a:pPr>
            <a:r>
              <a:rPr lang="ru-RU" sz="1000">
                <a:solidFill>
                  <a:srgbClr val="A29E98"/>
                </a:solidFill>
                <a:latin typeface="Golos Text"/>
              </a:rPr>
              <a:t>Данные ООО «Северный дом», 2023–2025 гг.</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6F3EC"/>
        </a:solidFill>
        <a:effectLst/>
      </p:bgPr>
    </p:bg>
    <p:spTree>
      <p:nvGrpSpPr>
        <p:cNvPr id="1" name=""/>
        <p:cNvGrpSpPr/>
        <p:nvPr/>
      </p:nvGrpSpPr>
      <p:grpSpPr>
        <a:xfrm>
          <a:off x="0" y="0"/>
          <a:ext cx="0" cy="0"/>
          <a:chOff x="0" y="0"/>
          <a:chExt cx="0" cy="0"/>
        </a:xfrm>
      </p:grpSpPr>
      <p:pic>
        <p:nvPicPr>
          <p:cNvPr id="2" name="pic2"/>
          <p:cNvPicPr/>
          <p:nvPr/>
        </p:nvPicPr>
        <p:blipFill>
          <a:blip r:embed="rId3"/>
          <a:stretch>
            <a:fillRect/>
          </a:stretch>
        </p:blipFill>
        <p:spPr>
          <a:xfrm>
            <a:off x="0" y="0"/>
            <a:ext cx="12192000" cy="6858000"/>
          </a:xfrm>
          <a:prstGeom prst="rect">
            <a:avLst/>
          </a:prstGeom>
        </p:spPr>
      </p:pic>
      <p:sp>
        <p:nvSpPr>
          <p:cNvPr id="3" name="card3"/>
          <p:cNvSpPr/>
          <p:nvPr/>
        </p:nvSpPr>
        <p:spPr>
          <a:xfrm>
            <a:off x="762000" y="1503561"/>
            <a:ext cx="5257800" cy="2156520"/>
          </a:xfrm>
          <a:prstGeom prst="roundRect">
            <a:avLst>
              <a:gd name="adj" fmla="val 883"/>
            </a:avLst>
          </a:prstGeom>
          <a:solidFill>
            <a:srgbClr val="FFFFFF"/>
          </a:solidFill>
          <a:ln w="6350" cap="flat">
            <a:solidFill>
              <a:srgbClr val="D6D3CC"/>
            </a:solidFill>
          </a:ln>
        </p:spPr>
      </p:sp>
      <p:sp>
        <p:nvSpPr>
          <p:cNvPr id="4" name="card4"/>
          <p:cNvSpPr/>
          <p:nvPr/>
        </p:nvSpPr>
        <p:spPr>
          <a:xfrm>
            <a:off x="1022350" y="1751211"/>
            <a:ext cx="381000" cy="381000"/>
          </a:xfrm>
          <a:prstGeom prst="roundRect">
            <a:avLst>
              <a:gd name="adj" fmla="val 40000"/>
            </a:avLst>
          </a:prstGeom>
          <a:solidFill>
            <a:srgbClr val="F6F3EC"/>
          </a:solidFill>
          <a:ln>
            <a:noFill/>
          </a:ln>
        </p:spPr>
      </p:sp>
      <p:sp>
        <p:nvSpPr>
          <p:cNvPr id="5" name="card5"/>
          <p:cNvSpPr/>
          <p:nvPr/>
        </p:nvSpPr>
        <p:spPr>
          <a:xfrm>
            <a:off x="6172200" y="1503561"/>
            <a:ext cx="5257800" cy="2156520"/>
          </a:xfrm>
          <a:prstGeom prst="roundRect">
            <a:avLst>
              <a:gd name="adj" fmla="val 883"/>
            </a:avLst>
          </a:prstGeom>
          <a:solidFill>
            <a:srgbClr val="FFFFFF"/>
          </a:solidFill>
          <a:ln w="6350" cap="flat">
            <a:solidFill>
              <a:srgbClr val="D6D3CC"/>
            </a:solidFill>
          </a:ln>
        </p:spPr>
      </p:sp>
      <p:sp>
        <p:nvSpPr>
          <p:cNvPr id="6" name="card6"/>
          <p:cNvSpPr/>
          <p:nvPr/>
        </p:nvSpPr>
        <p:spPr>
          <a:xfrm>
            <a:off x="6432550" y="1751211"/>
            <a:ext cx="381000" cy="381000"/>
          </a:xfrm>
          <a:prstGeom prst="roundRect">
            <a:avLst>
              <a:gd name="adj" fmla="val 40000"/>
            </a:avLst>
          </a:prstGeom>
          <a:solidFill>
            <a:srgbClr val="F6F3EC"/>
          </a:solidFill>
          <a:ln>
            <a:noFill/>
          </a:ln>
        </p:spPr>
      </p:sp>
      <p:sp>
        <p:nvSpPr>
          <p:cNvPr id="7" name="card7"/>
          <p:cNvSpPr/>
          <p:nvPr/>
        </p:nvSpPr>
        <p:spPr>
          <a:xfrm>
            <a:off x="762000" y="3812480"/>
            <a:ext cx="5257800" cy="2156520"/>
          </a:xfrm>
          <a:prstGeom prst="roundRect">
            <a:avLst>
              <a:gd name="adj" fmla="val 883"/>
            </a:avLst>
          </a:prstGeom>
          <a:solidFill>
            <a:srgbClr val="FFFFFF"/>
          </a:solidFill>
          <a:ln w="6350" cap="flat">
            <a:solidFill>
              <a:srgbClr val="D6D3CC"/>
            </a:solidFill>
          </a:ln>
        </p:spPr>
      </p:sp>
      <p:sp>
        <p:nvSpPr>
          <p:cNvPr id="8" name="card8"/>
          <p:cNvSpPr/>
          <p:nvPr/>
        </p:nvSpPr>
        <p:spPr>
          <a:xfrm>
            <a:off x="1022350" y="4060130"/>
            <a:ext cx="381000" cy="381000"/>
          </a:xfrm>
          <a:prstGeom prst="roundRect">
            <a:avLst>
              <a:gd name="adj" fmla="val 40000"/>
            </a:avLst>
          </a:prstGeom>
          <a:solidFill>
            <a:srgbClr val="F6F3EC"/>
          </a:solidFill>
          <a:ln>
            <a:noFill/>
          </a:ln>
        </p:spPr>
      </p:sp>
      <p:sp>
        <p:nvSpPr>
          <p:cNvPr id="9" name="card9"/>
          <p:cNvSpPr/>
          <p:nvPr/>
        </p:nvSpPr>
        <p:spPr>
          <a:xfrm>
            <a:off x="6172200" y="3812480"/>
            <a:ext cx="5257800" cy="2156520"/>
          </a:xfrm>
          <a:prstGeom prst="roundRect">
            <a:avLst>
              <a:gd name="adj" fmla="val 883"/>
            </a:avLst>
          </a:prstGeom>
          <a:solidFill>
            <a:srgbClr val="FFFFFF"/>
          </a:solidFill>
          <a:ln w="6350" cap="flat">
            <a:solidFill>
              <a:srgbClr val="D6D3CC"/>
            </a:solidFill>
          </a:ln>
        </p:spPr>
      </p:sp>
      <p:sp>
        <p:nvSpPr>
          <p:cNvPr id="10" name="card10"/>
          <p:cNvSpPr/>
          <p:nvPr/>
        </p:nvSpPr>
        <p:spPr>
          <a:xfrm>
            <a:off x="6432550" y="4060130"/>
            <a:ext cx="381000" cy="381000"/>
          </a:xfrm>
          <a:prstGeom prst="roundRect">
            <a:avLst>
              <a:gd name="adj" fmla="val 40000"/>
            </a:avLst>
          </a:prstGeom>
          <a:solidFill>
            <a:srgbClr val="F6F3EC"/>
          </a:solidFill>
          <a:ln>
            <a:noFill/>
          </a:ln>
        </p:spPr>
      </p:sp>
      <p:sp>
        <p:nvSpPr>
          <p:cNvPr id="11" name="card11"/>
          <p:cNvSpPr/>
          <p:nvPr/>
        </p:nvSpPr>
        <p:spPr>
          <a:xfrm>
            <a:off x="177800" y="177800"/>
            <a:ext cx="11836400" cy="6502400"/>
          </a:xfrm>
          <a:prstGeom prst="rect">
            <a:avLst/>
          </a:prstGeom>
          <a:noFill/>
          <a:ln w="6350" cap="flat">
            <a:solidFill>
              <a:srgbClr val="C9C6BF"/>
            </a:solidFill>
          </a:ln>
        </p:spPr>
      </p:sp>
      <p:pic>
        <p:nvPicPr>
          <p:cNvPr id="12" name="pic12"/>
          <p:cNvPicPr/>
          <p:nvPr/>
        </p:nvPicPr>
        <p:blipFill>
          <a:blip r:embed="rId4">
            <a:extLst>
              <a:ext uri="{96DAC541-7B7A-43D3-8B79-37D633B846F1}">
                <asvg:svgBlip xmlns:asvg="http://schemas.microsoft.com/office/drawing/2016/SVG/main" r:embed="rId5"/>
              </a:ext>
            </a:extLst>
          </a:blip>
          <a:stretch>
            <a:fillRect/>
          </a:stretch>
        </p:blipFill>
        <p:spPr>
          <a:xfrm>
            <a:off x="1123950" y="1852811"/>
            <a:ext cx="177800" cy="177800"/>
          </a:xfrm>
          <a:prstGeom prst="rect">
            <a:avLst/>
          </a:prstGeom>
        </p:spPr>
      </p:pic>
      <p:pic>
        <p:nvPicPr>
          <p:cNvPr id="13" name="pic13"/>
          <p:cNvPicPr/>
          <p:nvPr/>
        </p:nvPicPr>
        <p:blipFill>
          <a:blip r:embed="rId6"/>
          <a:stretch>
            <a:fillRect/>
          </a:stretch>
        </p:blipFill>
        <p:spPr>
          <a:xfrm>
            <a:off x="6534150" y="1852811"/>
            <a:ext cx="177800" cy="177800"/>
          </a:xfrm>
          <a:prstGeom prst="rect">
            <a:avLst/>
          </a:prstGeom>
        </p:spPr>
      </p:pic>
      <p:pic>
        <p:nvPicPr>
          <p:cNvPr id="14" name="pic14"/>
          <p:cNvPicPr/>
          <p:nvPr/>
        </p:nvPicPr>
        <p:blipFill>
          <a:blip r:embed="rId8">
            <a:extLst>
              <a:ext uri="{96DAC541-7B7A-43D3-8B79-37D633B846F1}">
                <asvg:svgBlip xmlns:asvg="http://schemas.microsoft.com/office/drawing/2016/SVG/main" r:embed="rId9"/>
              </a:ext>
            </a:extLst>
          </a:blip>
          <a:stretch>
            <a:fillRect/>
          </a:stretch>
        </p:blipFill>
        <p:spPr>
          <a:xfrm>
            <a:off x="1123950" y="4161730"/>
            <a:ext cx="177800" cy="177800"/>
          </a:xfrm>
          <a:prstGeom prst="rect">
            <a:avLst/>
          </a:prstGeom>
        </p:spPr>
      </p:pic>
      <p:pic>
        <p:nvPicPr>
          <p:cNvPr id="15" name="pic15"/>
          <p:cNvPicPr/>
          <p:nvPr/>
        </p:nvPicPr>
        <p:blipFill>
          <a:blip r:embed="rId10">
            <a:extLst>
              <a:ext uri="{96DAC541-7B7A-43D3-8B79-37D633B846F1}">
                <asvg:svgBlip xmlns:asvg="http://schemas.microsoft.com/office/drawing/2016/SVG/main" r:embed="rId11"/>
              </a:ext>
            </a:extLst>
          </a:blip>
          <a:stretch>
            <a:fillRect/>
          </a:stretch>
        </p:blipFill>
        <p:spPr>
          <a:xfrm>
            <a:off x="6534150" y="4161730"/>
            <a:ext cx="177800" cy="177800"/>
          </a:xfrm>
          <a:prstGeom prst="rect">
            <a:avLst/>
          </a:prstGeom>
        </p:spPr>
      </p:pic>
      <p:sp>
        <p:nvSpPr>
          <p:cNvPr id="16" name="text16"/>
          <p:cNvSpPr>
            <a:spLocks noChangeArrowheads="1"/>
          </p:cNvSpPr>
          <p:nvPr/>
        </p:nvSpPr>
        <p:spPr>
          <a:xfrm>
            <a:off x="1117600" y="622300"/>
            <a:ext cx="3318371" cy="124460"/>
          </a:xfrm>
          <a:prstGeom prst="rect">
            <a:avLst/>
          </a:prstGeom>
          <a:noFill/>
        </p:spPr>
        <p:txBody>
          <a:bodyPr wrap="square" anchor="t" lIns="0" tIns="0" rIns="0" bIns="0"/>
          <a:lstStyle/>
          <a:p>
            <a:pPr>
              <a:lnSpc>
                <a:spcPts val="880"/>
              </a:lnSpc>
            </a:pPr>
            <a:r>
              <a:rPr lang="ru-RU" sz="800" b="1" cap="all" spc="160">
                <a:solidFill>
                  <a:srgbClr val="8B0000"/>
                </a:solidFill>
                <a:latin typeface="Golos Text"/>
              </a:rPr>
              <a:t>Действующая система мотивации</a:t>
            </a:r>
          </a:p>
        </p:txBody>
      </p:sp>
      <p:sp>
        <p:nvSpPr>
          <p:cNvPr id="17" name="text17"/>
          <p:cNvSpPr>
            <a:spLocks noChangeArrowheads="1"/>
          </p:cNvSpPr>
          <p:nvPr/>
        </p:nvSpPr>
        <p:spPr>
          <a:xfrm>
            <a:off x="762000" y="695920"/>
            <a:ext cx="11303000" cy="439420"/>
          </a:xfrm>
          <a:prstGeom prst="rect">
            <a:avLst/>
          </a:prstGeom>
          <a:noFill/>
        </p:spPr>
        <p:txBody>
          <a:bodyPr wrap="square" anchor="t" lIns="0" tIns="0" rIns="0" bIns="0"/>
          <a:lstStyle/>
          <a:p>
            <a:pPr>
              <a:lnSpc>
                <a:spcPts val="3360"/>
              </a:lnSpc>
            </a:pPr>
            <a:r>
              <a:rPr lang="ru-RU" sz="3200" b="1" spc="-31">
                <a:solidFill>
                  <a:srgbClr val="2A2622"/>
                </a:solidFill>
                <a:latin typeface="Lora"/>
              </a:rPr>
              <a:t>Инструменты стимулирования персонала</a:t>
            </a:r>
          </a:p>
        </p:txBody>
      </p:sp>
      <p:sp>
        <p:nvSpPr>
          <p:cNvPr id="18" name="text18"/>
          <p:cNvSpPr>
            <a:spLocks noChangeArrowheads="1"/>
          </p:cNvSpPr>
          <p:nvPr/>
        </p:nvSpPr>
        <p:spPr>
          <a:xfrm>
            <a:off x="1022350" y="2296041"/>
            <a:ext cx="5372100" cy="218440"/>
          </a:xfrm>
          <a:prstGeom prst="rect">
            <a:avLst/>
          </a:prstGeom>
          <a:noFill/>
        </p:spPr>
        <p:txBody>
          <a:bodyPr wrap="square" anchor="t" lIns="0" tIns="0" rIns="0" bIns="0"/>
          <a:lstStyle/>
          <a:p>
            <a:pPr>
              <a:lnSpc>
                <a:spcPts val="1620"/>
              </a:lnSpc>
            </a:pPr>
            <a:r>
              <a:rPr lang="ru-RU" sz="1350" b="1">
                <a:solidFill>
                  <a:srgbClr val="2A2622"/>
                </a:solidFill>
                <a:latin typeface="Golos Text"/>
              </a:rPr>
              <a:t>Должностной оклад</a:t>
            </a:r>
          </a:p>
        </p:txBody>
      </p:sp>
      <p:sp>
        <p:nvSpPr>
          <p:cNvPr id="19" name="text19"/>
          <p:cNvSpPr>
            <a:spLocks noChangeArrowheads="1"/>
          </p:cNvSpPr>
          <p:nvPr/>
        </p:nvSpPr>
        <p:spPr>
          <a:xfrm>
            <a:off x="1022350" y="2564011"/>
            <a:ext cx="4762500" cy="431800"/>
          </a:xfrm>
          <a:prstGeom prst="rect">
            <a:avLst/>
          </a:prstGeom>
          <a:noFill/>
        </p:spPr>
        <p:txBody>
          <a:bodyPr wrap="square" anchor="t" lIns="0" tIns="0" rIns="0" bIns="0"/>
          <a:lstStyle/>
          <a:p>
            <a:pPr>
              <a:lnSpc>
                <a:spcPts val="1650"/>
              </a:lnSpc>
            </a:pPr>
            <a:r>
              <a:rPr lang="ru-RU" sz="1100">
                <a:solidFill>
                  <a:srgbClr val="706C67"/>
                </a:solidFill>
                <a:latin typeface="Golos Text"/>
              </a:rPr>
              <a:t>Фиксированная часть оплаты труда, гарантированная штатным расписанием</a:t>
            </a:r>
          </a:p>
        </p:txBody>
      </p:sp>
      <p:sp>
        <p:nvSpPr>
          <p:cNvPr id="20" name="text20"/>
          <p:cNvSpPr>
            <a:spLocks noChangeArrowheads="1"/>
          </p:cNvSpPr>
          <p:nvPr/>
        </p:nvSpPr>
        <p:spPr>
          <a:xfrm>
            <a:off x="6432550" y="2296041"/>
            <a:ext cx="5372100" cy="218440"/>
          </a:xfrm>
          <a:prstGeom prst="rect">
            <a:avLst/>
          </a:prstGeom>
          <a:noFill/>
        </p:spPr>
        <p:txBody>
          <a:bodyPr wrap="square" anchor="t" lIns="0" tIns="0" rIns="0" bIns="0"/>
          <a:lstStyle/>
          <a:p>
            <a:pPr>
              <a:lnSpc>
                <a:spcPts val="1620"/>
              </a:lnSpc>
            </a:pPr>
            <a:r>
              <a:rPr lang="ru-RU" sz="1350" b="1">
                <a:solidFill>
                  <a:srgbClr val="2A2622"/>
                </a:solidFill>
                <a:latin typeface="Golos Text"/>
              </a:rPr>
              <a:t>Премия по KPI</a:t>
            </a:r>
          </a:p>
        </p:txBody>
      </p:sp>
      <p:sp>
        <p:nvSpPr>
          <p:cNvPr id="21" name="text21"/>
          <p:cNvSpPr>
            <a:spLocks noChangeArrowheads="1"/>
          </p:cNvSpPr>
          <p:nvPr/>
        </p:nvSpPr>
        <p:spPr>
          <a:xfrm>
            <a:off x="6432550" y="2564011"/>
            <a:ext cx="4762500" cy="431800"/>
          </a:xfrm>
          <a:prstGeom prst="rect">
            <a:avLst/>
          </a:prstGeom>
          <a:noFill/>
        </p:spPr>
        <p:txBody>
          <a:bodyPr wrap="square" anchor="t" lIns="0" tIns="0" rIns="0" bIns="0"/>
          <a:lstStyle/>
          <a:p>
            <a:pPr>
              <a:lnSpc>
                <a:spcPts val="1650"/>
              </a:lnSpc>
            </a:pPr>
            <a:r>
              <a:rPr lang="ru-RU" sz="1100">
                <a:solidFill>
                  <a:srgbClr val="706C67"/>
                </a:solidFill>
                <a:latin typeface="Golos Text"/>
              </a:rPr>
              <a:t>Ежемесячная переменная часть за выполнение ключевых показателей эффективности</a:t>
            </a:r>
          </a:p>
        </p:txBody>
      </p:sp>
      <p:sp>
        <p:nvSpPr>
          <p:cNvPr id="22" name="text22"/>
          <p:cNvSpPr>
            <a:spLocks noChangeArrowheads="1"/>
          </p:cNvSpPr>
          <p:nvPr/>
        </p:nvSpPr>
        <p:spPr>
          <a:xfrm>
            <a:off x="1022350" y="4604960"/>
            <a:ext cx="5372100" cy="218440"/>
          </a:xfrm>
          <a:prstGeom prst="rect">
            <a:avLst/>
          </a:prstGeom>
          <a:noFill/>
        </p:spPr>
        <p:txBody>
          <a:bodyPr wrap="square" anchor="t" lIns="0" tIns="0" rIns="0" bIns="0"/>
          <a:lstStyle/>
          <a:p>
            <a:pPr>
              <a:lnSpc>
                <a:spcPts val="1620"/>
              </a:lnSpc>
            </a:pPr>
            <a:r>
              <a:rPr lang="ru-RU" sz="1350" b="1">
                <a:solidFill>
                  <a:srgbClr val="2A2622"/>
                </a:solidFill>
                <a:latin typeface="Golos Text"/>
              </a:rPr>
              <a:t>Надбавки за стаж</a:t>
            </a:r>
          </a:p>
        </p:txBody>
      </p:sp>
      <p:sp>
        <p:nvSpPr>
          <p:cNvPr id="23" name="text23"/>
          <p:cNvSpPr>
            <a:spLocks noChangeArrowheads="1"/>
          </p:cNvSpPr>
          <p:nvPr/>
        </p:nvSpPr>
        <p:spPr>
          <a:xfrm>
            <a:off x="1022350" y="4872930"/>
            <a:ext cx="4762500" cy="431800"/>
          </a:xfrm>
          <a:prstGeom prst="rect">
            <a:avLst/>
          </a:prstGeom>
          <a:noFill/>
        </p:spPr>
        <p:txBody>
          <a:bodyPr wrap="square" anchor="t" lIns="0" tIns="0" rIns="0" bIns="0"/>
          <a:lstStyle/>
          <a:p>
            <a:pPr>
              <a:lnSpc>
                <a:spcPts val="1650"/>
              </a:lnSpc>
            </a:pPr>
            <a:r>
              <a:rPr lang="ru-RU" sz="1100">
                <a:solidFill>
                  <a:srgbClr val="706C67"/>
                </a:solidFill>
                <a:latin typeface="Golos Text"/>
              </a:rPr>
              <a:t>Доплата за непрерывный стаж работы в компании, растёт с выслугой лет</a:t>
            </a:r>
          </a:p>
        </p:txBody>
      </p:sp>
      <p:sp>
        <p:nvSpPr>
          <p:cNvPr id="24" name="text24"/>
          <p:cNvSpPr>
            <a:spLocks noChangeArrowheads="1"/>
          </p:cNvSpPr>
          <p:nvPr/>
        </p:nvSpPr>
        <p:spPr>
          <a:xfrm>
            <a:off x="6432550" y="4604960"/>
            <a:ext cx="5372100" cy="218440"/>
          </a:xfrm>
          <a:prstGeom prst="rect">
            <a:avLst/>
          </a:prstGeom>
          <a:noFill/>
        </p:spPr>
        <p:txBody>
          <a:bodyPr wrap="square" anchor="t" lIns="0" tIns="0" rIns="0" bIns="0"/>
          <a:lstStyle/>
          <a:p>
            <a:pPr>
              <a:lnSpc>
                <a:spcPts val="1620"/>
              </a:lnSpc>
            </a:pPr>
            <a:r>
              <a:rPr lang="ru-RU" sz="1350" b="1">
                <a:solidFill>
                  <a:srgbClr val="2A2622"/>
                </a:solidFill>
                <a:latin typeface="Golos Text"/>
              </a:rPr>
              <a:t>Нематериальные меры</a:t>
            </a:r>
          </a:p>
        </p:txBody>
      </p:sp>
      <p:sp>
        <p:nvSpPr>
          <p:cNvPr id="25" name="text25"/>
          <p:cNvSpPr>
            <a:spLocks noChangeArrowheads="1"/>
          </p:cNvSpPr>
          <p:nvPr/>
        </p:nvSpPr>
        <p:spPr>
          <a:xfrm>
            <a:off x="6432550" y="4872930"/>
            <a:ext cx="4762500" cy="431800"/>
          </a:xfrm>
          <a:prstGeom prst="rect">
            <a:avLst/>
          </a:prstGeom>
          <a:noFill/>
        </p:spPr>
        <p:txBody>
          <a:bodyPr wrap="square" anchor="t" lIns="0" tIns="0" rIns="0" bIns="0"/>
          <a:lstStyle/>
          <a:p>
            <a:pPr>
              <a:lnSpc>
                <a:spcPts val="1650"/>
              </a:lnSpc>
            </a:pPr>
            <a:r>
              <a:rPr lang="ru-RU" sz="1100">
                <a:solidFill>
                  <a:srgbClr val="706C67"/>
                </a:solidFill>
                <a:latin typeface="Golos Text"/>
              </a:rPr>
              <a:t>Грамоты, доска почёта, корпоративные праздники, обучение за счёт компании</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6F3EC"/>
        </a:solidFill>
        <a:effectLst/>
      </p:bgPr>
    </p:bg>
    <p:spTree>
      <p:nvGrpSpPr>
        <p:cNvPr id="1" name=""/>
        <p:cNvGrpSpPr/>
        <p:nvPr/>
      </p:nvGrpSpPr>
      <p:grpSpPr>
        <a:xfrm>
          <a:off x="0" y="0"/>
          <a:ext cx="0" cy="0"/>
          <a:chOff x="0" y="0"/>
          <a:chExt cx="0" cy="0"/>
        </a:xfrm>
      </p:grpSpPr>
      <p:pic>
        <p:nvPicPr>
          <p:cNvPr id="2" name="pic2"/>
          <p:cNvPicPr/>
          <p:nvPr/>
        </p:nvPicPr>
        <p:blipFill>
          <a:blip r:embed="rId3"/>
          <a:stretch>
            <a:fillRect/>
          </a:stretch>
        </p:blipFill>
        <p:spPr>
          <a:xfrm>
            <a:off x="0" y="0"/>
            <a:ext cx="12192000" cy="6858000"/>
          </a:xfrm>
          <a:prstGeom prst="rect">
            <a:avLst/>
          </a:prstGeom>
        </p:spPr>
      </p:pic>
      <p:sp>
        <p:nvSpPr>
          <p:cNvPr id="3" name="card3"/>
          <p:cNvSpPr/>
          <p:nvPr/>
        </p:nvSpPr>
        <p:spPr>
          <a:xfrm>
            <a:off x="177800" y="177800"/>
            <a:ext cx="11836400" cy="6502400"/>
          </a:xfrm>
          <a:prstGeom prst="rect">
            <a:avLst/>
          </a:prstGeom>
          <a:noFill/>
          <a:ln w="6350" cap="flat">
            <a:solidFill>
              <a:srgbClr val="C9C6BF"/>
            </a:solidFill>
          </a:ln>
        </p:spPr>
      </p:sp>
      <p:graphicFrame>
        <p:nvGraphicFramePr>
          <p:cNvPr id="4" name="chart4"/>
          <p:cNvGraphicFramePr/>
          <p:nvPr/>
        </p:nvGraphicFramePr>
        <p:xfrm>
          <a:off x="762000" y="1862138"/>
          <a:ext cx="10668000" cy="3810000"/>
        </p:xfrm>
        <a:graphic>
          <a:graphicData uri="http://schemas.openxmlformats.org/drawingml/2006/chart">
            <c:chart xmlns:c="http://schemas.openxmlformats.org/drawingml/2006/chart" xmlns:r="http://schemas.openxmlformats.org/officeDocument/2006/relationships" r:id="rId100"/>
          </a:graphicData>
        </a:graphic>
      </p:graphicFrame>
      <p:sp>
        <p:nvSpPr>
          <p:cNvPr id="5" name="text5"/>
          <p:cNvSpPr>
            <a:spLocks noChangeArrowheads="1"/>
          </p:cNvSpPr>
          <p:nvPr/>
        </p:nvSpPr>
        <p:spPr>
          <a:xfrm>
            <a:off x="762000" y="785813"/>
            <a:ext cx="11303000" cy="479425"/>
          </a:xfrm>
          <a:prstGeom prst="rect">
            <a:avLst/>
          </a:prstGeom>
          <a:noFill/>
        </p:spPr>
        <p:txBody>
          <a:bodyPr wrap="square" anchor="t" lIns="0" tIns="0" rIns="0" bIns="0"/>
          <a:lstStyle/>
          <a:p>
            <a:pPr>
              <a:lnSpc>
                <a:spcPts val="3675"/>
              </a:lnSpc>
            </a:pPr>
            <a:r>
              <a:rPr lang="ru-RU" sz="3500" b="1" spc="-34">
                <a:solidFill>
                  <a:srgbClr val="2A2622"/>
                </a:solidFill>
                <a:latin typeface="Lora"/>
              </a:rPr>
              <a:t>Динамика текучести кадров, 2023–2025 гг.</a:t>
            </a:r>
          </a:p>
        </p:txBody>
      </p:sp>
      <p:sp>
        <p:nvSpPr>
          <p:cNvPr id="6" name="text6"/>
          <p:cNvSpPr>
            <a:spLocks noChangeArrowheads="1"/>
          </p:cNvSpPr>
          <p:nvPr/>
        </p:nvSpPr>
        <p:spPr>
          <a:xfrm>
            <a:off x="762000" y="1430338"/>
            <a:ext cx="11303000" cy="241300"/>
          </a:xfrm>
          <a:prstGeom prst="rect">
            <a:avLst/>
          </a:prstGeom>
          <a:noFill/>
        </p:spPr>
        <p:txBody>
          <a:bodyPr wrap="square" anchor="t" lIns="0" tIns="0" rIns="0" bIns="0"/>
          <a:lstStyle/>
          <a:p>
            <a:pPr>
              <a:lnSpc>
                <a:spcPts val="1800"/>
              </a:lnSpc>
            </a:pPr>
            <a:r>
              <a:rPr lang="ru-RU" sz="1500">
                <a:solidFill>
                  <a:srgbClr val="706C67"/>
                </a:solidFill>
                <a:latin typeface="Golos Text"/>
              </a:rPr>
              <a:t>Текучесть персонала, %</a:t>
            </a:r>
          </a:p>
        </p:txBody>
      </p:sp>
      <p:sp>
        <p:nvSpPr>
          <p:cNvPr id="7" name="text7"/>
          <p:cNvSpPr>
            <a:spLocks noChangeArrowheads="1"/>
          </p:cNvSpPr>
          <p:nvPr/>
        </p:nvSpPr>
        <p:spPr>
          <a:xfrm>
            <a:off x="762000" y="5823903"/>
            <a:ext cx="8255000" cy="210820"/>
          </a:xfrm>
          <a:prstGeom prst="rect">
            <a:avLst/>
          </a:prstGeom>
          <a:noFill/>
        </p:spPr>
        <p:txBody>
          <a:bodyPr wrap="square" anchor="t" lIns="0" tIns="0" rIns="0" bIns="0"/>
          <a:lstStyle/>
          <a:p>
            <a:pPr>
              <a:lnSpc>
                <a:spcPts val="1560"/>
              </a:lnSpc>
            </a:pPr>
            <a:r>
              <a:rPr lang="ru-RU" sz="1300">
                <a:solidFill>
                  <a:srgbClr val="706C67"/>
                </a:solidFill>
                <a:latin typeface="Golos Text"/>
              </a:rPr>
              <a:t>Рост текучести — ключевая проблема, сигнал о неэффективности системы мотивации</a:t>
            </a:r>
          </a:p>
        </p:txBody>
      </p:sp>
      <p:sp>
        <p:nvSpPr>
          <p:cNvPr id="8" name="text8"/>
          <p:cNvSpPr>
            <a:spLocks noChangeArrowheads="1"/>
          </p:cNvSpPr>
          <p:nvPr/>
        </p:nvSpPr>
        <p:spPr>
          <a:xfrm>
            <a:off x="127000" y="6477000"/>
            <a:ext cx="11303000" cy="165100"/>
          </a:xfrm>
          <a:prstGeom prst="rect">
            <a:avLst/>
          </a:prstGeom>
          <a:noFill/>
        </p:spPr>
        <p:txBody>
          <a:bodyPr wrap="square" anchor="t" lIns="0" tIns="0" rIns="0" bIns="0"/>
          <a:lstStyle/>
          <a:p>
            <a:pPr algn="r">
              <a:lnSpc>
                <a:spcPts val="1200"/>
              </a:lnSpc>
            </a:pPr>
            <a:r>
              <a:rPr lang="ru-RU" sz="1000">
                <a:solidFill>
                  <a:srgbClr val="A29E98"/>
                </a:solidFill>
                <a:latin typeface="Golos Text"/>
              </a:rPr>
              <a:t>Данные предприятия, 2023–2025 гг.</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6F3EC"/>
        </a:solidFill>
        <a:effectLst/>
      </p:bgPr>
    </p:bg>
    <p:spTree>
      <p:nvGrpSpPr>
        <p:cNvPr id="1" name=""/>
        <p:cNvGrpSpPr/>
        <p:nvPr/>
      </p:nvGrpSpPr>
      <p:grpSpPr>
        <a:xfrm>
          <a:off x="0" y="0"/>
          <a:ext cx="0" cy="0"/>
          <a:chOff x="0" y="0"/>
          <a:chExt cx="0" cy="0"/>
        </a:xfrm>
      </p:grpSpPr>
      <p:pic>
        <p:nvPicPr>
          <p:cNvPr id="2" name="pic2"/>
          <p:cNvPicPr/>
          <p:nvPr/>
        </p:nvPicPr>
        <p:blipFill>
          <a:blip r:embed="rId3"/>
          <a:stretch>
            <a:fillRect/>
          </a:stretch>
        </p:blipFill>
        <p:spPr>
          <a:xfrm>
            <a:off x="0" y="0"/>
            <a:ext cx="12192000" cy="6858000"/>
          </a:xfrm>
          <a:prstGeom prst="rect">
            <a:avLst/>
          </a:prstGeom>
        </p:spPr>
      </p:pic>
      <p:sp>
        <p:nvSpPr>
          <p:cNvPr id="3" name="card3"/>
          <p:cNvSpPr/>
          <p:nvPr/>
        </p:nvSpPr>
        <p:spPr>
          <a:xfrm>
            <a:off x="3937000" y="3094038"/>
            <a:ext cx="139700" cy="139700"/>
          </a:xfrm>
          <a:prstGeom prst="roundRect">
            <a:avLst>
              <a:gd name="adj" fmla="val 40909"/>
            </a:avLst>
          </a:prstGeom>
          <a:solidFill>
            <a:srgbClr val="8B0000"/>
          </a:solidFill>
          <a:ln>
            <a:noFill/>
          </a:ln>
        </p:spPr>
      </p:sp>
      <p:sp>
        <p:nvSpPr>
          <p:cNvPr id="4" name="card4"/>
          <p:cNvSpPr/>
          <p:nvPr/>
        </p:nvSpPr>
        <p:spPr>
          <a:xfrm>
            <a:off x="3937000" y="3519488"/>
            <a:ext cx="139700" cy="139700"/>
          </a:xfrm>
          <a:prstGeom prst="roundRect">
            <a:avLst>
              <a:gd name="adj" fmla="val 40909"/>
            </a:avLst>
          </a:prstGeom>
          <a:solidFill>
            <a:srgbClr val="C27B6D"/>
          </a:solidFill>
          <a:ln>
            <a:noFill/>
          </a:ln>
        </p:spPr>
      </p:sp>
      <p:sp>
        <p:nvSpPr>
          <p:cNvPr id="5" name="card5"/>
          <p:cNvSpPr/>
          <p:nvPr/>
        </p:nvSpPr>
        <p:spPr>
          <a:xfrm>
            <a:off x="3937000" y="3944938"/>
            <a:ext cx="139700" cy="139700"/>
          </a:xfrm>
          <a:prstGeom prst="roundRect">
            <a:avLst>
              <a:gd name="adj" fmla="val 40909"/>
            </a:avLst>
          </a:prstGeom>
          <a:solidFill>
            <a:srgbClr val="602118"/>
          </a:solidFill>
          <a:ln>
            <a:noFill/>
          </a:ln>
        </p:spPr>
      </p:sp>
      <p:sp>
        <p:nvSpPr>
          <p:cNvPr id="6" name="card6"/>
          <p:cNvSpPr/>
          <p:nvPr/>
        </p:nvSpPr>
        <p:spPr>
          <a:xfrm>
            <a:off x="3937000" y="4370388"/>
            <a:ext cx="139700" cy="139700"/>
          </a:xfrm>
          <a:prstGeom prst="roundRect">
            <a:avLst>
              <a:gd name="adj" fmla="val 40909"/>
            </a:avLst>
          </a:prstGeom>
          <a:solidFill>
            <a:srgbClr val="DEB5AA"/>
          </a:solidFill>
          <a:ln>
            <a:noFill/>
          </a:ln>
        </p:spPr>
      </p:sp>
      <p:sp>
        <p:nvSpPr>
          <p:cNvPr id="7" name="card7"/>
          <p:cNvSpPr/>
          <p:nvPr/>
        </p:nvSpPr>
        <p:spPr>
          <a:xfrm>
            <a:off x="177800" y="177800"/>
            <a:ext cx="11836400" cy="6502400"/>
          </a:xfrm>
          <a:prstGeom prst="rect">
            <a:avLst/>
          </a:prstGeom>
          <a:noFill/>
          <a:ln w="6350" cap="flat">
            <a:solidFill>
              <a:srgbClr val="C9C6BF"/>
            </a:solidFill>
          </a:ln>
        </p:spPr>
      </p:sp>
      <p:graphicFrame>
        <p:nvGraphicFramePr>
          <p:cNvPr id="8" name="chart8"/>
          <p:cNvGraphicFramePr/>
          <p:nvPr/>
        </p:nvGraphicFramePr>
        <p:xfrm>
          <a:off x="762000" y="2468563"/>
          <a:ext cx="2667000" cy="2667000"/>
        </p:xfrm>
        <a:graphic>
          <a:graphicData uri="http://schemas.openxmlformats.org/drawingml/2006/chart">
            <c:chart xmlns:c="http://schemas.openxmlformats.org/drawingml/2006/chart" xmlns:r="http://schemas.openxmlformats.org/officeDocument/2006/relationships" r:id="rId100"/>
          </a:graphicData>
        </a:graphic>
      </p:graphicFrame>
      <p:sp>
        <p:nvSpPr>
          <p:cNvPr id="9" name="text9"/>
          <p:cNvSpPr>
            <a:spLocks noChangeArrowheads="1"/>
          </p:cNvSpPr>
          <p:nvPr/>
        </p:nvSpPr>
        <p:spPr>
          <a:xfrm>
            <a:off x="762000" y="1671638"/>
            <a:ext cx="11303000" cy="479425"/>
          </a:xfrm>
          <a:prstGeom prst="rect">
            <a:avLst/>
          </a:prstGeom>
          <a:noFill/>
        </p:spPr>
        <p:txBody>
          <a:bodyPr wrap="square" anchor="t" lIns="0" tIns="0" rIns="0" bIns="0"/>
          <a:lstStyle/>
          <a:p>
            <a:pPr>
              <a:lnSpc>
                <a:spcPts val="3675"/>
              </a:lnSpc>
            </a:pPr>
            <a:r>
              <a:rPr lang="ru-RU" sz="3500" b="1" spc="-34">
                <a:solidFill>
                  <a:srgbClr val="2A2622"/>
                </a:solidFill>
                <a:latin typeface="Lora"/>
              </a:rPr>
              <a:t>Причины неудовлетворённости сотрудников</a:t>
            </a:r>
          </a:p>
        </p:txBody>
      </p:sp>
      <p:sp>
        <p:nvSpPr>
          <p:cNvPr id="10" name="text10"/>
          <p:cNvSpPr>
            <a:spLocks noChangeArrowheads="1"/>
          </p:cNvSpPr>
          <p:nvPr/>
        </p:nvSpPr>
        <p:spPr>
          <a:xfrm>
            <a:off x="1768872" y="3319463"/>
            <a:ext cx="653256" cy="561340"/>
          </a:xfrm>
          <a:prstGeom prst="rect">
            <a:avLst/>
          </a:prstGeom>
          <a:noFill/>
        </p:spPr>
        <p:txBody>
          <a:bodyPr wrap="square" anchor="t" lIns="0" tIns="0" rIns="0" bIns="0"/>
          <a:lstStyle/>
          <a:p>
            <a:pPr algn="ctr">
              <a:lnSpc>
                <a:spcPts val="4320"/>
              </a:lnSpc>
            </a:pPr>
            <a:r>
              <a:rPr lang="ru-RU" sz="3600" b="1">
                <a:solidFill>
                  <a:srgbClr val="8B0000"/>
                </a:solidFill>
                <a:latin typeface="Lora"/>
              </a:rPr>
              <a:t>96</a:t>
            </a:r>
          </a:p>
        </p:txBody>
      </p:sp>
      <p:sp>
        <p:nvSpPr>
          <p:cNvPr id="11" name="text11"/>
          <p:cNvSpPr>
            <a:spLocks noChangeArrowheads="1"/>
          </p:cNvSpPr>
          <p:nvPr/>
        </p:nvSpPr>
        <p:spPr>
          <a:xfrm>
            <a:off x="1479550" y="3900488"/>
            <a:ext cx="1231900" cy="393700"/>
          </a:xfrm>
          <a:prstGeom prst="rect">
            <a:avLst/>
          </a:prstGeom>
          <a:noFill/>
        </p:spPr>
        <p:txBody>
          <a:bodyPr wrap="square" anchor="t" lIns="0" tIns="0" rIns="0" bIns="0"/>
          <a:lstStyle/>
          <a:p>
            <a:pPr algn="ctr">
              <a:lnSpc>
                <a:spcPts val="1500"/>
              </a:lnSpc>
            </a:pPr>
            <a:r>
              <a:rPr lang="ru-RU" sz="1200">
                <a:solidFill>
                  <a:srgbClr val="706C67"/>
                </a:solidFill>
                <a:latin typeface="Golos Text"/>
              </a:rPr>
              <a:t>опрошенных сотрудников</a:t>
            </a:r>
          </a:p>
        </p:txBody>
      </p:sp>
      <p:sp>
        <p:nvSpPr>
          <p:cNvPr id="12" name="text12"/>
          <p:cNvSpPr>
            <a:spLocks noChangeArrowheads="1"/>
          </p:cNvSpPr>
          <p:nvPr/>
        </p:nvSpPr>
        <p:spPr>
          <a:xfrm>
            <a:off x="4191000" y="3049588"/>
            <a:ext cx="7335540" cy="241300"/>
          </a:xfrm>
          <a:prstGeom prst="rect">
            <a:avLst/>
          </a:prstGeom>
          <a:noFill/>
        </p:spPr>
        <p:txBody>
          <a:bodyPr wrap="square" anchor="t" lIns="0" tIns="0" rIns="0" bIns="0"/>
          <a:lstStyle/>
          <a:p>
            <a:pPr>
              <a:lnSpc>
                <a:spcPts val="1800"/>
              </a:lnSpc>
            </a:pPr>
            <a:r>
              <a:rPr lang="ru-RU" sz="1500" b="1">
                <a:solidFill>
                  <a:srgbClr val="2A2622"/>
                </a:solidFill>
                <a:latin typeface="Golos Text"/>
              </a:rPr>
              <a:t>Низкий уровень оплаты</a:t>
            </a:r>
          </a:p>
        </p:txBody>
      </p:sp>
      <p:sp>
        <p:nvSpPr>
          <p:cNvPr id="13" name="text13"/>
          <p:cNvSpPr>
            <a:spLocks noChangeArrowheads="1"/>
          </p:cNvSpPr>
          <p:nvPr/>
        </p:nvSpPr>
        <p:spPr>
          <a:xfrm>
            <a:off x="11005840" y="3033713"/>
            <a:ext cx="551160" cy="256540"/>
          </a:xfrm>
          <a:prstGeom prst="rect">
            <a:avLst/>
          </a:prstGeom>
          <a:noFill/>
        </p:spPr>
        <p:txBody>
          <a:bodyPr wrap="square" anchor="t" lIns="0" tIns="0" rIns="0" bIns="0"/>
          <a:lstStyle/>
          <a:p>
            <a:pPr>
              <a:lnSpc>
                <a:spcPts val="1920"/>
              </a:lnSpc>
            </a:pPr>
            <a:r>
              <a:rPr lang="ru-RU" sz="1600" b="1">
                <a:solidFill>
                  <a:srgbClr val="8B0000"/>
                </a:solidFill>
                <a:latin typeface="Lora"/>
              </a:rPr>
              <a:t>40%</a:t>
            </a:r>
          </a:p>
        </p:txBody>
      </p:sp>
      <p:sp>
        <p:nvSpPr>
          <p:cNvPr id="14" name="text14"/>
          <p:cNvSpPr>
            <a:spLocks noChangeArrowheads="1"/>
          </p:cNvSpPr>
          <p:nvPr/>
        </p:nvSpPr>
        <p:spPr>
          <a:xfrm>
            <a:off x="4191000" y="3475038"/>
            <a:ext cx="7357963" cy="241300"/>
          </a:xfrm>
          <a:prstGeom prst="rect">
            <a:avLst/>
          </a:prstGeom>
          <a:noFill/>
        </p:spPr>
        <p:txBody>
          <a:bodyPr wrap="square" anchor="t" lIns="0" tIns="0" rIns="0" bIns="0"/>
          <a:lstStyle/>
          <a:p>
            <a:pPr>
              <a:lnSpc>
                <a:spcPts val="1800"/>
              </a:lnSpc>
            </a:pPr>
            <a:r>
              <a:rPr lang="ru-RU" sz="1500" b="1">
                <a:solidFill>
                  <a:srgbClr val="2A2622"/>
                </a:solidFill>
                <a:latin typeface="Golos Text"/>
              </a:rPr>
              <a:t>Отсутствие карьерного роста</a:t>
            </a:r>
          </a:p>
        </p:txBody>
      </p:sp>
      <p:sp>
        <p:nvSpPr>
          <p:cNvPr id="15" name="text15"/>
          <p:cNvSpPr>
            <a:spLocks noChangeArrowheads="1"/>
          </p:cNvSpPr>
          <p:nvPr/>
        </p:nvSpPr>
        <p:spPr>
          <a:xfrm>
            <a:off x="11028263" y="3459163"/>
            <a:ext cx="528737" cy="256540"/>
          </a:xfrm>
          <a:prstGeom prst="rect">
            <a:avLst/>
          </a:prstGeom>
          <a:noFill/>
        </p:spPr>
        <p:txBody>
          <a:bodyPr wrap="square" anchor="t" lIns="0" tIns="0" rIns="0" bIns="0"/>
          <a:lstStyle/>
          <a:p>
            <a:pPr>
              <a:lnSpc>
                <a:spcPts val="1920"/>
              </a:lnSpc>
            </a:pPr>
            <a:r>
              <a:rPr lang="ru-RU" sz="1600" b="1">
                <a:solidFill>
                  <a:srgbClr val="8B0000"/>
                </a:solidFill>
                <a:latin typeface="Lora"/>
              </a:rPr>
              <a:t>25%</a:t>
            </a:r>
          </a:p>
        </p:txBody>
      </p:sp>
      <p:sp>
        <p:nvSpPr>
          <p:cNvPr id="16" name="text16"/>
          <p:cNvSpPr>
            <a:spLocks noChangeArrowheads="1"/>
          </p:cNvSpPr>
          <p:nvPr/>
        </p:nvSpPr>
        <p:spPr>
          <a:xfrm>
            <a:off x="4191000" y="3900488"/>
            <a:ext cx="7338417" cy="241300"/>
          </a:xfrm>
          <a:prstGeom prst="rect">
            <a:avLst/>
          </a:prstGeom>
          <a:noFill/>
        </p:spPr>
        <p:txBody>
          <a:bodyPr wrap="square" anchor="t" lIns="0" tIns="0" rIns="0" bIns="0"/>
          <a:lstStyle/>
          <a:p>
            <a:pPr>
              <a:lnSpc>
                <a:spcPts val="1800"/>
              </a:lnSpc>
            </a:pPr>
            <a:r>
              <a:rPr lang="ru-RU" sz="1500" b="1">
                <a:solidFill>
                  <a:srgbClr val="2A2622"/>
                </a:solidFill>
                <a:latin typeface="Golos Text"/>
              </a:rPr>
              <a:t>Несправедливое премирование</a:t>
            </a:r>
          </a:p>
        </p:txBody>
      </p:sp>
      <p:sp>
        <p:nvSpPr>
          <p:cNvPr id="17" name="text17"/>
          <p:cNvSpPr>
            <a:spLocks noChangeArrowheads="1"/>
          </p:cNvSpPr>
          <p:nvPr/>
        </p:nvSpPr>
        <p:spPr>
          <a:xfrm>
            <a:off x="11008717" y="3884613"/>
            <a:ext cx="548283" cy="256540"/>
          </a:xfrm>
          <a:prstGeom prst="rect">
            <a:avLst/>
          </a:prstGeom>
          <a:noFill/>
        </p:spPr>
        <p:txBody>
          <a:bodyPr wrap="square" anchor="t" lIns="0" tIns="0" rIns="0" bIns="0"/>
          <a:lstStyle/>
          <a:p>
            <a:pPr>
              <a:lnSpc>
                <a:spcPts val="1920"/>
              </a:lnSpc>
            </a:pPr>
            <a:r>
              <a:rPr lang="ru-RU" sz="1600" b="1">
                <a:solidFill>
                  <a:srgbClr val="8B0000"/>
                </a:solidFill>
                <a:latin typeface="Lora"/>
              </a:rPr>
              <a:t>20%</a:t>
            </a:r>
          </a:p>
        </p:txBody>
      </p:sp>
      <p:sp>
        <p:nvSpPr>
          <p:cNvPr id="18" name="text18"/>
          <p:cNvSpPr>
            <a:spLocks noChangeArrowheads="1"/>
          </p:cNvSpPr>
          <p:nvPr/>
        </p:nvSpPr>
        <p:spPr>
          <a:xfrm>
            <a:off x="4191000" y="4325938"/>
            <a:ext cx="7383760" cy="241300"/>
          </a:xfrm>
          <a:prstGeom prst="rect">
            <a:avLst/>
          </a:prstGeom>
          <a:noFill/>
        </p:spPr>
        <p:txBody>
          <a:bodyPr wrap="square" anchor="t" lIns="0" tIns="0" rIns="0" bIns="0"/>
          <a:lstStyle/>
          <a:p>
            <a:pPr>
              <a:lnSpc>
                <a:spcPts val="1800"/>
              </a:lnSpc>
            </a:pPr>
            <a:r>
              <a:rPr lang="ru-RU" sz="1500" b="1">
                <a:solidFill>
                  <a:srgbClr val="2A2622"/>
                </a:solidFill>
                <a:latin typeface="Golos Text"/>
              </a:rPr>
              <a:t>Неблагоприятный психологический климат</a:t>
            </a:r>
          </a:p>
        </p:txBody>
      </p:sp>
      <p:sp>
        <p:nvSpPr>
          <p:cNvPr id="19" name="text19"/>
          <p:cNvSpPr>
            <a:spLocks noChangeArrowheads="1"/>
          </p:cNvSpPr>
          <p:nvPr/>
        </p:nvSpPr>
        <p:spPr>
          <a:xfrm>
            <a:off x="11054060" y="4310063"/>
            <a:ext cx="502940" cy="256540"/>
          </a:xfrm>
          <a:prstGeom prst="rect">
            <a:avLst/>
          </a:prstGeom>
          <a:noFill/>
        </p:spPr>
        <p:txBody>
          <a:bodyPr wrap="square" anchor="t" lIns="0" tIns="0" rIns="0" bIns="0"/>
          <a:lstStyle/>
          <a:p>
            <a:pPr>
              <a:lnSpc>
                <a:spcPts val="1920"/>
              </a:lnSpc>
            </a:pPr>
            <a:r>
              <a:rPr lang="ru-RU" sz="1600" b="1">
                <a:solidFill>
                  <a:srgbClr val="8B0000"/>
                </a:solidFill>
                <a:latin typeface="Lora"/>
              </a:rPr>
              <a:t>15%</a:t>
            </a:r>
          </a:p>
        </p:txBody>
      </p:sp>
      <p:sp>
        <p:nvSpPr>
          <p:cNvPr id="20" name="text20"/>
          <p:cNvSpPr>
            <a:spLocks noChangeArrowheads="1"/>
          </p:cNvSpPr>
          <p:nvPr/>
        </p:nvSpPr>
        <p:spPr>
          <a:xfrm>
            <a:off x="127000" y="6477000"/>
            <a:ext cx="11303000" cy="165100"/>
          </a:xfrm>
          <a:prstGeom prst="rect">
            <a:avLst/>
          </a:prstGeom>
          <a:noFill/>
        </p:spPr>
        <p:txBody>
          <a:bodyPr wrap="square" anchor="t" lIns="0" tIns="0" rIns="0" bIns="0"/>
          <a:lstStyle/>
          <a:p>
            <a:pPr algn="r">
              <a:lnSpc>
                <a:spcPts val="1200"/>
              </a:lnSpc>
            </a:pPr>
            <a:r>
              <a:rPr lang="ru-RU" sz="1000">
                <a:solidFill>
                  <a:srgbClr val="A29E98"/>
                </a:solidFill>
                <a:latin typeface="Golos Text"/>
              </a:rPr>
              <a:t>Анкетирование сотрудников, 2025 год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6F3EC"/>
        </a:solidFill>
        <a:effectLst/>
      </p:bgPr>
    </p:bg>
    <p:spTree>
      <p:nvGrpSpPr>
        <p:cNvPr id="1" name=""/>
        <p:cNvGrpSpPr/>
        <p:nvPr/>
      </p:nvGrpSpPr>
      <p:grpSpPr>
        <a:xfrm>
          <a:off x="0" y="0"/>
          <a:ext cx="0" cy="0"/>
          <a:chOff x="0" y="0"/>
          <a:chExt cx="0" cy="0"/>
        </a:xfrm>
      </p:grpSpPr>
      <p:pic>
        <p:nvPicPr>
          <p:cNvPr id="2" name="pic2"/>
          <p:cNvPicPr/>
          <p:nvPr/>
        </p:nvPicPr>
        <p:blipFill>
          <a:blip r:embed="rId3"/>
          <a:stretch>
            <a:fillRect/>
          </a:stretch>
        </p:blipFill>
        <p:spPr>
          <a:xfrm>
            <a:off x="0" y="0"/>
            <a:ext cx="12192000" cy="6858000"/>
          </a:xfrm>
          <a:prstGeom prst="rect">
            <a:avLst/>
          </a:prstGeom>
        </p:spPr>
      </p:pic>
      <p:sp>
        <p:nvSpPr>
          <p:cNvPr id="3" name="card3"/>
          <p:cNvSpPr/>
          <p:nvPr/>
        </p:nvSpPr>
        <p:spPr>
          <a:xfrm>
            <a:off x="177800" y="177800"/>
            <a:ext cx="11836400" cy="6502400"/>
          </a:xfrm>
          <a:prstGeom prst="rect">
            <a:avLst/>
          </a:prstGeom>
          <a:noFill/>
          <a:ln w="6350" cap="flat">
            <a:solidFill>
              <a:srgbClr val="C9C6BF"/>
            </a:solidFill>
          </a:ln>
        </p:spPr>
      </p:sp>
      <p:sp>
        <p:nvSpPr>
          <p:cNvPr id="4" name="text4"/>
          <p:cNvSpPr>
            <a:spLocks noChangeArrowheads="1"/>
          </p:cNvSpPr>
          <p:nvPr/>
        </p:nvSpPr>
        <p:spPr>
          <a:xfrm>
            <a:off x="1117600" y="622300"/>
            <a:ext cx="853718" cy="124460"/>
          </a:xfrm>
          <a:prstGeom prst="rect">
            <a:avLst/>
          </a:prstGeom>
          <a:noFill/>
        </p:spPr>
        <p:txBody>
          <a:bodyPr wrap="square" anchor="t" lIns="0" tIns="0" rIns="0" bIns="0"/>
          <a:lstStyle/>
          <a:p>
            <a:pPr>
              <a:lnSpc>
                <a:spcPts val="880"/>
              </a:lnSpc>
            </a:pPr>
            <a:r>
              <a:rPr lang="ru-RU" sz="800" b="1" cap="all" spc="160">
                <a:solidFill>
                  <a:srgbClr val="8B0000"/>
                </a:solidFill>
                <a:latin typeface="Golos Text"/>
              </a:rPr>
              <a:t>Анализ</a:t>
            </a:r>
          </a:p>
        </p:txBody>
      </p:sp>
      <p:sp>
        <p:nvSpPr>
          <p:cNvPr id="5" name="text5"/>
          <p:cNvSpPr>
            <a:spLocks noChangeArrowheads="1"/>
          </p:cNvSpPr>
          <p:nvPr/>
        </p:nvSpPr>
        <p:spPr>
          <a:xfrm>
            <a:off x="762000" y="695920"/>
            <a:ext cx="11303000" cy="439420"/>
          </a:xfrm>
          <a:prstGeom prst="rect">
            <a:avLst/>
          </a:prstGeom>
          <a:noFill/>
        </p:spPr>
        <p:txBody>
          <a:bodyPr wrap="square" anchor="t" lIns="0" tIns="0" rIns="0" bIns="0"/>
          <a:lstStyle/>
          <a:p>
            <a:pPr>
              <a:lnSpc>
                <a:spcPts val="3360"/>
              </a:lnSpc>
            </a:pPr>
            <a:r>
              <a:rPr lang="ru-RU" sz="3200" b="1" spc="-31">
                <a:solidFill>
                  <a:srgbClr val="2A2622"/>
                </a:solidFill>
                <a:latin typeface="Lora"/>
              </a:rPr>
              <a:t>Выявленные проблемы системы мотивации</a:t>
            </a:r>
          </a:p>
        </p:txBody>
      </p:sp>
      <p:sp>
        <p:nvSpPr>
          <p:cNvPr id="6" name="text6"/>
          <p:cNvSpPr>
            <a:spLocks noChangeArrowheads="1"/>
          </p:cNvSpPr>
          <p:nvPr/>
        </p:nvSpPr>
        <p:spPr>
          <a:xfrm>
            <a:off x="1562100" y="1861701"/>
            <a:ext cx="1641515" cy="287020"/>
          </a:xfrm>
          <a:prstGeom prst="rect">
            <a:avLst/>
          </a:prstGeom>
          <a:noFill/>
        </p:spPr>
        <p:txBody>
          <a:bodyPr wrap="square" anchor="t" lIns="0" tIns="0" rIns="0" bIns="0"/>
          <a:lstStyle/>
          <a:p>
            <a:pPr>
              <a:lnSpc>
                <a:spcPts val="2160"/>
              </a:lnSpc>
            </a:pPr>
            <a:r>
              <a:rPr lang="ru-RU" sz="1800" b="1">
                <a:solidFill>
                  <a:srgbClr val="2A2622"/>
                </a:solidFill>
                <a:latin typeface="Golos Text"/>
              </a:rPr>
              <a:t>Недостатки</a:t>
            </a:r>
          </a:p>
        </p:txBody>
      </p:sp>
      <p:sp>
        <p:nvSpPr>
          <p:cNvPr id="7" name="text7"/>
          <p:cNvSpPr>
            <a:spLocks noChangeArrowheads="1"/>
          </p:cNvSpPr>
          <p:nvPr/>
        </p:nvSpPr>
        <p:spPr>
          <a:xfrm>
            <a:off x="1092200" y="2417961"/>
            <a:ext cx="5232400" cy="260350"/>
          </a:xfrm>
          <a:prstGeom prst="rect">
            <a:avLst/>
          </a:prstGeom>
          <a:noFill/>
        </p:spPr>
        <p:txBody>
          <a:bodyPr wrap="square" anchor="t" lIns="0" tIns="0" rIns="0" bIns="0"/>
          <a:lstStyle/>
          <a:p>
            <a:pPr>
              <a:lnSpc>
                <a:spcPts val="1950"/>
              </a:lnSpc>
            </a:pPr>
            <a:r>
              <a:rPr lang="ru-RU" sz="1300">
                <a:solidFill>
                  <a:srgbClr val="2A2622"/>
                </a:solidFill>
                <a:latin typeface="Golos Text"/>
              </a:rPr>
              <a:t>Неконкурентоспособный уровень оплаты труда</a:t>
            </a:r>
          </a:p>
        </p:txBody>
      </p:sp>
      <p:sp>
        <p:nvSpPr>
          <p:cNvPr id="8" name="text8"/>
          <p:cNvSpPr>
            <a:spLocks noChangeArrowheads="1"/>
          </p:cNvSpPr>
          <p:nvPr/>
        </p:nvSpPr>
        <p:spPr>
          <a:xfrm>
            <a:off x="1092200" y="2843411"/>
            <a:ext cx="5232400" cy="260350"/>
          </a:xfrm>
          <a:prstGeom prst="rect">
            <a:avLst/>
          </a:prstGeom>
          <a:noFill/>
        </p:spPr>
        <p:txBody>
          <a:bodyPr wrap="square" anchor="t" lIns="0" tIns="0" rIns="0" bIns="0"/>
          <a:lstStyle/>
          <a:p>
            <a:pPr>
              <a:lnSpc>
                <a:spcPts val="1950"/>
              </a:lnSpc>
            </a:pPr>
            <a:r>
              <a:rPr lang="ru-RU" sz="1300">
                <a:solidFill>
                  <a:srgbClr val="2A2622"/>
                </a:solidFill>
                <a:latin typeface="Golos Text"/>
              </a:rPr>
              <a:t>Непрозрачная система премирования</a:t>
            </a:r>
          </a:p>
        </p:txBody>
      </p:sp>
      <p:sp>
        <p:nvSpPr>
          <p:cNvPr id="9" name="text9"/>
          <p:cNvSpPr>
            <a:spLocks noChangeArrowheads="1"/>
          </p:cNvSpPr>
          <p:nvPr/>
        </p:nvSpPr>
        <p:spPr>
          <a:xfrm>
            <a:off x="1092200" y="3268861"/>
            <a:ext cx="5232400" cy="260350"/>
          </a:xfrm>
          <a:prstGeom prst="rect">
            <a:avLst/>
          </a:prstGeom>
          <a:noFill/>
        </p:spPr>
        <p:txBody>
          <a:bodyPr wrap="square" anchor="t" lIns="0" tIns="0" rIns="0" bIns="0"/>
          <a:lstStyle/>
          <a:p>
            <a:pPr>
              <a:lnSpc>
                <a:spcPts val="1950"/>
              </a:lnSpc>
            </a:pPr>
            <a:r>
              <a:rPr lang="ru-RU" sz="1300">
                <a:solidFill>
                  <a:srgbClr val="2A2622"/>
                </a:solidFill>
                <a:latin typeface="Golos Text"/>
              </a:rPr>
              <a:t>Отсутствие карьерных перспектив</a:t>
            </a:r>
          </a:p>
        </p:txBody>
      </p:sp>
      <p:sp>
        <p:nvSpPr>
          <p:cNvPr id="10" name="text10"/>
          <p:cNvSpPr>
            <a:spLocks noChangeArrowheads="1"/>
          </p:cNvSpPr>
          <p:nvPr/>
        </p:nvSpPr>
        <p:spPr>
          <a:xfrm>
            <a:off x="1092200" y="3694311"/>
            <a:ext cx="5232400" cy="260350"/>
          </a:xfrm>
          <a:prstGeom prst="rect">
            <a:avLst/>
          </a:prstGeom>
          <a:noFill/>
        </p:spPr>
        <p:txBody>
          <a:bodyPr wrap="square" anchor="t" lIns="0" tIns="0" rIns="0" bIns="0"/>
          <a:lstStyle/>
          <a:p>
            <a:pPr>
              <a:lnSpc>
                <a:spcPts val="1950"/>
              </a:lnSpc>
            </a:pPr>
            <a:r>
              <a:rPr lang="ru-RU" sz="1300">
                <a:solidFill>
                  <a:srgbClr val="2A2622"/>
                </a:solidFill>
                <a:latin typeface="Golos Text"/>
              </a:rPr>
              <a:t>Недостаточность нематериальных стимулов</a:t>
            </a:r>
          </a:p>
        </p:txBody>
      </p:sp>
      <p:sp>
        <p:nvSpPr>
          <p:cNvPr id="11" name="text11"/>
          <p:cNvSpPr>
            <a:spLocks noChangeArrowheads="1"/>
          </p:cNvSpPr>
          <p:nvPr/>
        </p:nvSpPr>
        <p:spPr>
          <a:xfrm>
            <a:off x="6972300" y="1861701"/>
            <a:ext cx="1829633" cy="287020"/>
          </a:xfrm>
          <a:prstGeom prst="rect">
            <a:avLst/>
          </a:prstGeom>
          <a:noFill/>
        </p:spPr>
        <p:txBody>
          <a:bodyPr wrap="square" anchor="t" lIns="0" tIns="0" rIns="0" bIns="0"/>
          <a:lstStyle/>
          <a:p>
            <a:pPr>
              <a:lnSpc>
                <a:spcPts val="2160"/>
              </a:lnSpc>
            </a:pPr>
            <a:r>
              <a:rPr lang="ru-RU" sz="1800" b="1">
                <a:solidFill>
                  <a:srgbClr val="2A2622"/>
                </a:solidFill>
                <a:latin typeface="Golos Text"/>
              </a:rPr>
              <a:t>Последствия</a:t>
            </a:r>
          </a:p>
        </p:txBody>
      </p:sp>
      <p:sp>
        <p:nvSpPr>
          <p:cNvPr id="12" name="text12"/>
          <p:cNvSpPr>
            <a:spLocks noChangeArrowheads="1"/>
          </p:cNvSpPr>
          <p:nvPr/>
        </p:nvSpPr>
        <p:spPr>
          <a:xfrm>
            <a:off x="6502400" y="2417961"/>
            <a:ext cx="5232400" cy="260350"/>
          </a:xfrm>
          <a:prstGeom prst="rect">
            <a:avLst/>
          </a:prstGeom>
          <a:noFill/>
        </p:spPr>
        <p:txBody>
          <a:bodyPr wrap="square" anchor="t" lIns="0" tIns="0" rIns="0" bIns="0"/>
          <a:lstStyle/>
          <a:p>
            <a:pPr>
              <a:lnSpc>
                <a:spcPts val="1950"/>
              </a:lnSpc>
            </a:pPr>
            <a:r>
              <a:rPr lang="ru-RU" sz="1300">
                <a:solidFill>
                  <a:srgbClr val="2A2622"/>
                </a:solidFill>
                <a:latin typeface="Golos Text"/>
              </a:rPr>
              <a:t>Отток квалифицированных сотрудников к конкурентам</a:t>
            </a:r>
          </a:p>
        </p:txBody>
      </p:sp>
      <p:sp>
        <p:nvSpPr>
          <p:cNvPr id="13" name="text13"/>
          <p:cNvSpPr>
            <a:spLocks noChangeArrowheads="1"/>
          </p:cNvSpPr>
          <p:nvPr/>
        </p:nvSpPr>
        <p:spPr>
          <a:xfrm>
            <a:off x="6502400" y="2843411"/>
            <a:ext cx="5232400" cy="260350"/>
          </a:xfrm>
          <a:prstGeom prst="rect">
            <a:avLst/>
          </a:prstGeom>
          <a:noFill/>
        </p:spPr>
        <p:txBody>
          <a:bodyPr wrap="square" anchor="t" lIns="0" tIns="0" rIns="0" bIns="0"/>
          <a:lstStyle/>
          <a:p>
            <a:pPr>
              <a:lnSpc>
                <a:spcPts val="1950"/>
              </a:lnSpc>
            </a:pPr>
            <a:r>
              <a:rPr lang="ru-RU" sz="1300">
                <a:solidFill>
                  <a:srgbClr val="2A2622"/>
                </a:solidFill>
                <a:latin typeface="Golos Text"/>
              </a:rPr>
              <a:t>Снижение доверия и мотивации персонала</a:t>
            </a:r>
          </a:p>
        </p:txBody>
      </p:sp>
      <p:sp>
        <p:nvSpPr>
          <p:cNvPr id="14" name="text14"/>
          <p:cNvSpPr>
            <a:spLocks noChangeArrowheads="1"/>
          </p:cNvSpPr>
          <p:nvPr/>
        </p:nvSpPr>
        <p:spPr>
          <a:xfrm>
            <a:off x="6502400" y="3268861"/>
            <a:ext cx="5232400" cy="260350"/>
          </a:xfrm>
          <a:prstGeom prst="rect">
            <a:avLst/>
          </a:prstGeom>
          <a:noFill/>
        </p:spPr>
        <p:txBody>
          <a:bodyPr wrap="square" anchor="t" lIns="0" tIns="0" rIns="0" bIns="0"/>
          <a:lstStyle/>
          <a:p>
            <a:pPr>
              <a:lnSpc>
                <a:spcPts val="1950"/>
              </a:lnSpc>
            </a:pPr>
            <a:r>
              <a:rPr lang="ru-RU" sz="1300">
                <a:solidFill>
                  <a:srgbClr val="2A2622"/>
                </a:solidFill>
                <a:latin typeface="Golos Text"/>
              </a:rPr>
              <a:t>Потеря амбициозных и перспективных работников</a:t>
            </a:r>
          </a:p>
        </p:txBody>
      </p:sp>
      <p:sp>
        <p:nvSpPr>
          <p:cNvPr id="15" name="text15"/>
          <p:cNvSpPr>
            <a:spLocks noChangeArrowheads="1"/>
          </p:cNvSpPr>
          <p:nvPr/>
        </p:nvSpPr>
        <p:spPr>
          <a:xfrm>
            <a:off x="6502400" y="3694311"/>
            <a:ext cx="5232400" cy="260350"/>
          </a:xfrm>
          <a:prstGeom prst="rect">
            <a:avLst/>
          </a:prstGeom>
          <a:noFill/>
        </p:spPr>
        <p:txBody>
          <a:bodyPr wrap="square" anchor="t" lIns="0" tIns="0" rIns="0" bIns="0"/>
          <a:lstStyle/>
          <a:p>
            <a:pPr>
              <a:lnSpc>
                <a:spcPts val="1950"/>
              </a:lnSpc>
            </a:pPr>
            <a:r>
              <a:rPr lang="ru-RU" sz="1300">
                <a:solidFill>
                  <a:srgbClr val="2A2622"/>
                </a:solidFill>
                <a:latin typeface="Golos Text"/>
              </a:rPr>
              <a:t>Рост неудовлетворённости и снижение вовлечённости</a:t>
            </a:r>
          </a:p>
        </p:txBody>
      </p:sp>
    </p:spTree>
  </p:cSld>
  <p:clrMapOvr>
    <a:masterClrMapping/>
  </p:clrMapOvr>
</p:sld>
</file>

<file path=ppt/theme/theme1.xml><?xml version="1.0" encoding="utf-8"?>
<a:theme xmlns:a="http://schemas.openxmlformats.org/drawingml/2006/main" name="slaida">
  <a:themeElements>
    <a:clrScheme name="slaida">
      <a:dk1>
        <a:srgbClr val="1C1C1C"/>
      </a:dk1>
      <a:lt1>
        <a:srgbClr val="FFFFFF"/>
      </a:lt1>
      <a:dk2>
        <a:srgbClr val="44546A"/>
      </a:dk2>
      <a:lt2>
        <a:srgbClr val="E7E6E6"/>
      </a:lt2>
      <a:accent1>
        <a:srgbClr val="2F6BFF"/>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laida">
      <a:majorFont>
        <a:latin typeface="Calibri Light"/>
        <a:ea typeface=""/>
        <a:cs typeface=""/>
      </a:majorFont>
      <a:minorFont>
        <a:latin typeface="Calibri"/>
        <a:ea typeface=""/>
        <a:cs typeface=""/>
      </a:minorFont>
    </a:fontScheme>
    <a:fmtScheme name="slaida">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2.xml><?xml version="1.0" encoding="utf-8"?>
<a:theme xmlns:a="http://schemas.openxmlformats.org/drawingml/2006/main" name="slaida">
  <a:themeElements>
    <a:clrScheme name="slaida">
      <a:dk1>
        <a:srgbClr val="1C1C1C"/>
      </a:dk1>
      <a:lt1>
        <a:srgbClr val="FFFFFF"/>
      </a:lt1>
      <a:dk2>
        <a:srgbClr val="44546A"/>
      </a:dk2>
      <a:lt2>
        <a:srgbClr val="E7E6E6"/>
      </a:lt2>
      <a:accent1>
        <a:srgbClr val="2F6BFF"/>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laida">
      <a:majorFont>
        <a:latin typeface="Calibri Light"/>
        <a:ea typeface=""/>
        <a:cs typeface=""/>
      </a:majorFont>
      <a:minorFont>
        <a:latin typeface="Calibri"/>
        <a:ea typeface=""/>
        <a:cs typeface=""/>
      </a:minorFont>
    </a:fontScheme>
    <a:fmtScheme name="slaida">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Application>Слайда</Applicat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Титульный лист презентации к защите диплома — пример</dc:title>
  <dc:creator>Слайда</dc:creator>
</cp:coreProperties>
</file>