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Default Extension="svg" ContentType="image/svg+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"/>
  </p:notesMasterIdLst>
  <p:sldIdLst>
    <p:sldId id="256" r:id="rId101"/>
    <p:sldId id="257" r:id="rId102"/>
    <p:sldId id="258" r:id="rId103"/>
    <p:sldId id="259" r:id="rId104"/>
    <p:sldId id="260" r:id="rId105"/>
    <p:sldId id="261" r:id="rId106"/>
    <p:sldId id="262" r:id="rId107"/>
    <p:sldId id="263" r:id="rId108"/>
    <p:sldId id="264" r:id="rId109"/>
    <p:sldId id="265" r:id="rId110"/>
  </p:sldIdLst>
  <p:sldSz cx="12192000" cy="6858000"/>
  <p:notesSz cx="6858000" cy="9144000"/>
  <p:embeddedFontLst>
    <p:embeddedFont>
      <p:font typeface="Onest"/>
      <p:regular r:id="rId200"/>
      <p:bold r:id="rId201"/>
    </p:embeddedFont>
    <p:embeddedFont>
      <p:font typeface="Nunito"/>
      <p:regular r:id="rId204"/>
      <p:bold r:id="rId205"/>
    </p:embeddedFont>
  </p:embeddedFontLst>
</p:presentation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101" Type="http://schemas.openxmlformats.org/officeDocument/2006/relationships/slide" Target="slides/slide1.xml"/><Relationship Id="rId102" Type="http://schemas.openxmlformats.org/officeDocument/2006/relationships/slide" Target="slides/slide2.xml"/><Relationship Id="rId103" Type="http://schemas.openxmlformats.org/officeDocument/2006/relationships/slide" Target="slides/slide3.xml"/><Relationship Id="rId104" Type="http://schemas.openxmlformats.org/officeDocument/2006/relationships/slide" Target="slides/slide4.xml"/><Relationship Id="rId105" Type="http://schemas.openxmlformats.org/officeDocument/2006/relationships/slide" Target="slides/slide5.xml"/><Relationship Id="rId106" Type="http://schemas.openxmlformats.org/officeDocument/2006/relationships/slide" Target="slides/slide6.xml"/><Relationship Id="rId107" Type="http://schemas.openxmlformats.org/officeDocument/2006/relationships/slide" Target="slides/slide7.xml"/><Relationship Id="rId108" Type="http://schemas.openxmlformats.org/officeDocument/2006/relationships/slide" Target="slides/slide8.xml"/><Relationship Id="rId109" Type="http://schemas.openxmlformats.org/officeDocument/2006/relationships/slide" Target="slides/slide9.xml"/><Relationship Id="rId110" Type="http://schemas.openxmlformats.org/officeDocument/2006/relationships/slide" Target="slides/slide10.xml"/><Relationship Id="rId200" Type="http://schemas.openxmlformats.org/officeDocument/2006/relationships/font" Target="fonts/font1.fntdata"/><Relationship Id="rId201" Type="http://schemas.openxmlformats.org/officeDocument/2006/relationships/font" Target="fonts/font2.fntdata"/><Relationship Id="rId204" Type="http://schemas.openxmlformats.org/officeDocument/2006/relationships/font" Target="fonts/font5.fntdata"/><Relationship Id="rId205" Type="http://schemas.openxmlformats.org/officeDocument/2006/relationships/font" Target="fonts/font6.fntdata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Здравствуйте, ребята! Сегодня мы поговорим о самых удивительных существах на Земле — животных. Мы узнаем, сколько их, какие они бывают, кто самый быстрый и самый большой, а также как мы можем им помочь. Поехали!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Итак, мы убедились, насколько разнообразен и удивителен животный мир нашей планеты. Но многие виды находятся под угрозой из-за деятельности человека. Поэтому так важно, чтобы каждый из нас задумался о сохранении природы. Даже маленькие действия — например, участие в акциях или экологичное поведение — имеют значение. Давайте вместе беречь животных и их дома. А теперь я готов ответить на ваши вопросы.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Ребята, задумайтесь: на нашей планете живёт более 8,7 миллионов видов животных. И это только то, что мы знаем! Из них 97 процентов — это беспозвоночные: насекомые, ракообразные, пауки и другие. А описано учёными пока лишь около 1,2 миллиона видов. То есть мы открыли только малую часть. Дальше мы узнаем, как они делятся на группы.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Ребята, давайте разберёмся, на какие основные группы учёные делят всех животных. Всего их шесть. Первая и самая многочисленная — беспозвоночные. К ним относятся насекомые, пауки, моллюски и черви. На самом деле более 95% всех известных видов животных — это именно беспозвоночные. Далее идут рыбы — они живут в воде и дышат жабрами. Амфибии, или земноводные, например лягушки и саламандры, могут жить и в воде, и на суше. Рептилии — это змеи, ящерицы, черепахи и крокодилы; они холоднокровные и покрыты чешуёй. Птицы — теплокровные, с перьями, многие умеют летать. И наконец, млекопитающие — к ним относимся и мы с вами, а также собаки, киты и многие другие. Всех млекопитающих объединяет то, что они вскармливают детёнышей молоком. Запомнить эти группы легко — их ровно шесть.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Давайте посмотрим на рекордсменов животного мира. Гепард разгоняется до 120 километров в час — это быстрее, чем едет машина на трассе. Но самым крупным животным на планете остаётся синий кит: его длина достигает 30 метров, а вес — 170 тонн. А знаете, у кого самый сильный укус? У нильского крокодила — 5 000 фунтов на квадратный дюйм. Эти рекорды показывают, насколько разнообразны и удивительны животные. Дальше мы узнаем, какие животные живут в России.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Посмотрите на карту России. Каждый цветной регион — дом для удивительных животных. На Кавказе, в Краснодарском крае, живёт кавказский тур — горный козёл с мощными рогами. На Алтае обитает алтайский горный баран, который прекрасно лазает по скалам. Сибирь, Красноярский край — это царство сибирского тигра, одного из самых крупных хищников. На Камчатке водятся огромные бурые медведи, а в Приморье — уссурийские тигры. Эти животные — гордость нашей страны, и мы должны их беречь.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Ребята, посмотрите на эту цифру. 1617 видов животных в России находятся под угрозой исчезновения. Из них 277 видов — это критически исчезающие, то есть они могут навсегда исчезнуть с лица Земли. Эти данные собраны в Красной книге России — главном документе, который рассказывает о самых уязвимых обитателях нашей страны. Почему это важно? Потому что каждый вид — это уникальная часть экосистемы, и теряя их, мы теряем баланс природы. Дальше мы поговорим о том, как человек может помочь.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Ребята, давайте задумаемся: а зачем нам вообще беречь животных? Кажется, что они просто живут сами по себе. Но на самом деле каждый вид — это важная часть огромного пазла. Если исчезает одно звено, страдает вся цепочка. Например, без пчёл многие растения не смогут опыляться, а значит, не будет плодов и семян. Кроме того, животные дают нам уникальные ресурсы: от пищи до лекарств. И наконец, они вдохновляют нас на творчество и научные открытия. Помните: сохраняя природу, мы сохраняем и себя.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Ребята, мы с вами уже говорили о том, как важны животные и как некоторые из них находятся на грани исчезновения. Но есть и хорошие новости: люди активно помогают животным. Самый заметный способ — создание заповедников и национальных парков, где животные могут жить без угрозы со стороны человека. Также есть специальные программы разведения редких видов — например, в зоопарках учёные помогают животным размножаться, чтобы потом выпустить их в дикую природу. Не забываем и про реабилитационные центры, где выхаживают раненых зверей. И конечно, законы, запрещающие браконьерство и торговлю исчезающими видами. Международные организации, такие как PETA и World Animal Foundation, тоже вносят огромный вклад. Всё это даёт надежду, что мы сможем сохранить разнообразие животного мира для будущих поколений. Давайте посмотрим, какие ещё интересные факты нас ждут дальше.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А теперь несколько удивительных фактов из мира животных. Знаете ли вы, что орангутан — самое тяжелое древесное животное, его вес может достигать 100 килограммов. А косатка за день съедает до 136 килограммов пищи! И представьте: сила укуса крокодила составляет 5000 фунтов на квадратный дюйм. Эти цифры поражают. Давайте подведем итог нашего путешествия по миру животных.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m71cc2fcc66062d04.png"/><Relationship Id="rId4" Type="http://schemas.openxmlformats.org/officeDocument/2006/relationships/image" Target="../media/maeb362cd3cd322e6.png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mbd6c19a1696b5004.png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m541c36e0f496739d.png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mbd6c19a1696b5004.png"/><Relationship Id="rId4" Type="http://schemas.openxmlformats.org/officeDocument/2006/relationships/image" Target="../media/mff995f3c3c46cdfb.png"/><Relationship Id="rId5" Type="http://schemas.openxmlformats.org/officeDocument/2006/relationships/image" Target="../media/m1e9d290148d4fb1b.svg"/><Relationship Id="rId6" Type="http://schemas.openxmlformats.org/officeDocument/2006/relationships/image" Target="../media/mb5f855a1b24faf71.png"/><Relationship Id="rId8" Type="http://schemas.openxmlformats.org/officeDocument/2006/relationships/image" Target="../media/m91f756f18f384dbb.png"/><Relationship Id="rId9" Type="http://schemas.openxmlformats.org/officeDocument/2006/relationships/image" Target="../media/m108477b2ff6b65e2.svg"/><Relationship Id="rId10" Type="http://schemas.openxmlformats.org/officeDocument/2006/relationships/image" Target="../media/me4e0aa83fd939cdd.png"/><Relationship Id="rId11" Type="http://schemas.openxmlformats.org/officeDocument/2006/relationships/image" Target="../media/m109c67786dcb9c72.svg"/><Relationship Id="rId12" Type="http://schemas.openxmlformats.org/officeDocument/2006/relationships/image" Target="../media/m263c0567d189a3ac.png"/><Relationship Id="rId13" Type="http://schemas.openxmlformats.org/officeDocument/2006/relationships/image" Target="../media/me39fbea63cfbd579.svg"/><Relationship Id="rId14" Type="http://schemas.openxmlformats.org/officeDocument/2006/relationships/image" Target="../media/m8ddc8125da5779a7.png"/><Relationship Id="rId15" Type="http://schemas.openxmlformats.org/officeDocument/2006/relationships/image" Target="../media/m26175ab510ab6328.svg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mbd6c19a1696b5004.png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mf652f860bfc22002.png"/><Relationship Id="rId4" Type="http://schemas.openxmlformats.org/officeDocument/2006/relationships/image" Target="../media/m9b172a9f89d91b0e.png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mbd6c19a1696b5004.png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mbd6c19a1696b5004.png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mbd6c19a1696b5004.png"/><Relationship Id="rId4" Type="http://schemas.openxmlformats.org/officeDocument/2006/relationships/image" Target="../media/m2e7cd536c9dfa5be.jpeg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m33b4a468b0848cd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762000" y="4615259"/>
            <a:ext cx="1130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 cap="all" spc="297">
                <a:solidFill>
                  <a:srgbClr val="FFFFFF"/>
                </a:solidFill>
                <a:latin typeface="Onest"/>
              </a:rPr>
              <a:t>Презентация · Биология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4850209"/>
            <a:ext cx="9842500" cy="7061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8190"/>
              </a:lnSpc>
            </a:pPr>
            <a:r>
              <a:rPr lang="ru-RU" sz="7800" b="1" spc="-194">
                <a:solidFill>
                  <a:srgbClr val="FFFFFF"/>
                </a:solidFill>
                <a:latin typeface="Nunito"/>
              </a:rPr>
              <a:t>Животные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5648325"/>
            <a:ext cx="6375400" cy="584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75"/>
              </a:lnSpc>
            </a:pPr>
            <a:r>
              <a:rPr lang="ru-RU" sz="2250">
                <a:solidFill>
                  <a:srgbClr val="FFFFFF"/>
                </a:solidFill>
                <a:latin typeface="Onest"/>
              </a:rPr>
              <a:t>Узнайте о классификации, рекордах и охране животного мира нашей планеты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3A24"/>
          </a:solidFill>
          <a:ln>
            <a:noFill/>
          </a:ln>
        </p:spPr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762000" y="2328565"/>
            <a:ext cx="1130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 cap="all" spc="297">
                <a:solidFill>
                  <a:srgbClr val="FFFFFF"/>
                </a:solidFill>
                <a:latin typeface="Onest"/>
              </a:rPr>
              <a:t>Итог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2595265"/>
            <a:ext cx="10693400" cy="1292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560"/>
              </a:lnSpc>
            </a:pPr>
            <a:r>
              <a:rPr lang="ru-RU" sz="7200" b="1" spc="-179">
                <a:solidFill>
                  <a:srgbClr val="FFFFFF"/>
                </a:solidFill>
                <a:latin typeface="Nunito"/>
              </a:rPr>
              <a:t>Животный мир удивителен. Каждый может помочь!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3975398"/>
            <a:ext cx="5740400" cy="5651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263"/>
              </a:lnSpc>
            </a:pPr>
            <a:r>
              <a:rPr lang="ru-RU" sz="2175">
                <a:solidFill>
                  <a:srgbClr val="FFFFFF"/>
                </a:solidFill>
                <a:latin typeface="Onest"/>
              </a:rPr>
              <a:t>Узнай, как ты можешь внести свой вклад в сохранение животных и их среды обитания.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3"/>
          <p:cNvSpPr>
            <a:spLocks noChangeArrowheads="1"/>
          </p:cNvSpPr>
          <p:nvPr/>
        </p:nvSpPr>
        <p:spPr>
          <a:xfrm>
            <a:off x="762000" y="1543745"/>
            <a:ext cx="11303000" cy="4927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670"/>
              </a:lnSpc>
            </a:pPr>
            <a:r>
              <a:rPr lang="ru-RU" sz="5400" b="1" spc="-107">
                <a:solidFill>
                  <a:srgbClr val="1E3A24"/>
                </a:solidFill>
                <a:latin typeface="Nunito"/>
              </a:rPr>
              <a:t>Многообразие животного мира в цифрах</a:t>
            </a:r>
          </a:p>
        </p:txBody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1092200" y="2176165"/>
            <a:ext cx="2844800" cy="18224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688"/>
              </a:lnSpc>
            </a:pPr>
            <a:r>
              <a:rPr lang="ru-RU" sz="11250" b="1" spc="-337">
                <a:solidFill>
                  <a:srgbClr val="2E8B57"/>
                </a:solidFill>
                <a:latin typeface="Nunito"/>
              </a:rPr>
              <a:t>8,7 млн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1092200" y="4239915"/>
            <a:ext cx="338328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E3A24"/>
                </a:solidFill>
                <a:latin typeface="Onest"/>
              </a:rPr>
              <a:t>видов животных на Земле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1092200" y="4547255"/>
            <a:ext cx="338328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800">
                <a:solidFill>
                  <a:srgbClr val="677D69"/>
                </a:solidFill>
                <a:latin typeface="Onest"/>
              </a:rPr>
              <a:t>общая оценка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4699000" y="2176165"/>
            <a:ext cx="3454400" cy="965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688"/>
              </a:lnSpc>
            </a:pPr>
            <a:r>
              <a:rPr lang="ru-RU" sz="11250" b="1" spc="-337">
                <a:solidFill>
                  <a:srgbClr val="2E8B57"/>
                </a:solidFill>
                <a:latin typeface="Nunito"/>
              </a:rPr>
              <a:t>97%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4699000" y="3335040"/>
            <a:ext cx="338328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E3A24"/>
                </a:solidFill>
                <a:latin typeface="Onest"/>
              </a:rPr>
              <a:t>из них — беспозвоночные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8305800" y="2176165"/>
            <a:ext cx="2844800" cy="18224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688"/>
              </a:lnSpc>
            </a:pPr>
            <a:r>
              <a:rPr lang="ru-RU" sz="11250" b="1" spc="-337">
                <a:solidFill>
                  <a:srgbClr val="2E8B57"/>
                </a:solidFill>
                <a:latin typeface="Nunito"/>
              </a:rPr>
              <a:t>1,2 млн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8305800" y="4239915"/>
            <a:ext cx="338328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E3A24"/>
                </a:solidFill>
                <a:latin typeface="Onest"/>
              </a:rPr>
              <a:t>описанных видов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8305800" y="4547255"/>
            <a:ext cx="338328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800">
                <a:solidFill>
                  <a:srgbClr val="677D69"/>
                </a:solidFill>
                <a:latin typeface="Onest"/>
              </a:rPr>
              <a:t>на сегодня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762000" y="5028505"/>
            <a:ext cx="825500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950">
                <a:solidFill>
                  <a:srgbClr val="677D69"/>
                </a:solidFill>
                <a:latin typeface="Onest"/>
              </a:rPr>
              <a:t>Беспозвоночные составляют подавляющее большинство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635000"/>
            <a:ext cx="1332012" cy="220266"/>
          </a:xfrm>
          <a:prstGeom prst="roundRect">
            <a:avLst>
              <a:gd name="adj" fmla="val 50000"/>
            </a:avLst>
          </a:prstGeom>
          <a:solidFill>
            <a:srgbClr val="D7EBD6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762000" y="1612106"/>
            <a:ext cx="3454400" cy="2102247"/>
          </a:xfrm>
          <a:prstGeom prst="roundRect">
            <a:avLst>
              <a:gd name="adj" fmla="val 5437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1A4026">
                <a:alpha val="7843"/>
              </a:srgbClr>
            </a:outerShdw>
          </a:effectLst>
        </p:spPr>
      </p:sp>
      <p:sp>
        <p:nvSpPr>
          <p:cNvPr id="5" name="card5"/>
          <p:cNvSpPr/>
          <p:nvPr/>
        </p:nvSpPr>
        <p:spPr>
          <a:xfrm>
            <a:off x="1016000" y="1853406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EEF7EC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4368800" y="1612106"/>
            <a:ext cx="3454400" cy="2102247"/>
          </a:xfrm>
          <a:prstGeom prst="roundRect">
            <a:avLst>
              <a:gd name="adj" fmla="val 5437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1A4026">
                <a:alpha val="7843"/>
              </a:srgbClr>
            </a:outerShdw>
          </a:effectLst>
        </p:spPr>
      </p:sp>
      <p:sp>
        <p:nvSpPr>
          <p:cNvPr id="7" name="card7"/>
          <p:cNvSpPr/>
          <p:nvPr/>
        </p:nvSpPr>
        <p:spPr>
          <a:xfrm>
            <a:off x="4622800" y="1853406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EEF7EC"/>
          </a:solidFill>
          <a:ln>
            <a:noFill/>
          </a:ln>
        </p:spPr>
      </p:sp>
      <p:sp>
        <p:nvSpPr>
          <p:cNvPr id="8" name="card8"/>
          <p:cNvSpPr/>
          <p:nvPr/>
        </p:nvSpPr>
        <p:spPr>
          <a:xfrm>
            <a:off x="7975600" y="1612106"/>
            <a:ext cx="3454400" cy="2102247"/>
          </a:xfrm>
          <a:prstGeom prst="roundRect">
            <a:avLst>
              <a:gd name="adj" fmla="val 5437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1A4026">
                <a:alpha val="7843"/>
              </a:srgbClr>
            </a:outerShdw>
          </a:effectLst>
        </p:spPr>
      </p:sp>
      <p:sp>
        <p:nvSpPr>
          <p:cNvPr id="9" name="card9"/>
          <p:cNvSpPr/>
          <p:nvPr/>
        </p:nvSpPr>
        <p:spPr>
          <a:xfrm>
            <a:off x="8229600" y="1853406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EEF7EC"/>
          </a:solidFill>
          <a:ln>
            <a:noFill/>
          </a:ln>
        </p:spPr>
      </p:sp>
      <p:sp>
        <p:nvSpPr>
          <p:cNvPr id="10" name="card10"/>
          <p:cNvSpPr/>
          <p:nvPr/>
        </p:nvSpPr>
        <p:spPr>
          <a:xfrm>
            <a:off x="762000" y="3866753"/>
            <a:ext cx="3454400" cy="2102247"/>
          </a:xfrm>
          <a:prstGeom prst="roundRect">
            <a:avLst>
              <a:gd name="adj" fmla="val 5437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1A4026">
                <a:alpha val="7843"/>
              </a:srgbClr>
            </a:outerShdw>
          </a:effectLst>
        </p:spPr>
      </p:sp>
      <p:sp>
        <p:nvSpPr>
          <p:cNvPr id="11" name="card11"/>
          <p:cNvSpPr/>
          <p:nvPr/>
        </p:nvSpPr>
        <p:spPr>
          <a:xfrm>
            <a:off x="1016000" y="4108053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EEF7EC"/>
          </a:solidFill>
          <a:ln>
            <a:noFill/>
          </a:ln>
        </p:spPr>
      </p:sp>
      <p:sp>
        <p:nvSpPr>
          <p:cNvPr id="12" name="card12"/>
          <p:cNvSpPr/>
          <p:nvPr/>
        </p:nvSpPr>
        <p:spPr>
          <a:xfrm>
            <a:off x="4368800" y="3866753"/>
            <a:ext cx="3454400" cy="2102247"/>
          </a:xfrm>
          <a:prstGeom prst="roundRect">
            <a:avLst>
              <a:gd name="adj" fmla="val 5437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1A4026">
                <a:alpha val="7843"/>
              </a:srgbClr>
            </a:outerShdw>
          </a:effectLst>
        </p:spPr>
      </p:sp>
      <p:sp>
        <p:nvSpPr>
          <p:cNvPr id="13" name="card13"/>
          <p:cNvSpPr/>
          <p:nvPr/>
        </p:nvSpPr>
        <p:spPr>
          <a:xfrm>
            <a:off x="4622800" y="4108053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EEF7EC"/>
          </a:solidFill>
          <a:ln>
            <a:noFill/>
          </a:ln>
        </p:spPr>
      </p:sp>
      <p:sp>
        <p:nvSpPr>
          <p:cNvPr id="14" name="card14"/>
          <p:cNvSpPr/>
          <p:nvPr/>
        </p:nvSpPr>
        <p:spPr>
          <a:xfrm>
            <a:off x="7975600" y="3866753"/>
            <a:ext cx="3454400" cy="2102247"/>
          </a:xfrm>
          <a:prstGeom prst="roundRect">
            <a:avLst>
              <a:gd name="adj" fmla="val 5437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1A4026">
                <a:alpha val="7843"/>
              </a:srgbClr>
            </a:outerShdw>
          </a:effectLst>
        </p:spPr>
      </p:sp>
      <p:sp>
        <p:nvSpPr>
          <p:cNvPr id="15" name="card15"/>
          <p:cNvSpPr/>
          <p:nvPr/>
        </p:nvSpPr>
        <p:spPr>
          <a:xfrm>
            <a:off x="8229600" y="4108053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EEF7EC"/>
          </a:solidFill>
          <a:ln>
            <a:noFill/>
          </a:ln>
        </p:spPr>
      </p:sp>
      <p:pic>
        <p:nvPicPr>
          <p:cNvPr id="16" name="pic16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7600" y="1955006"/>
            <a:ext cx="177800" cy="177800"/>
          </a:xfrm>
          <a:prstGeom prst="rect">
            <a:avLst/>
          </a:prstGeom>
        </p:spPr>
      </p:pic>
      <p:pic>
        <p:nvPicPr>
          <p:cNvPr id="17" name="pic17"/>
          <p:cNvPicPr/>
          <p:nvPr/>
        </p:nvPicPr>
        <p:blipFill>
          <a:blip r:embed="rId6"/>
          <a:stretch>
            <a:fillRect/>
          </a:stretch>
        </p:blipFill>
        <p:spPr>
          <a:xfrm>
            <a:off x="4724400" y="1955006"/>
            <a:ext cx="177800" cy="177800"/>
          </a:xfrm>
          <a:prstGeom prst="rect">
            <a:avLst/>
          </a:prstGeom>
        </p:spPr>
      </p:pic>
      <p:pic>
        <p:nvPicPr>
          <p:cNvPr id="18" name="pic18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31200" y="1955006"/>
            <a:ext cx="177800" cy="177800"/>
          </a:xfrm>
          <a:prstGeom prst="rect">
            <a:avLst/>
          </a:prstGeom>
        </p:spPr>
      </p:pic>
      <p:pic>
        <p:nvPicPr>
          <p:cNvPr id="19" name="pic19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7600" y="4209653"/>
            <a:ext cx="177800" cy="177800"/>
          </a:xfrm>
          <a:prstGeom prst="rect">
            <a:avLst/>
          </a:prstGeom>
        </p:spPr>
      </p:pic>
      <p:pic>
        <p:nvPicPr>
          <p:cNvPr id="20" name="pic20"/>
          <p:cNvPicPr/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24400" y="4209653"/>
            <a:ext cx="177800" cy="177800"/>
          </a:xfrm>
          <a:prstGeom prst="rect">
            <a:avLst/>
          </a:prstGeom>
        </p:spPr>
      </p:pic>
      <p:pic>
        <p:nvPicPr>
          <p:cNvPr id="21" name="pic21"/>
          <p:cNvPicPr/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31200" y="4209653"/>
            <a:ext cx="177800" cy="177800"/>
          </a:xfrm>
          <a:prstGeom prst="rect">
            <a:avLst/>
          </a:prstGeom>
        </p:spPr>
      </p:pic>
      <p:sp>
        <p:nvSpPr>
          <p:cNvPr id="22" name="text22"/>
          <p:cNvSpPr>
            <a:spLocks noChangeArrowheads="1"/>
          </p:cNvSpPr>
          <p:nvPr/>
        </p:nvSpPr>
        <p:spPr>
          <a:xfrm>
            <a:off x="889000" y="673100"/>
            <a:ext cx="1319522" cy="13144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03"/>
              </a:lnSpc>
            </a:pPr>
            <a:r>
              <a:rPr lang="ru-RU" sz="1275" b="1" cap="all" spc="38">
                <a:solidFill>
                  <a:srgbClr val="398D45"/>
                </a:solidFill>
                <a:latin typeface="Onest"/>
              </a:rPr>
              <a:t>Классификация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762000" y="785416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040"/>
              </a:lnSpc>
            </a:pPr>
            <a:r>
              <a:rPr lang="ru-RU" sz="4800" b="1" spc="-95">
                <a:solidFill>
                  <a:srgbClr val="1E3A24"/>
                </a:solidFill>
                <a:latin typeface="Nunito"/>
              </a:rPr>
              <a:t>Основные группы животных</a:t>
            </a:r>
          </a:p>
        </p:txBody>
      </p:sp>
      <p:sp>
        <p:nvSpPr>
          <p:cNvPr id="24" name="text24"/>
          <p:cNvSpPr>
            <a:spLocks noChangeArrowheads="1"/>
          </p:cNvSpPr>
          <p:nvPr/>
        </p:nvSpPr>
        <p:spPr>
          <a:xfrm>
            <a:off x="1016000" y="2399506"/>
            <a:ext cx="353568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1E3A24"/>
                </a:solidFill>
                <a:latin typeface="Onest"/>
              </a:rPr>
              <a:t>Беспозвоночные</a:t>
            </a:r>
          </a:p>
        </p:txBody>
      </p:sp>
      <p:sp>
        <p:nvSpPr>
          <p:cNvPr id="25" name="text25"/>
          <p:cNvSpPr>
            <a:spLocks noChangeArrowheads="1"/>
          </p:cNvSpPr>
          <p:nvPr/>
        </p:nvSpPr>
        <p:spPr>
          <a:xfrm>
            <a:off x="1016000" y="2675731"/>
            <a:ext cx="29718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677D69"/>
                </a:solidFill>
                <a:latin typeface="Onest"/>
              </a:rPr>
              <a:t>Насекомые, пауки, моллюски, черви — более 95% всех видов животных</a:t>
            </a:r>
          </a:p>
        </p:txBody>
      </p:sp>
      <p:sp>
        <p:nvSpPr>
          <p:cNvPr id="26" name="text26"/>
          <p:cNvSpPr>
            <a:spLocks noChangeArrowheads="1"/>
          </p:cNvSpPr>
          <p:nvPr/>
        </p:nvSpPr>
        <p:spPr>
          <a:xfrm>
            <a:off x="4622800" y="2399506"/>
            <a:ext cx="353568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1E3A24"/>
                </a:solidFill>
                <a:latin typeface="Onest"/>
              </a:rPr>
              <a:t>Рыбы</a:t>
            </a:r>
          </a:p>
        </p:txBody>
      </p:sp>
      <p:sp>
        <p:nvSpPr>
          <p:cNvPr id="27" name="text27"/>
          <p:cNvSpPr>
            <a:spLocks noChangeArrowheads="1"/>
          </p:cNvSpPr>
          <p:nvPr/>
        </p:nvSpPr>
        <p:spPr>
          <a:xfrm>
            <a:off x="4622800" y="2675731"/>
            <a:ext cx="29718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677D69"/>
                </a:solidFill>
                <a:latin typeface="Onest"/>
              </a:rPr>
              <a:t>Лосось, акула, золотая рыбка — водные позвоночные с жабрами</a:t>
            </a:r>
          </a:p>
        </p:txBody>
      </p:sp>
      <p:sp>
        <p:nvSpPr>
          <p:cNvPr id="28" name="text28"/>
          <p:cNvSpPr>
            <a:spLocks noChangeArrowheads="1"/>
          </p:cNvSpPr>
          <p:nvPr/>
        </p:nvSpPr>
        <p:spPr>
          <a:xfrm>
            <a:off x="8229600" y="2399506"/>
            <a:ext cx="353568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1E3A24"/>
                </a:solidFill>
                <a:latin typeface="Onest"/>
              </a:rPr>
              <a:t>Амфибии</a:t>
            </a:r>
          </a:p>
        </p:txBody>
      </p:sp>
      <p:sp>
        <p:nvSpPr>
          <p:cNvPr id="29" name="text29"/>
          <p:cNvSpPr>
            <a:spLocks noChangeArrowheads="1"/>
          </p:cNvSpPr>
          <p:nvPr/>
        </p:nvSpPr>
        <p:spPr>
          <a:xfrm>
            <a:off x="8229600" y="2675731"/>
            <a:ext cx="29718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677D69"/>
                </a:solidFill>
                <a:latin typeface="Onest"/>
              </a:rPr>
              <a:t>Лягушки, саламандры — живут и в воде, и на суше</a:t>
            </a:r>
          </a:p>
        </p:txBody>
      </p:sp>
      <p:sp>
        <p:nvSpPr>
          <p:cNvPr id="30" name="text30"/>
          <p:cNvSpPr>
            <a:spLocks noChangeArrowheads="1"/>
          </p:cNvSpPr>
          <p:nvPr/>
        </p:nvSpPr>
        <p:spPr>
          <a:xfrm>
            <a:off x="1016000" y="4654153"/>
            <a:ext cx="353568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1E3A24"/>
                </a:solidFill>
                <a:latin typeface="Onest"/>
              </a:rPr>
              <a:t>Рептилии</a:t>
            </a:r>
          </a:p>
        </p:txBody>
      </p:sp>
      <p:sp>
        <p:nvSpPr>
          <p:cNvPr id="31" name="text31"/>
          <p:cNvSpPr>
            <a:spLocks noChangeArrowheads="1"/>
          </p:cNvSpPr>
          <p:nvPr/>
        </p:nvSpPr>
        <p:spPr>
          <a:xfrm>
            <a:off x="1016000" y="4930378"/>
            <a:ext cx="29718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677D69"/>
                </a:solidFill>
                <a:latin typeface="Onest"/>
              </a:rPr>
              <a:t>Змеи, ящерицы, черепахи, крокодилы — холоднокровные с чешуёй</a:t>
            </a:r>
          </a:p>
        </p:txBody>
      </p:sp>
      <p:sp>
        <p:nvSpPr>
          <p:cNvPr id="32" name="text32"/>
          <p:cNvSpPr>
            <a:spLocks noChangeArrowheads="1"/>
          </p:cNvSpPr>
          <p:nvPr/>
        </p:nvSpPr>
        <p:spPr>
          <a:xfrm>
            <a:off x="4622800" y="4654153"/>
            <a:ext cx="353568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1E3A24"/>
                </a:solidFill>
                <a:latin typeface="Onest"/>
              </a:rPr>
              <a:t>Птицы</a:t>
            </a:r>
          </a:p>
        </p:txBody>
      </p:sp>
      <p:sp>
        <p:nvSpPr>
          <p:cNvPr id="33" name="text33"/>
          <p:cNvSpPr>
            <a:spLocks noChangeArrowheads="1"/>
          </p:cNvSpPr>
          <p:nvPr/>
        </p:nvSpPr>
        <p:spPr>
          <a:xfrm>
            <a:off x="4622800" y="4930378"/>
            <a:ext cx="29718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677D69"/>
                </a:solidFill>
                <a:latin typeface="Onest"/>
              </a:rPr>
              <a:t>Орлы, воробьи, пингвины — теплокровные, покрытые перьями</a:t>
            </a:r>
          </a:p>
        </p:txBody>
      </p:sp>
      <p:sp>
        <p:nvSpPr>
          <p:cNvPr id="34" name="text34"/>
          <p:cNvSpPr>
            <a:spLocks noChangeArrowheads="1"/>
          </p:cNvSpPr>
          <p:nvPr/>
        </p:nvSpPr>
        <p:spPr>
          <a:xfrm>
            <a:off x="8229600" y="4654153"/>
            <a:ext cx="353568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1E3A24"/>
                </a:solidFill>
                <a:latin typeface="Onest"/>
              </a:rPr>
              <a:t>Млекопитающие</a:t>
            </a:r>
          </a:p>
        </p:txBody>
      </p:sp>
      <p:sp>
        <p:nvSpPr>
          <p:cNvPr id="35" name="text35"/>
          <p:cNvSpPr>
            <a:spLocks noChangeArrowheads="1"/>
          </p:cNvSpPr>
          <p:nvPr/>
        </p:nvSpPr>
        <p:spPr>
          <a:xfrm>
            <a:off x="8229600" y="4930378"/>
            <a:ext cx="29718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677D69"/>
                </a:solidFill>
                <a:latin typeface="Onest"/>
              </a:rPr>
              <a:t>Собаки, киты, человек — вскармливают детёнышей молоком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2875855"/>
            <a:ext cx="3420467" cy="1803400"/>
          </a:xfrm>
          <a:prstGeom prst="roundRect">
            <a:avLst>
              <a:gd name="adj" fmla="val 6338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1A4026">
                <a:alpha val="7843"/>
              </a:srgbClr>
            </a:outerShdw>
          </a:effectLst>
        </p:spPr>
      </p:sp>
      <p:sp>
        <p:nvSpPr>
          <p:cNvPr id="4" name="card4"/>
          <p:cNvSpPr/>
          <p:nvPr/>
        </p:nvSpPr>
        <p:spPr>
          <a:xfrm>
            <a:off x="4385667" y="2875855"/>
            <a:ext cx="3420566" cy="1803400"/>
          </a:xfrm>
          <a:prstGeom prst="roundRect">
            <a:avLst>
              <a:gd name="adj" fmla="val 6338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1A4026">
                <a:alpha val="7843"/>
              </a:srgbClr>
            </a:outerShdw>
          </a:effectLst>
        </p:spPr>
      </p:sp>
      <p:sp>
        <p:nvSpPr>
          <p:cNvPr id="5" name="card5"/>
          <p:cNvSpPr/>
          <p:nvPr/>
        </p:nvSpPr>
        <p:spPr>
          <a:xfrm>
            <a:off x="8009434" y="2875855"/>
            <a:ext cx="3420566" cy="1803400"/>
          </a:xfrm>
          <a:prstGeom prst="roundRect">
            <a:avLst>
              <a:gd name="adj" fmla="val 6338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1A4026">
                <a:alpha val="7843"/>
              </a:srgbClr>
            </a:outerShdw>
          </a:effectLst>
        </p:spPr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2096095"/>
            <a:ext cx="11303000" cy="51943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985"/>
              </a:lnSpc>
            </a:pPr>
            <a:r>
              <a:rPr lang="ru-RU" sz="5700" b="1" spc="-113">
                <a:solidFill>
                  <a:srgbClr val="1E3A24"/>
                </a:solidFill>
                <a:latin typeface="Nunito"/>
              </a:rPr>
              <a:t>Рекордсмены животного мира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041400" y="3066355"/>
            <a:ext cx="3496667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2E8B57"/>
                </a:solidFill>
                <a:latin typeface="Nunito"/>
              </a:rPr>
              <a:t>120 км/ч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1041400" y="3866455"/>
            <a:ext cx="3434001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1E3A24"/>
                </a:solidFill>
                <a:latin typeface="Onest"/>
              </a:rPr>
              <a:t>Гепард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041400" y="4183955"/>
            <a:ext cx="3434001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677D69"/>
                </a:solidFill>
                <a:latin typeface="Onest"/>
              </a:rPr>
              <a:t>Самое быстрое наземное животное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4665067" y="3066355"/>
            <a:ext cx="3496766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2E8B57"/>
                </a:solidFill>
                <a:latin typeface="Nunito"/>
              </a:rPr>
              <a:t>до 30 м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4665067" y="3866455"/>
            <a:ext cx="343412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1E3A24"/>
                </a:solidFill>
                <a:latin typeface="Onest"/>
              </a:rPr>
              <a:t>Синий кит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4665067" y="4183955"/>
            <a:ext cx="343412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677D69"/>
                </a:solidFill>
                <a:latin typeface="Onest"/>
              </a:rPr>
              <a:t>Самое крупное животное на планете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8288834" y="3066355"/>
            <a:ext cx="3496766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2E8B57"/>
                </a:solidFill>
                <a:latin typeface="Nunito"/>
              </a:rPr>
              <a:t>5 000 psi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8288834" y="3866455"/>
            <a:ext cx="343412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1E3A24"/>
                </a:solidFill>
                <a:latin typeface="Onest"/>
              </a:rPr>
              <a:t>Нильский крокодил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8288834" y="4183955"/>
            <a:ext cx="343412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677D69"/>
                </a:solidFill>
                <a:latin typeface="Onest"/>
              </a:rPr>
              <a:t>Самый сильный укус среди животных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127000" y="6470650"/>
            <a:ext cx="11303000" cy="165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r">
              <a:lnSpc>
                <a:spcPts val="1800"/>
              </a:lnSpc>
            </a:pPr>
            <a:r>
              <a:rPr lang="ru-RU" sz="1500">
                <a:solidFill>
                  <a:srgbClr val="99AA9A"/>
                </a:solidFill>
                <a:latin typeface="Onest"/>
              </a:rPr>
              <a:t>BBC Science Focus, National Geographic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635000"/>
            <a:ext cx="957362" cy="220266"/>
          </a:xfrm>
          <a:prstGeom prst="roundRect">
            <a:avLst>
              <a:gd name="adj" fmla="val 50000"/>
            </a:avLst>
          </a:prstGeom>
          <a:solidFill>
            <a:srgbClr val="D7EBD6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7874000" y="2182118"/>
            <a:ext cx="127000" cy="127000"/>
          </a:xfrm>
          <a:prstGeom prst="roundRect">
            <a:avLst>
              <a:gd name="adj" fmla="val 45000"/>
            </a:avLst>
          </a:prstGeom>
          <a:solidFill>
            <a:srgbClr val="FF9999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7874000" y="2937768"/>
            <a:ext cx="127000" cy="127000"/>
          </a:xfrm>
          <a:prstGeom prst="roundRect">
            <a:avLst>
              <a:gd name="adj" fmla="val 45000"/>
            </a:avLst>
          </a:prstGeom>
          <a:solidFill>
            <a:srgbClr val="99FF99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7874000" y="3693418"/>
            <a:ext cx="127000" cy="127000"/>
          </a:xfrm>
          <a:prstGeom prst="roundRect">
            <a:avLst>
              <a:gd name="adj" fmla="val 45000"/>
            </a:avLst>
          </a:prstGeom>
          <a:solidFill>
            <a:srgbClr val="9999FF"/>
          </a:solidFill>
          <a:ln>
            <a:noFill/>
          </a:ln>
        </p:spPr>
      </p:sp>
      <p:sp>
        <p:nvSpPr>
          <p:cNvPr id="7" name="card7"/>
          <p:cNvSpPr/>
          <p:nvPr/>
        </p:nvSpPr>
        <p:spPr>
          <a:xfrm>
            <a:off x="7874000" y="4449068"/>
            <a:ext cx="127000" cy="127000"/>
          </a:xfrm>
          <a:prstGeom prst="roundRect">
            <a:avLst>
              <a:gd name="adj" fmla="val 45000"/>
            </a:avLst>
          </a:prstGeom>
          <a:solidFill>
            <a:srgbClr val="FFFF99"/>
          </a:solidFill>
          <a:ln>
            <a:noFill/>
          </a:ln>
        </p:spPr>
      </p:sp>
      <p:sp>
        <p:nvSpPr>
          <p:cNvPr id="8" name="card8"/>
          <p:cNvSpPr/>
          <p:nvPr/>
        </p:nvSpPr>
        <p:spPr>
          <a:xfrm>
            <a:off x="7874000" y="5204718"/>
            <a:ext cx="127000" cy="127000"/>
          </a:xfrm>
          <a:prstGeom prst="roundRect">
            <a:avLst>
              <a:gd name="adj" fmla="val 45000"/>
            </a:avLst>
          </a:prstGeom>
          <a:solidFill>
            <a:srgbClr val="FFCC99"/>
          </a:solidFill>
          <a:ln>
            <a:noFill/>
          </a:ln>
        </p:spPr>
      </p:sp>
      <p:pic>
        <p:nvPicPr>
          <p:cNvPr id="9" name="pic9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99406"/>
            <a:ext cx="6705600" cy="4324350"/>
          </a:xfrm>
          <a:prstGeom prst="rect">
            <a:avLst/>
          </a:prstGeom>
        </p:spPr>
      </p:pic>
      <p:sp>
        <p:nvSpPr>
          <p:cNvPr id="10" name="text10"/>
          <p:cNvSpPr>
            <a:spLocks noChangeArrowheads="1"/>
          </p:cNvSpPr>
          <p:nvPr/>
        </p:nvSpPr>
        <p:spPr>
          <a:xfrm>
            <a:off x="889000" y="673100"/>
            <a:ext cx="869942" cy="13144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03"/>
              </a:lnSpc>
            </a:pPr>
            <a:r>
              <a:rPr lang="ru-RU" sz="1275" b="1" cap="all" spc="38">
                <a:solidFill>
                  <a:srgbClr val="398D45"/>
                </a:solidFill>
                <a:latin typeface="Onest"/>
              </a:rPr>
              <a:t>География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762000" y="899716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040"/>
              </a:lnSpc>
            </a:pPr>
            <a:r>
              <a:rPr lang="ru-RU" sz="4800" b="1" spc="-95">
                <a:solidFill>
                  <a:srgbClr val="1E3A24"/>
                </a:solidFill>
                <a:latin typeface="Nunito"/>
              </a:rPr>
              <a:t>Животные России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8115300" y="1972568"/>
            <a:ext cx="1991916" cy="558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225"/>
              </a:lnSpc>
            </a:pPr>
            <a:r>
              <a:rPr lang="ru-RU" sz="2400" b="1">
                <a:solidFill>
                  <a:srgbClr val="1E3A24"/>
                </a:solidFill>
                <a:latin typeface="Nunito"/>
              </a:rPr>
              <a:t>Краснодарский край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10196116" y="2140843"/>
            <a:ext cx="1480661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950">
                <a:solidFill>
                  <a:srgbClr val="677D69"/>
                </a:solidFill>
                <a:latin typeface="Onest"/>
              </a:rPr>
              <a:t>Кавказский тур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8115300" y="2728218"/>
            <a:ext cx="1245195" cy="558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225"/>
              </a:lnSpc>
            </a:pPr>
            <a:r>
              <a:rPr lang="ru-RU" sz="2400" b="1">
                <a:solidFill>
                  <a:srgbClr val="1E3A24"/>
                </a:solidFill>
                <a:latin typeface="Nunito"/>
              </a:rPr>
              <a:t>Республика Алтай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9449395" y="2896493"/>
            <a:ext cx="2376726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950">
                <a:solidFill>
                  <a:srgbClr val="677D69"/>
                </a:solidFill>
                <a:latin typeface="Onest"/>
              </a:rPr>
              <a:t>Алтайский горный баран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8115300" y="3483868"/>
            <a:ext cx="1917204" cy="558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225"/>
              </a:lnSpc>
            </a:pPr>
            <a:r>
              <a:rPr lang="ru-RU" sz="2400" b="1">
                <a:solidFill>
                  <a:srgbClr val="1E3A24"/>
                </a:solidFill>
                <a:latin typeface="Nunito"/>
              </a:rPr>
              <a:t>Красноярский край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10121404" y="3652143"/>
            <a:ext cx="1570315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950">
                <a:solidFill>
                  <a:srgbClr val="677D69"/>
                </a:solidFill>
                <a:latin typeface="Onest"/>
              </a:rPr>
              <a:t>Северный олень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8115300" y="4239518"/>
            <a:ext cx="1570633" cy="558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225"/>
              </a:lnSpc>
            </a:pPr>
            <a:r>
              <a:rPr lang="ru-RU" sz="2400" b="1">
                <a:solidFill>
                  <a:srgbClr val="1E3A24"/>
                </a:solidFill>
                <a:latin typeface="Nunito"/>
              </a:rPr>
              <a:t>Камчатский край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9774833" y="4407793"/>
            <a:ext cx="1986201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950">
                <a:solidFill>
                  <a:srgbClr val="677D69"/>
                </a:solidFill>
                <a:latin typeface="Onest"/>
              </a:rPr>
              <a:t>Камчатский медведь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8115300" y="4995168"/>
            <a:ext cx="1795165" cy="558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225"/>
              </a:lnSpc>
            </a:pPr>
            <a:r>
              <a:rPr lang="ru-RU" sz="2400" b="1">
                <a:solidFill>
                  <a:srgbClr val="1E3A24"/>
                </a:solidFill>
                <a:latin typeface="Nunito"/>
              </a:rPr>
              <a:t>Приморский край</a:t>
            </a:r>
          </a:p>
        </p:txBody>
      </p:sp>
      <p:sp>
        <p:nvSpPr>
          <p:cNvPr id="21" name="text21"/>
          <p:cNvSpPr>
            <a:spLocks noChangeArrowheads="1"/>
          </p:cNvSpPr>
          <p:nvPr/>
        </p:nvSpPr>
        <p:spPr>
          <a:xfrm>
            <a:off x="9999365" y="5163443"/>
            <a:ext cx="1716762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950">
                <a:solidFill>
                  <a:srgbClr val="677D69"/>
                </a:solidFill>
                <a:latin typeface="Onest"/>
              </a:rPr>
              <a:t>Уссурийский тигр</a:t>
            </a:r>
          </a:p>
        </p:txBody>
      </p:sp>
      <p:sp>
        <p:nvSpPr>
          <p:cNvPr id="22" name="text22"/>
          <p:cNvSpPr>
            <a:spLocks noChangeArrowheads="1"/>
          </p:cNvSpPr>
          <p:nvPr/>
        </p:nvSpPr>
        <p:spPr>
          <a:xfrm>
            <a:off x="762000" y="6068100"/>
            <a:ext cx="3585805" cy="2260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520"/>
              </a:lnSpc>
            </a:pPr>
            <a:r>
              <a:rPr lang="ru-RU" sz="1800">
                <a:solidFill>
                  <a:srgbClr val="677D69"/>
                </a:solidFill>
                <a:latin typeface="Onest"/>
              </a:rPr>
              <a:t>Примеры животных по регионам России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8762206" y="6146800"/>
            <a:ext cx="3201353" cy="1498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20"/>
              </a:lnSpc>
            </a:pPr>
            <a:r>
              <a:rPr lang="ru-RU" sz="1350">
                <a:solidFill>
                  <a:srgbClr val="677D69"/>
                </a:solidFill>
                <a:latin typeface="Onest"/>
              </a:rPr>
              <a:t>Границы: OpenStreetMap · geoBoundaries · ODbL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5217914" y="1967905"/>
            <a:ext cx="1756073" cy="220266"/>
          </a:xfrm>
          <a:prstGeom prst="roundRect">
            <a:avLst>
              <a:gd name="adj" fmla="val 50000"/>
            </a:avLst>
          </a:prstGeom>
          <a:solidFill>
            <a:srgbClr val="D7EBD6"/>
          </a:solidFill>
          <a:ln>
            <a:noFill/>
          </a:ln>
        </p:spPr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5181753" y="2006005"/>
            <a:ext cx="1828395" cy="13144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403"/>
              </a:lnSpc>
            </a:pPr>
            <a:r>
              <a:rPr lang="ru-RU" sz="1275" b="1" cap="all" spc="38">
                <a:solidFill>
                  <a:srgbClr val="398D45"/>
                </a:solidFill>
                <a:latin typeface="Onest"/>
              </a:rPr>
              <a:t>Красная книга России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3653730" y="2061170"/>
            <a:ext cx="4884440" cy="1727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9238"/>
              </a:lnSpc>
            </a:pPr>
            <a:r>
              <a:rPr lang="ru-RU" sz="20250" b="1" spc="-809">
                <a:solidFill>
                  <a:srgbClr val="2E8B57"/>
                </a:solidFill>
                <a:latin typeface="Nunito"/>
              </a:rPr>
              <a:t>1 617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3797002" y="4274145"/>
            <a:ext cx="4597896" cy="3479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3960"/>
              </a:lnSpc>
            </a:pPr>
            <a:r>
              <a:rPr lang="ru-RU" sz="3300" b="1">
                <a:solidFill>
                  <a:srgbClr val="1E3A24"/>
                </a:solidFill>
                <a:latin typeface="Onest"/>
              </a:rPr>
              <a:t>угрожаемых видов в России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4317444" y="4680545"/>
            <a:ext cx="3557111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2340"/>
              </a:lnSpc>
            </a:pPr>
            <a:r>
              <a:rPr lang="ru-RU" sz="1950">
                <a:solidFill>
                  <a:srgbClr val="677D69"/>
                </a:solidFill>
                <a:latin typeface="Onest"/>
              </a:rPr>
              <a:t>277 видов — критически исчезающие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127000" y="6470650"/>
            <a:ext cx="11303000" cy="165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r">
              <a:lnSpc>
                <a:spcPts val="1800"/>
              </a:lnSpc>
            </a:pPr>
            <a:r>
              <a:rPr lang="ru-RU" sz="1500">
                <a:solidFill>
                  <a:srgbClr val="99AA9A"/>
                </a:solidFill>
                <a:latin typeface="Onest"/>
              </a:rPr>
              <a:t>Красная книга РФ, МСОП — 2025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421184"/>
            <a:ext cx="1553071" cy="220266"/>
          </a:xfrm>
          <a:prstGeom prst="roundRect">
            <a:avLst>
              <a:gd name="adj" fmla="val 50000"/>
            </a:avLst>
          </a:prstGeom>
          <a:solidFill>
            <a:srgbClr val="D7EBD6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738328" y="1759487"/>
            <a:ext cx="161645" cy="161645"/>
          </a:xfrm>
          <a:prstGeom prst="roundRect">
            <a:avLst>
              <a:gd name="adj" fmla="val 29462"/>
            </a:avLst>
          </a:prstGeom>
          <a:solidFill>
            <a:srgbClr val="2E8B57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738328" y="3026709"/>
            <a:ext cx="161645" cy="161645"/>
          </a:xfrm>
          <a:prstGeom prst="roundRect">
            <a:avLst>
              <a:gd name="adj" fmla="val 29462"/>
            </a:avLst>
          </a:prstGeom>
          <a:solidFill>
            <a:srgbClr val="2E8B57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738328" y="4293931"/>
            <a:ext cx="161645" cy="161644"/>
          </a:xfrm>
          <a:prstGeom prst="roundRect">
            <a:avLst>
              <a:gd name="adj" fmla="val 29462"/>
            </a:avLst>
          </a:prstGeom>
          <a:solidFill>
            <a:srgbClr val="2E8B57"/>
          </a:solidFill>
          <a:ln>
            <a:noFill/>
          </a:ln>
        </p:spPr>
      </p:sp>
      <p:sp>
        <p:nvSpPr>
          <p:cNvPr id="7" name="card7"/>
          <p:cNvSpPr/>
          <p:nvPr/>
        </p:nvSpPr>
        <p:spPr>
          <a:xfrm>
            <a:off x="738328" y="5223412"/>
            <a:ext cx="161645" cy="161644"/>
          </a:xfrm>
          <a:prstGeom prst="roundRect">
            <a:avLst>
              <a:gd name="adj" fmla="val 29462"/>
            </a:avLst>
          </a:prstGeom>
          <a:solidFill>
            <a:srgbClr val="2E8B57"/>
          </a:solidFill>
          <a:ln>
            <a:noFill/>
          </a:ln>
        </p:spPr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889000" y="459284"/>
            <a:ext cx="1584793" cy="13144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03"/>
              </a:lnSpc>
            </a:pPr>
            <a:r>
              <a:rPr lang="ru-RU" sz="1275" b="1" cap="all" spc="38">
                <a:solidFill>
                  <a:srgbClr val="398D45"/>
                </a:solidFill>
                <a:latin typeface="Onest"/>
              </a:rPr>
              <a:t>Почему это важно?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762000" y="685899"/>
            <a:ext cx="11303000" cy="51943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985"/>
              </a:lnSpc>
            </a:pPr>
            <a:r>
              <a:rPr lang="ru-RU" sz="5700" b="1" spc="-113">
                <a:solidFill>
                  <a:srgbClr val="1E3A24"/>
                </a:solidFill>
                <a:latin typeface="Nunito"/>
              </a:rPr>
              <a:t>Зачем беречь животных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79500" y="1680964"/>
            <a:ext cx="9232900" cy="1025922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989"/>
              </a:lnSpc>
            </a:pPr>
            <a:r>
              <a:rPr lang="ru-RU" sz="2850" b="1">
                <a:solidFill>
                  <a:srgbClr val="1E3A24"/>
                </a:solidFill>
                <a:latin typeface="Onest"/>
              </a:rPr>
              <a:t>Экологический баланс</a:t>
            </a:r>
            <a:r>
              <a:rPr lang="ru-RU" sz="2850">
                <a:solidFill>
                  <a:srgbClr val="1E3A24"/>
                </a:solidFill>
                <a:latin typeface="Onest"/>
              </a:rPr>
              <a:t> Каждый вид играет свою роль в экосистеме: опылители, хищники, санитары. Исчезновение одного звена нарушает всю цепочку.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79500" y="2948186"/>
            <a:ext cx="9232900" cy="1025922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989"/>
              </a:lnSpc>
            </a:pPr>
            <a:r>
              <a:rPr lang="ru-RU" sz="2850" b="1">
                <a:solidFill>
                  <a:srgbClr val="1E3A24"/>
                </a:solidFill>
                <a:latin typeface="Onest"/>
              </a:rPr>
              <a:t>Ресурсы для человека</a:t>
            </a:r>
            <a:r>
              <a:rPr lang="ru-RU" sz="2850">
                <a:solidFill>
                  <a:srgbClr val="1E3A24"/>
                </a:solidFill>
                <a:latin typeface="Onest"/>
              </a:rPr>
              <a:t> Животные дают нам пищу, лекарства, сырьё. Многие медицинские препараты созданы на основе веществ из организмов животных.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1079500" y="4215408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989"/>
              </a:lnSpc>
            </a:pPr>
            <a:r>
              <a:rPr lang="ru-RU" sz="2850" b="1">
                <a:solidFill>
                  <a:srgbClr val="1E3A24"/>
                </a:solidFill>
                <a:latin typeface="Onest"/>
              </a:rPr>
              <a:t>Вдохновение и культура</a:t>
            </a:r>
            <a:r>
              <a:rPr lang="ru-RU" sz="2850">
                <a:solidFill>
                  <a:srgbClr val="1E3A24"/>
                </a:solidFill>
                <a:latin typeface="Onest"/>
              </a:rPr>
              <a:t> Образы животных вдохновляют искусство, науку и технологии. Природа — лучший инженер и дизайнер.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1079500" y="5144889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989"/>
              </a:lnSpc>
            </a:pPr>
            <a:r>
              <a:rPr lang="ru-RU" sz="2850" b="1">
                <a:solidFill>
                  <a:srgbClr val="1E3A24"/>
                </a:solidFill>
                <a:latin typeface="Onest"/>
              </a:rPr>
              <a:t>Биоразнообразие — устойчивость</a:t>
            </a:r>
            <a:r>
              <a:rPr lang="ru-RU" sz="2850">
                <a:solidFill>
                  <a:srgbClr val="1E3A24"/>
                </a:solidFill>
                <a:latin typeface="Onest"/>
              </a:rPr>
              <a:t> Чем больше видов, тем стабильнее экосистема перед изменениями климата и катастрофами.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762000" y="6227366"/>
            <a:ext cx="825500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950">
                <a:solidFill>
                  <a:srgbClr val="677D69"/>
                </a:solidFill>
                <a:latin typeface="Onest"/>
              </a:rPr>
              <a:t>Биоразнообразие — это страховка жизни на Земле.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43588" y="4063249"/>
            <a:ext cx="125724" cy="125723"/>
          </a:xfrm>
          <a:prstGeom prst="roundRect">
            <a:avLst>
              <a:gd name="adj" fmla="val 22728"/>
            </a:avLst>
          </a:prstGeom>
          <a:solidFill>
            <a:srgbClr val="2E8B57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6985000" y="0"/>
            <a:ext cx="5207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1A4026">
                <a:alpha val="7843"/>
              </a:srgbClr>
            </a:outerShdw>
          </a:effectLst>
        </p:spPr>
      </p:sp>
      <p:pic>
        <p:nvPicPr>
          <p:cNvPr id="5" name="pic5"/>
          <p:cNvPicPr/>
          <p:nvPr/>
        </p:nvPicPr>
        <p:blipFill>
          <a:blip r:embed="rId4"/>
          <a:srcRect l="24698" t="0" r="24698" b="0"/>
          <a:stretch>
            <a:fillRect/>
          </a:stretch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sp>
        <p:nvSpPr>
          <p:cNvPr id="6" name="text6"/>
          <p:cNvSpPr>
            <a:spLocks noChangeArrowheads="1"/>
          </p:cNvSpPr>
          <p:nvPr/>
        </p:nvSpPr>
        <p:spPr>
          <a:xfrm>
            <a:off x="762000" y="635000"/>
            <a:ext cx="622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 cap="all" spc="297">
                <a:solidFill>
                  <a:srgbClr val="2E8B57"/>
                </a:solidFill>
                <a:latin typeface="Onest"/>
              </a:rPr>
              <a:t>Сохранение видов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914400"/>
            <a:ext cx="5613400" cy="8509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4950"/>
              </a:lnSpc>
            </a:pPr>
            <a:r>
              <a:rPr lang="ru-RU" sz="4500" b="1" spc="-89">
                <a:solidFill>
                  <a:srgbClr val="1E3A24"/>
                </a:solidFill>
                <a:latin typeface="Nunito"/>
              </a:rPr>
              <a:t>Как человек помогает животным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2029470"/>
            <a:ext cx="5613400" cy="171946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2100">
                <a:solidFill>
                  <a:srgbClr val="677D69"/>
                </a:solidFill>
                <a:latin typeface="Onest"/>
              </a:rPr>
              <a:t>Человек играет ключевую роль в сохранении животного мира. Создаются заповедники и национальные парки. Работают программы разведения исчезающих видов. Реабилитационные центры спасают раненых животных. Законы защищают их от браконьерства. Организации вроде PETA и World Animal Foundation борются за права животных.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041400" y="3991173"/>
            <a:ext cx="5388967" cy="26987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038"/>
              </a:lnSpc>
            </a:pPr>
            <a:r>
              <a:rPr lang="ru-RU" sz="2025">
                <a:solidFill>
                  <a:srgbClr val="1E3A24"/>
                </a:solidFill>
                <a:latin typeface="Onest"/>
              </a:rPr>
              <a:t>Человеческая забота — ключ к выживанию редких видов.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3"/>
          <p:cNvSpPr>
            <a:spLocks noChangeArrowheads="1"/>
          </p:cNvSpPr>
          <p:nvPr/>
        </p:nvSpPr>
        <p:spPr>
          <a:xfrm>
            <a:off x="762000" y="1788220"/>
            <a:ext cx="11303000" cy="4927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670"/>
              </a:lnSpc>
            </a:pPr>
            <a:r>
              <a:rPr lang="ru-RU" sz="5400" b="1" spc="-107">
                <a:solidFill>
                  <a:srgbClr val="1E3A24"/>
                </a:solidFill>
                <a:latin typeface="Nunito"/>
              </a:rPr>
              <a:t>Интересные факты</a:t>
            </a:r>
          </a:p>
        </p:txBody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1092200" y="2420640"/>
            <a:ext cx="3454400" cy="965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688"/>
              </a:lnSpc>
            </a:pPr>
            <a:r>
              <a:rPr lang="ru-RU" sz="11250" b="1" spc="-337">
                <a:solidFill>
                  <a:srgbClr val="2E8B57"/>
                </a:solidFill>
                <a:latin typeface="Nunito"/>
              </a:rPr>
              <a:t>100 кг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1092200" y="3579515"/>
            <a:ext cx="338328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E3A24"/>
                </a:solidFill>
                <a:latin typeface="Onest"/>
              </a:rPr>
              <a:t>Орангутан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1092200" y="3886855"/>
            <a:ext cx="338328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800">
                <a:solidFill>
                  <a:srgbClr val="677D69"/>
                </a:solidFill>
                <a:latin typeface="Onest"/>
              </a:rPr>
              <a:t>Самое тяжёлое древесное животное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4699000" y="2420640"/>
            <a:ext cx="3454400" cy="965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688"/>
              </a:lnSpc>
            </a:pPr>
            <a:r>
              <a:rPr lang="ru-RU" sz="11250" b="1" spc="-337">
                <a:solidFill>
                  <a:srgbClr val="2E8B57"/>
                </a:solidFill>
                <a:latin typeface="Nunito"/>
              </a:rPr>
              <a:t>136 кг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4699000" y="3579515"/>
            <a:ext cx="338328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E3A24"/>
                </a:solidFill>
                <a:latin typeface="Onest"/>
              </a:rPr>
              <a:t>Косатка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4699000" y="3886855"/>
            <a:ext cx="338328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800">
                <a:solidFill>
                  <a:srgbClr val="677D69"/>
                </a:solidFill>
                <a:latin typeface="Onest"/>
              </a:rPr>
              <a:t>Съедает в день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8305800" y="2420640"/>
            <a:ext cx="2844800" cy="18224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688"/>
              </a:lnSpc>
            </a:pPr>
            <a:r>
              <a:rPr lang="ru-RU" sz="11250" b="1" spc="-337">
                <a:solidFill>
                  <a:srgbClr val="2E8B57"/>
                </a:solidFill>
                <a:latin typeface="Nunito"/>
              </a:rPr>
              <a:t>350 кг/см²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8305800" y="4484390"/>
            <a:ext cx="338328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E3A24"/>
                </a:solidFill>
                <a:latin typeface="Onest"/>
              </a:rPr>
              <a:t>Крокодил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8305800" y="4791730"/>
            <a:ext cx="338328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800">
                <a:solidFill>
                  <a:srgbClr val="677D69"/>
                </a:solidFill>
                <a:latin typeface="Onest"/>
              </a:rPr>
              <a:t>Сила укуса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ida">
  <a:themeElements>
    <a:clrScheme name="slaida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id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laid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name="slaida">
  <a:themeElements>
    <a:clrScheme name="slaida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id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laid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Application>Слайда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Животный мир: факты и охрана</dc:title>
  <dc:creator>Слайда</dc:creator>
</cp:coreProperties>
</file>