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</p:sldIdLst>
  <p:sldSz cx="12192000" cy="6858000"/>
  <p:notesSz cx="6858000" cy="9144000"/>
  <p:embeddedFontLst>
    <p:embeddedFont>
      <p:font typeface="Rubik"/>
      <p:regular r:id="rId200"/>
      <p:bold r:id="rId201"/>
    </p:embeddedFont>
    <p:embeddedFont>
      <p:font typeface="Nunito"/>
      <p:regular r:id="rId204"/>
      <p:bold r:id="rId205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200" Type="http://schemas.openxmlformats.org/officeDocument/2006/relationships/font" Target="fonts/font1.fntdata"/><Relationship Id="rId201" Type="http://schemas.openxmlformats.org/officeDocument/2006/relationships/font" Target="fonts/font2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roundedCorners val="0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E9774D"/>
            </a:solidFill>
            <a:ln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sz="3000" b="1">
                        <a:solidFill>
                          <a:srgbClr val="4A3B33"/>
                        </a:solidFill>
                        <a:latin typeface="+mn-lt"/>
                      </a:rPr>
                      <a:t>30%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3000" b="1">
                        <a:solidFill>
                          <a:srgbClr val="4A3B33"/>
                        </a:solidFill>
                        <a:latin typeface="+mn-lt"/>
                      </a:rPr>
                      <a:t>15%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3000" b="1">
                        <a:solidFill>
                          <a:srgbClr val="4A3B33"/>
                        </a:solidFill>
                        <a:latin typeface="+mn-lt"/>
                      </a:rPr>
                      <a:t>50 000 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Пробовали курить</c:v>
                </c:pt>
                <c:pt idx="1">
                  <c:v>Употребляют алкоголь</c:v>
                </c:pt>
                <c:pt idx="2">
                  <c:v>Экономия в год при отказе от курения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15</c:v>
                </c:pt>
                <c:pt idx="2">
                  <c:v>50</c:v>
                </c:pt>
              </c:numCache>
            </c:numRef>
          </c:val>
        </c:ser>
        <c:gapWidth val="60"/>
        <c:axId val="101"/>
        <c:axId val="102"/>
      </c:barChart>
      <c:catAx>
        <c:axId val="101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>
                <a:solidFill>
                  <a:srgbClr val="4A3B33"/>
                </a:solidFill>
                <a:latin typeface="+mn-lt"/>
              </a:defRPr>
            </a:pPr>
            <a:endParaRPr lang="ru-RU"/>
          </a:p>
        </c:txPr>
        <c:crossAx val="102"/>
      </c:catAx>
      <c:valAx>
        <c:axId val="102"/>
        <c:scaling>
          <c:orientation val="minMax"/>
        </c:scaling>
        <c:delete val="1"/>
        <c:axPos val="b"/>
        <c:majorTickMark val="none"/>
        <c:minorTickMark val="none"/>
        <c:tickLblPos val="none"/>
        <c:crossAx val="101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00">
          <a:solidFill>
            <a:srgbClr val="8A7D75"/>
          </a:solidFill>
          <a:latin typeface="+mn-lt"/>
        </a:defRPr>
      </a:pPr>
      <a:endParaRPr lang="ru-RU"/>
    </a:p>
  </c:txPr>
</c:chartSpace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Здравствуйте, ребята! Меня зовут Иван, я учусь в 9 «А» классе. Сегодня я хочу поговорить с вами о здоровом образе жизни. Мы часто слышим это словосочетание, но не всегда понимаем, что за ним стоит. На самом деле ЗОЖ — это не скучные ограничения, а путь к тому, чтобы чувствовать себя энергичным, успевать больше и радоваться каждому дню. На этом слайде вы видите название моего доклада. Мы разберём все ключевые составляющие здорового образа жизни: от питания и спорта до сна и психического здоровья. В конце у вас будет чёткий план, с чего начать. Поехали!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Спасибо за внимание! Помните: здоровый образ жизни начинается с маленьких шагов. Начните сегодня — и вы удивитесь, как много можно изменить. Если есть вопросы, я готов на них ответить.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давайте разберёмся, что такое здоровый образ жизни. Это не просто отсутствие болезней, а активное стремление к здоровью. Он складывается из пяти основных компонентов: правильное питание, физическая активность, режим сна, отказ от вредных привычек и психическое здоровье. Каждый из них важен, и мы сегодня подробно поговорим о каждом.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эти цифры: меньше 10% россиян действительно ведут здоровый образ жизни. Среди школьников регулярно занимаются спортом лишь 20% — каждый пятый. А нарушения сна есть у половины подростков. Это тревожные цифры, и они показывают, почему так важно говорить о здоровом образе жизни прямо сейчас.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давайте поговорим о питании. Многие думают, что правильно питаться — это дорого и сложно. На самом деле всё наоборот. Основные принципы: ешьте разнообразную пищу, старайтесь есть в одно и то же время и ограничьте фастфуд. Вовсе не обязательно покупать дорогие суперфуды. Обычные крупы, сезонные овощи, яйца и курица — это доступно и полезно. Посмотрите на пример рациона: овсянка на завтрак, суп с гречкой на обед, рыба с овощами на ужин — сытно и не бьёт по карману. Поэтому не верьте мифам — здоровое питание доступно каждому!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переходим к движению и спорту. Всемирная организация здравоохранения рекомендует уделять физической активности не менее 60 минут каждый день. Это может быть бег, плавание, командные игры — что вам нравится. Исследования показывают, что регулярные занятия спортом снижают риск многих болезней на 30%, а также улучшают успеваемость и помогают бороться со стрессом. Поэтому двигайтесь больше, даже простые прогулки уже идут на пользу. И помните: спорт — это не скучно, это весело и полезно!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давайте поговорим о самом важном — о сне. Многие думают, что спать меньше — круто, успеешь больше. Но на самом деле организму подростка нужно 8–10 часов, чтобы восстановиться. Помните три главных правила: ложиться в одно время, убрать телефон за час до сна и проветривать комнату. Если не высыпаться, страдает внимание и настроение. Поэтому давайте ценить свой сон — это база для здоровья и учёбы.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эти цифры. 30% подростков хотя бы раз пробовали курить, а 15% регулярно употребляют алкоголь. Кажется, что это мелочь, но последствия серьёзные: страдают лёгкие, сердце, кожа. А теперь представьте: если отказаться от курения, можно сэкономить до 50 тысяч рублей в год. Эти деньги можно потратить на что-то полезное — спорт, хобби, путешествия. И главное — ваше здоровье и уважение окружающих. Начните с малого — скажите «нет» первой сигарете.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поговорим о стрессе. Он часто проявляется усталостью, тревогой и проблемами со сном. Чтобы снять напряжение, можно делать дыхательные упражнения, уделять время хобби или просто поговорить с другом. Если чувствуете, что не справляетесь, не бойтесь обратиться к психологу — это нормально. Помните: психическое здоровье так же важно, как физическое. Дальше расскажу, с чего начать путь к здоровому образу жизни.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А теперь самое важное: с чего конкретно начать? Многие думают, что ЗОЖ — это сразу всё изменить, но это не так. Начните с малого. Выберите один или два шага из этого списка и делайте их регулярно. 10 минут зарядки утром, один полезный приём пищи, ложиться на 15 минут раньше, отказаться от одной вредной привычки и гулять на свежем воздухе. Постепенно эти шаги войдут в привычку, и вы заметите улучшения в самочувствии. Главное — не пытаться измениться за один день.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aa6a116a5f348b5d.png"/><Relationship Id="rId4" Type="http://schemas.openxmlformats.org/officeDocument/2006/relationships/image" Target="../media/m85051424c0b239a4.pn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648e81afff89ebdf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648e81afff89ebdf.pn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ab57bc4c2570f4e0.pn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648e81afff89ebdf.png"/><Relationship Id="rId4" Type="http://schemas.openxmlformats.org/officeDocument/2006/relationships/image" Target="../media/mb28ec5cbef0603a9.jpe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648e81afff89ebdf.pn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648e81afff89ebdf.png"/><Relationship Id="rId4" Type="http://schemas.openxmlformats.org/officeDocument/2006/relationships/image" Target="../media/m8ca957b61b570502.png"/><Relationship Id="rId5" Type="http://schemas.openxmlformats.org/officeDocument/2006/relationships/image" Target="../media/m1eb2091bfe2d0b62.svg"/><Relationship Id="rId6" Type="http://schemas.openxmlformats.org/officeDocument/2006/relationships/image" Target="../media/mad5b3c2c6f805ae4.png"/><Relationship Id="rId8" Type="http://schemas.openxmlformats.org/officeDocument/2006/relationships/image" Target="../media/mf072f3bcac5511e0.png"/><Relationship Id="rId9" Type="http://schemas.openxmlformats.org/officeDocument/2006/relationships/image" Target="../media/m05906eb47eef1597.svg"/><Relationship Id="rId10" Type="http://schemas.openxmlformats.org/officeDocument/2006/relationships/image" Target="../media/m16e079c2f1d78eb8.png"/><Relationship Id="rId11" Type="http://schemas.openxmlformats.org/officeDocument/2006/relationships/image" Target="../media/m93e070c28d65e634.svg"/><Relationship Id="rId12" Type="http://schemas.openxmlformats.org/officeDocument/2006/relationships/image" Target="../media/m1ce969a018e28645.png"/><Relationship Id="rId13" Type="http://schemas.openxmlformats.org/officeDocument/2006/relationships/image" Target="../media/m2da75e1ca5764723.svg"/><Relationship Id="rId14" Type="http://schemas.openxmlformats.org/officeDocument/2006/relationships/image" Target="../media/m9e1cbcbb85ae3718.png"/><Relationship Id="rId15" Type="http://schemas.openxmlformats.org/officeDocument/2006/relationships/image" Target="../media/m7e121e6e36e24107.sv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648e81afff89ebdf.png"/><Relationship Id="rId100" Type="http://schemas.openxmlformats.org/officeDocument/2006/relationships/chart" Target="../charts/char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648e81afff89ebdf.png"/><Relationship Id="rId4" Type="http://schemas.openxmlformats.org/officeDocument/2006/relationships/image" Target="../media/ma0d58028217c2e8f.jpe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648e81afff89ebdf.png"/><Relationship Id="rId4" Type="http://schemas.openxmlformats.org/officeDocument/2006/relationships/image" Target="../media/m8ca957b61b570502.png"/><Relationship Id="rId5" Type="http://schemas.openxmlformats.org/officeDocument/2006/relationships/image" Target="../media/m1eb2091bfe2d0b62.svg"/><Relationship Id="rId6" Type="http://schemas.openxmlformats.org/officeDocument/2006/relationships/image" Target="../media/mad5b3c2c6f805ae4.png"/><Relationship Id="rId8" Type="http://schemas.openxmlformats.org/officeDocument/2006/relationships/image" Target="../media/mf072f3bcac5511e0.png"/><Relationship Id="rId9" Type="http://schemas.openxmlformats.org/officeDocument/2006/relationships/image" Target="../media/m05906eb47eef1597.svg"/><Relationship Id="rId10" Type="http://schemas.openxmlformats.org/officeDocument/2006/relationships/image" Target="../media/m16e079c2f1d78eb8.png"/><Relationship Id="rId11" Type="http://schemas.openxmlformats.org/officeDocument/2006/relationships/image" Target="../media/m93e070c28d65e634.svg"/><Relationship Id="rId12" Type="http://schemas.openxmlformats.org/officeDocument/2006/relationships/image" Target="../media/m1ce969a018e28645.png"/><Relationship Id="rId13" Type="http://schemas.openxmlformats.org/officeDocument/2006/relationships/image" Target="../media/m2da75e1ca57647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3572669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FFFFFF"/>
                </a:solidFill>
                <a:latin typeface="Rubik"/>
              </a:rPr>
              <a:t>Доклад · Здоровый образ жизни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3801269"/>
            <a:ext cx="9232900" cy="13993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189"/>
              </a:lnSpc>
            </a:pPr>
            <a:r>
              <a:rPr lang="ru-RU" sz="7800" b="1" spc="-194">
                <a:solidFill>
                  <a:srgbClr val="FFFFFF"/>
                </a:solidFill>
                <a:latin typeface="Nunito"/>
              </a:rPr>
              <a:t>Здоровый образ жизни: как стать лучше и счастливее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292725"/>
            <a:ext cx="6375400" cy="584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75"/>
              </a:lnSpc>
            </a:pPr>
            <a:r>
              <a:rPr lang="ru-RU" sz="2250">
                <a:solidFill>
                  <a:srgbClr val="FFFFFF"/>
                </a:solidFill>
                <a:latin typeface="Rubik"/>
              </a:rPr>
              <a:t>Узнайте, из чего складывается ЗОЖ, почему это важно и как сделать первые шаги уже сегодня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6042660"/>
            <a:ext cx="113030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 b="1">
                <a:solidFill>
                  <a:srgbClr val="FFFFFF"/>
                </a:solidFill>
                <a:latin typeface="Rubik"/>
              </a:rPr>
              <a:t>Иван Петров · 9 «А» класс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762000" y="2511425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E9774D"/>
                </a:solidFill>
                <a:latin typeface="Rubik"/>
              </a:rPr>
              <a:t>Финал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2720975"/>
            <a:ext cx="11303000" cy="9017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500"/>
              </a:lnSpc>
            </a:pPr>
            <a:r>
              <a:rPr lang="ru-RU" sz="10500" b="1" spc="-314">
                <a:solidFill>
                  <a:srgbClr val="4A3B33"/>
                </a:solidFill>
                <a:latin typeface="Nunito"/>
              </a:rPr>
              <a:t>Спасибо!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3771900"/>
            <a:ext cx="6375400" cy="584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75"/>
              </a:lnSpc>
            </a:pPr>
            <a:r>
              <a:rPr lang="ru-RU" sz="2250">
                <a:solidFill>
                  <a:srgbClr val="8A7D75"/>
                </a:solidFill>
                <a:latin typeface="Rubik"/>
              </a:rPr>
              <a:t>ЗОЖ — это не диеты и тренировки, а образ мыслей. Маленькие шаги ведут к большим изменениям.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417241"/>
            <a:ext cx="3454400" cy="2197100"/>
          </a:xfrm>
          <a:prstGeom prst="roundRect">
            <a:avLst>
              <a:gd name="adj" fmla="val 15606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4" name="card4"/>
          <p:cNvSpPr/>
          <p:nvPr/>
        </p:nvSpPr>
        <p:spPr>
          <a:xfrm>
            <a:off x="4368800" y="1417241"/>
            <a:ext cx="3454400" cy="2197100"/>
          </a:xfrm>
          <a:prstGeom prst="roundRect">
            <a:avLst>
              <a:gd name="adj" fmla="val 15606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5" name="card5"/>
          <p:cNvSpPr/>
          <p:nvPr/>
        </p:nvSpPr>
        <p:spPr>
          <a:xfrm>
            <a:off x="7975600" y="1417241"/>
            <a:ext cx="3454400" cy="2197100"/>
          </a:xfrm>
          <a:prstGeom prst="roundRect">
            <a:avLst>
              <a:gd name="adj" fmla="val 15606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6" name="card6"/>
          <p:cNvSpPr/>
          <p:nvPr/>
        </p:nvSpPr>
        <p:spPr>
          <a:xfrm>
            <a:off x="762000" y="3766741"/>
            <a:ext cx="3454400" cy="2202259"/>
          </a:xfrm>
          <a:prstGeom prst="roundRect">
            <a:avLst>
              <a:gd name="adj" fmla="val 1557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7" name="card7"/>
          <p:cNvSpPr/>
          <p:nvPr/>
        </p:nvSpPr>
        <p:spPr>
          <a:xfrm>
            <a:off x="4368800" y="3766741"/>
            <a:ext cx="3454400" cy="2202259"/>
          </a:xfrm>
          <a:prstGeom prst="roundRect">
            <a:avLst>
              <a:gd name="adj" fmla="val 15570"/>
            </a:avLst>
          </a:prstGeom>
          <a:noFill/>
          <a:ln w="6350" cap="flat">
            <a:solidFill>
              <a:srgbClr val="FFFFFF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56515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4A3B33"/>
                </a:solidFill>
                <a:latin typeface="Nunito"/>
              </a:rPr>
              <a:t>Что такое ЗОЖ и из чего он складывается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3150" y="1702991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E9774D"/>
                </a:solidFill>
                <a:latin typeface="Rubik"/>
              </a:rPr>
              <a:t>01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3150" y="2000171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4A3B33"/>
                </a:solidFill>
                <a:latin typeface="Rubik"/>
              </a:rPr>
              <a:t>Правильное питание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3150" y="2327870"/>
            <a:ext cx="2857500" cy="721122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8A7D75"/>
                </a:solidFill>
                <a:latin typeface="Rubik"/>
              </a:rPr>
              <a:t>Ешь больше овощей, фруктов, цельнозерновых продуктов и меньше сладкого.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4679950" y="1702991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E9774D"/>
                </a:solidFill>
                <a:latin typeface="Rubik"/>
              </a:rPr>
              <a:t>02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4679950" y="2000171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4A3B33"/>
                </a:solidFill>
                <a:latin typeface="Rubik"/>
              </a:rPr>
              <a:t>Физическая активность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4679950" y="2327870"/>
            <a:ext cx="28575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8A7D75"/>
                </a:solidFill>
                <a:latin typeface="Rubik"/>
              </a:rPr>
              <a:t>Занимайся спортом около 60 минут в день: бег, плавание, велосипед.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286750" y="1702991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E9774D"/>
                </a:solidFill>
                <a:latin typeface="Rubik"/>
              </a:rPr>
              <a:t>03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286750" y="2000171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4A3B33"/>
                </a:solidFill>
                <a:latin typeface="Rubik"/>
              </a:rPr>
              <a:t>Режим сна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286750" y="2327870"/>
            <a:ext cx="28575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8A7D75"/>
                </a:solidFill>
                <a:latin typeface="Rubik"/>
              </a:rPr>
              <a:t>Спи 8–10 часов в сутки, ложись и вставай в одно и то же время.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73150" y="4052491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E9774D"/>
                </a:solidFill>
                <a:latin typeface="Rubik"/>
              </a:rPr>
              <a:t>04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1073150" y="4350941"/>
            <a:ext cx="2857500" cy="495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50"/>
              </a:lnSpc>
            </a:pPr>
            <a:r>
              <a:rPr lang="ru-RU" sz="2400" b="1">
                <a:solidFill>
                  <a:srgbClr val="4A3B33"/>
                </a:solidFill>
                <a:latin typeface="Rubik"/>
              </a:rPr>
              <a:t>Отказ от вредных привычек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1073150" y="4918670"/>
            <a:ext cx="28575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8A7D75"/>
                </a:solidFill>
                <a:latin typeface="Rubik"/>
              </a:rPr>
              <a:t>Не кури, не употребляй алкоголь и наркотики.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4679950" y="4052491"/>
            <a:ext cx="339852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>
                <a:solidFill>
                  <a:srgbClr val="E9774D"/>
                </a:solidFill>
                <a:latin typeface="Rubik"/>
              </a:rPr>
              <a:t>05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4679950" y="4349671"/>
            <a:ext cx="339852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4A3B33"/>
                </a:solidFill>
                <a:latin typeface="Rubik"/>
              </a:rPr>
              <a:t>Психическое здоровье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4679950" y="4677370"/>
            <a:ext cx="2857500" cy="4849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89"/>
              </a:lnSpc>
            </a:pPr>
            <a:r>
              <a:rPr lang="ru-RU" sz="1800">
                <a:solidFill>
                  <a:srgbClr val="8A7D75"/>
                </a:solidFill>
                <a:latin typeface="Rubik"/>
              </a:rPr>
              <a:t>Управляй стрессом, общайся с друзьями, занимайся хобби.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846957"/>
            <a:ext cx="963613" cy="240010"/>
          </a:xfrm>
          <a:prstGeom prst="roundRect">
            <a:avLst>
              <a:gd name="adj" fmla="val 50000"/>
            </a:avLst>
          </a:prstGeom>
          <a:solidFill>
            <a:srgbClr val="FFE4D9"/>
          </a:solidFill>
          <a:ln>
            <a:noFill/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901700" y="1891407"/>
            <a:ext cx="830199" cy="138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85"/>
              </a:lnSpc>
            </a:pPr>
            <a:r>
              <a:rPr lang="ru-RU" sz="1350" b="1" spc="14">
                <a:solidFill>
                  <a:srgbClr val="A25E4A"/>
                </a:solidFill>
                <a:latin typeface="Rubik"/>
              </a:rPr>
              <a:t>статистика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290167"/>
            <a:ext cx="11303000" cy="4927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spc="-53">
                <a:solidFill>
                  <a:srgbClr val="4A3B33"/>
                </a:solidFill>
                <a:latin typeface="Nunito"/>
              </a:rPr>
              <a:t>Почему это важно?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92200" y="2922588"/>
            <a:ext cx="3454400" cy="965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E9774D"/>
                </a:solidFill>
                <a:latin typeface="Nunito"/>
              </a:rPr>
              <a:t>10%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92200" y="4080192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4A3B33"/>
                </a:solidFill>
                <a:latin typeface="Rubik"/>
              </a:rPr>
              <a:t>россиян ведут ЗОЖ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92200" y="4369753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8A7D75"/>
                </a:solidFill>
                <a:latin typeface="Rubik"/>
              </a:rPr>
              <a:t>Менее 10% по данным Росстата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4699000" y="2922588"/>
            <a:ext cx="3454400" cy="965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E9774D"/>
                </a:solidFill>
                <a:latin typeface="Nunito"/>
              </a:rPr>
              <a:t>20%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4699000" y="4081463"/>
            <a:ext cx="2844800" cy="495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50"/>
              </a:lnSpc>
            </a:pPr>
            <a:r>
              <a:rPr lang="ru-RU" sz="2400" b="1">
                <a:solidFill>
                  <a:srgbClr val="4A3B33"/>
                </a:solidFill>
                <a:latin typeface="Rubik"/>
              </a:rPr>
              <a:t>школьников занимаются спортом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4699000" y="4611092"/>
            <a:ext cx="2844800" cy="4087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39"/>
              </a:lnSpc>
            </a:pPr>
            <a:r>
              <a:rPr lang="ru-RU" sz="1800">
                <a:solidFill>
                  <a:srgbClr val="8A7D75"/>
                </a:solidFill>
                <a:latin typeface="Rubik"/>
              </a:rPr>
              <a:t>Только каждый пятый школьник занимается спортом регулярно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8305800" y="2922588"/>
            <a:ext cx="3454400" cy="965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0688"/>
              </a:lnSpc>
            </a:pPr>
            <a:r>
              <a:rPr lang="ru-RU" sz="11250" b="1" spc="-337">
                <a:solidFill>
                  <a:srgbClr val="E9774D"/>
                </a:solidFill>
                <a:latin typeface="Nunito"/>
              </a:rPr>
              <a:t>50%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8305800" y="4081463"/>
            <a:ext cx="2844800" cy="495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50"/>
              </a:lnSpc>
            </a:pPr>
            <a:r>
              <a:rPr lang="ru-RU" sz="2400" b="1">
                <a:solidFill>
                  <a:srgbClr val="4A3B33"/>
                </a:solidFill>
                <a:latin typeface="Rubik"/>
              </a:rPr>
              <a:t>подростков с нарушениями сна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8305800" y="4611092"/>
            <a:ext cx="2844800" cy="4087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39"/>
              </a:lnSpc>
            </a:pPr>
            <a:r>
              <a:rPr lang="ru-RU" sz="1800">
                <a:solidFill>
                  <a:srgbClr val="8A7D75"/>
                </a:solidFill>
                <a:latin typeface="Rubik"/>
              </a:rPr>
              <a:t>Половина подростков страдает от нарушений сна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127000" y="647700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B6ABA3"/>
                </a:solidFill>
                <a:latin typeface="Rubik"/>
              </a:rPr>
              <a:t>Источник: Росстат, 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43588" y="3772439"/>
            <a:ext cx="125724" cy="125723"/>
          </a:xfrm>
          <a:prstGeom prst="roundRect">
            <a:avLst>
              <a:gd name="adj" fmla="val 22728"/>
            </a:avLst>
          </a:prstGeom>
          <a:solidFill>
            <a:srgbClr val="E9774D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6985000" y="0"/>
            <a:ext cx="5207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4E3B31">
                <a:alpha val="10196"/>
              </a:srgbClr>
            </a:outerShdw>
          </a:effectLst>
        </p:spPr>
      </p:sp>
      <p:pic>
        <p:nvPicPr>
          <p:cNvPr id="5" name="pic5"/>
          <p:cNvPicPr/>
          <p:nvPr/>
        </p:nvPicPr>
        <p:blipFill>
          <a:blip r:embed="rId4"/>
          <a:srcRect l="19630" t="0" r="19630" b="0"/>
          <a:stretch>
            <a:fillRect/>
          </a:stretch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sp>
        <p:nvSpPr>
          <p:cNvPr id="6" name="text6"/>
          <p:cNvSpPr>
            <a:spLocks noChangeArrowheads="1"/>
          </p:cNvSpPr>
          <p:nvPr/>
        </p:nvSpPr>
        <p:spPr>
          <a:xfrm>
            <a:off x="762000" y="635000"/>
            <a:ext cx="622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E9774D"/>
                </a:solidFill>
                <a:latin typeface="Rubik"/>
              </a:rPr>
              <a:t>Питание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908050"/>
            <a:ext cx="5613400" cy="850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950"/>
              </a:lnSpc>
            </a:pPr>
            <a:r>
              <a:rPr lang="ru-RU" sz="4500" b="1" spc="-89">
                <a:solidFill>
                  <a:srgbClr val="4A3B33"/>
                </a:solidFill>
                <a:latin typeface="Nunito"/>
              </a:rPr>
              <a:t>Правильное питание — топливо для мозга и тела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2019945"/>
            <a:ext cx="5613400" cy="143500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2100">
                <a:solidFill>
                  <a:srgbClr val="8A7D75"/>
                </a:solidFill>
                <a:latin typeface="Rubik"/>
              </a:rPr>
              <a:t>Основные принципы: разнообразие продуктов, регулярность приёмов пищи, ограничение фастфуда и сладкого. Бюджетные и полезные продукты: крупы, сезонные овощи, яйца, курица. Пример рациона на день: завтрак — овсянка с ягодами, обед — куриный суп с гречкой, ужин — запечённая рыба с овощами.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41400" y="3700363"/>
            <a:ext cx="5334000" cy="5270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038"/>
              </a:lnSpc>
            </a:pPr>
            <a:r>
              <a:rPr lang="ru-RU" sz="2025">
                <a:solidFill>
                  <a:srgbClr val="4A3B33"/>
                </a:solidFill>
                <a:latin typeface="Rubik"/>
              </a:rPr>
              <a:t>Правильное питание не требует больших затрат — главное выбирать цельные продукты.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5412680" y="2051348"/>
            <a:ext cx="1366639" cy="240010"/>
          </a:xfrm>
          <a:prstGeom prst="roundRect">
            <a:avLst>
              <a:gd name="adj" fmla="val 50000"/>
            </a:avLst>
          </a:prstGeom>
          <a:solidFill>
            <a:srgbClr val="FFE4D9"/>
          </a:solidFill>
          <a:ln>
            <a:noFill/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5439085" y="2095798"/>
            <a:ext cx="1313831" cy="138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485"/>
              </a:lnSpc>
            </a:pPr>
            <a:r>
              <a:rPr lang="ru-RU" sz="1350" b="1" spc="14">
                <a:solidFill>
                  <a:srgbClr val="A25E4A"/>
                </a:solidFill>
                <a:latin typeface="Rubik"/>
              </a:rPr>
              <a:t>движение и спорт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2925763" y="2310408"/>
            <a:ext cx="6340376" cy="10160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11258"/>
              </a:lnSpc>
            </a:pPr>
            <a:r>
              <a:rPr lang="ru-RU" sz="11850" b="1" spc="-473">
                <a:solidFill>
                  <a:srgbClr val="E9774D"/>
                </a:solidFill>
                <a:latin typeface="Nunito"/>
              </a:rPr>
              <a:t>60 мин/день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2273300" y="3701653"/>
            <a:ext cx="7645400" cy="673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3900"/>
              </a:lnSpc>
            </a:pPr>
            <a:r>
              <a:rPr lang="ru-RU" sz="3300" b="1">
                <a:solidFill>
                  <a:srgbClr val="4A3B33"/>
                </a:solidFill>
                <a:latin typeface="Rubik"/>
              </a:rPr>
              <a:t>Рекомендуемая физическая активность для школьников и студентов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2273300" y="4412853"/>
            <a:ext cx="7645400" cy="4064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325"/>
              </a:lnSpc>
            </a:pPr>
            <a:r>
              <a:rPr lang="ru-RU" sz="1950">
                <a:solidFill>
                  <a:srgbClr val="8A7D75"/>
                </a:solidFill>
                <a:latin typeface="Rubik"/>
              </a:rPr>
              <a:t>Спорт снижает риск болезней на 30%, улучшает успеваемость и помогает справляться со стрессом.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635000"/>
            <a:ext cx="717352" cy="240010"/>
          </a:xfrm>
          <a:prstGeom prst="roundRect">
            <a:avLst>
              <a:gd name="adj" fmla="val 50000"/>
            </a:avLst>
          </a:prstGeom>
          <a:solidFill>
            <a:srgbClr val="FFE4D9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1631851"/>
            <a:ext cx="3454400" cy="2092325"/>
          </a:xfrm>
          <a:prstGeom prst="roundRect">
            <a:avLst>
              <a:gd name="adj" fmla="val 16388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4E3B31">
                <a:alpha val="10196"/>
              </a:srgbClr>
            </a:outerShdw>
          </a:effectLst>
        </p:spPr>
      </p:sp>
      <p:sp>
        <p:nvSpPr>
          <p:cNvPr id="5" name="card5"/>
          <p:cNvSpPr/>
          <p:nvPr/>
        </p:nvSpPr>
        <p:spPr>
          <a:xfrm>
            <a:off x="1016000" y="1873151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FF8F1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4368800" y="1631851"/>
            <a:ext cx="3454400" cy="2092325"/>
          </a:xfrm>
          <a:prstGeom prst="roundRect">
            <a:avLst>
              <a:gd name="adj" fmla="val 16388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4E3B31">
                <a:alpha val="10196"/>
              </a:srgbClr>
            </a:outerShdw>
          </a:effectLst>
        </p:spPr>
      </p:sp>
      <p:sp>
        <p:nvSpPr>
          <p:cNvPr id="7" name="card7"/>
          <p:cNvSpPr/>
          <p:nvPr/>
        </p:nvSpPr>
        <p:spPr>
          <a:xfrm>
            <a:off x="4622800" y="1873151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FF8F1"/>
          </a:solidFill>
          <a:ln>
            <a:noFill/>
          </a:ln>
        </p:spPr>
      </p:sp>
      <p:sp>
        <p:nvSpPr>
          <p:cNvPr id="8" name="card8"/>
          <p:cNvSpPr/>
          <p:nvPr/>
        </p:nvSpPr>
        <p:spPr>
          <a:xfrm>
            <a:off x="7975600" y="1631851"/>
            <a:ext cx="3454400" cy="2092325"/>
          </a:xfrm>
          <a:prstGeom prst="roundRect">
            <a:avLst>
              <a:gd name="adj" fmla="val 16388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4E3B31">
                <a:alpha val="10196"/>
              </a:srgbClr>
            </a:outerShdw>
          </a:effectLst>
        </p:spPr>
      </p:sp>
      <p:sp>
        <p:nvSpPr>
          <p:cNvPr id="9" name="card9"/>
          <p:cNvSpPr/>
          <p:nvPr/>
        </p:nvSpPr>
        <p:spPr>
          <a:xfrm>
            <a:off x="8229600" y="1873151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FF8F1"/>
          </a:solidFill>
          <a:ln>
            <a:noFill/>
          </a:ln>
        </p:spPr>
      </p:sp>
      <p:sp>
        <p:nvSpPr>
          <p:cNvPr id="10" name="card10"/>
          <p:cNvSpPr/>
          <p:nvPr/>
        </p:nvSpPr>
        <p:spPr>
          <a:xfrm>
            <a:off x="762000" y="3876576"/>
            <a:ext cx="3454400" cy="2092424"/>
          </a:xfrm>
          <a:prstGeom prst="roundRect">
            <a:avLst>
              <a:gd name="adj" fmla="val 1638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4E3B31">
                <a:alpha val="10196"/>
              </a:srgbClr>
            </a:outerShdw>
          </a:effectLst>
        </p:spPr>
      </p:sp>
      <p:sp>
        <p:nvSpPr>
          <p:cNvPr id="11" name="card11"/>
          <p:cNvSpPr/>
          <p:nvPr/>
        </p:nvSpPr>
        <p:spPr>
          <a:xfrm>
            <a:off x="1016000" y="411787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FF8F1"/>
          </a:solidFill>
          <a:ln>
            <a:noFill/>
          </a:ln>
        </p:spPr>
      </p:sp>
      <p:sp>
        <p:nvSpPr>
          <p:cNvPr id="12" name="card12"/>
          <p:cNvSpPr/>
          <p:nvPr/>
        </p:nvSpPr>
        <p:spPr>
          <a:xfrm>
            <a:off x="4368800" y="3876576"/>
            <a:ext cx="3454400" cy="2092424"/>
          </a:xfrm>
          <a:prstGeom prst="roundRect">
            <a:avLst>
              <a:gd name="adj" fmla="val 1638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4E3B31">
                <a:alpha val="10196"/>
              </a:srgbClr>
            </a:outerShdw>
          </a:effectLst>
        </p:spPr>
      </p:sp>
      <p:sp>
        <p:nvSpPr>
          <p:cNvPr id="13" name="card13"/>
          <p:cNvSpPr/>
          <p:nvPr/>
        </p:nvSpPr>
        <p:spPr>
          <a:xfrm>
            <a:off x="4622800" y="411787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FF8F1"/>
          </a:solidFill>
          <a:ln>
            <a:noFill/>
          </a:ln>
        </p:spPr>
      </p:sp>
      <p:sp>
        <p:nvSpPr>
          <p:cNvPr id="14" name="card14"/>
          <p:cNvSpPr/>
          <p:nvPr/>
        </p:nvSpPr>
        <p:spPr>
          <a:xfrm>
            <a:off x="7975600" y="3876576"/>
            <a:ext cx="3454400" cy="2092424"/>
          </a:xfrm>
          <a:prstGeom prst="roundRect">
            <a:avLst>
              <a:gd name="adj" fmla="val 1638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4E3B31">
                <a:alpha val="10196"/>
              </a:srgbClr>
            </a:outerShdw>
          </a:effectLst>
        </p:spPr>
      </p:sp>
      <p:sp>
        <p:nvSpPr>
          <p:cNvPr id="15" name="card15"/>
          <p:cNvSpPr/>
          <p:nvPr/>
        </p:nvSpPr>
        <p:spPr>
          <a:xfrm>
            <a:off x="8229600" y="411787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FF8F1"/>
          </a:solidFill>
          <a:ln>
            <a:noFill/>
          </a:ln>
        </p:spPr>
      </p:sp>
      <p:pic>
        <p:nvPicPr>
          <p:cNvPr id="16" name="pic16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600" y="1974751"/>
            <a:ext cx="177800" cy="177800"/>
          </a:xfrm>
          <a:prstGeom prst="rect">
            <a:avLst/>
          </a:prstGeom>
        </p:spPr>
      </p:pic>
      <p:pic>
        <p:nvPicPr>
          <p:cNvPr id="17" name="pic17"/>
          <p:cNvPicPr/>
          <p:nvPr/>
        </p:nvPicPr>
        <p:blipFill>
          <a:blip r:embed="rId6"/>
          <a:stretch>
            <a:fillRect/>
          </a:stretch>
        </p:blipFill>
        <p:spPr>
          <a:xfrm>
            <a:off x="4724400" y="1974751"/>
            <a:ext cx="177800" cy="177800"/>
          </a:xfrm>
          <a:prstGeom prst="rect">
            <a:avLst/>
          </a:prstGeom>
        </p:spPr>
      </p:pic>
      <p:pic>
        <p:nvPicPr>
          <p:cNvPr id="18" name="pic18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1200" y="1974751"/>
            <a:ext cx="177800" cy="177800"/>
          </a:xfrm>
          <a:prstGeom prst="rect">
            <a:avLst/>
          </a:prstGeom>
        </p:spPr>
      </p:pic>
      <p:pic>
        <p:nvPicPr>
          <p:cNvPr id="19" name="pic19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00" y="4219476"/>
            <a:ext cx="177800" cy="177800"/>
          </a:xfrm>
          <a:prstGeom prst="rect">
            <a:avLst/>
          </a:prstGeom>
        </p:spPr>
      </p:pic>
      <p:pic>
        <p:nvPicPr>
          <p:cNvPr id="20" name="pic20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24400" y="4219476"/>
            <a:ext cx="177800" cy="177800"/>
          </a:xfrm>
          <a:prstGeom prst="rect">
            <a:avLst/>
          </a:prstGeom>
        </p:spPr>
      </p:pic>
      <p:pic>
        <p:nvPicPr>
          <p:cNvPr id="21" name="pic21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1200" y="4219476"/>
            <a:ext cx="177800" cy="177800"/>
          </a:xfrm>
          <a:prstGeom prst="rect">
            <a:avLst/>
          </a:prstGeom>
        </p:spPr>
      </p:pic>
      <p:sp>
        <p:nvSpPr>
          <p:cNvPr id="22" name="text22"/>
          <p:cNvSpPr>
            <a:spLocks noChangeArrowheads="1"/>
          </p:cNvSpPr>
          <p:nvPr/>
        </p:nvSpPr>
        <p:spPr>
          <a:xfrm>
            <a:off x="901700" y="679450"/>
            <a:ext cx="574096" cy="138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85"/>
              </a:lnSpc>
            </a:pPr>
            <a:r>
              <a:rPr lang="ru-RU" sz="1350" b="1" spc="14">
                <a:solidFill>
                  <a:srgbClr val="A25E4A"/>
                </a:solidFill>
                <a:latin typeface="Rubik"/>
              </a:rPr>
              <a:t>советы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762000" y="80516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4A3B33"/>
                </a:solidFill>
                <a:latin typeface="Nunito"/>
              </a:rPr>
              <a:t>Режим сна и отдыха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1016000" y="2417981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4A3B33"/>
                </a:solidFill>
                <a:latin typeface="Rubik"/>
              </a:rPr>
              <a:t>Норма сна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1016000" y="2685951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8A7D75"/>
                </a:solidFill>
                <a:latin typeface="Rubik"/>
              </a:rPr>
              <a:t>Подросткам необходимо 8–10 часов сна в сутки для восстановления организма.</a:t>
            </a:r>
          </a:p>
        </p:txBody>
      </p:sp>
      <p:sp>
        <p:nvSpPr>
          <p:cNvPr id="26" name="text26"/>
          <p:cNvSpPr>
            <a:spLocks noChangeArrowheads="1"/>
          </p:cNvSpPr>
          <p:nvPr/>
        </p:nvSpPr>
        <p:spPr>
          <a:xfrm>
            <a:off x="4622800" y="2417981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4A3B33"/>
                </a:solidFill>
                <a:latin typeface="Rubik"/>
              </a:rPr>
              <a:t>Режим дня</a:t>
            </a:r>
          </a:p>
        </p:txBody>
      </p:sp>
      <p:sp>
        <p:nvSpPr>
          <p:cNvPr id="27" name="text27"/>
          <p:cNvSpPr>
            <a:spLocks noChangeArrowheads="1"/>
          </p:cNvSpPr>
          <p:nvPr/>
        </p:nvSpPr>
        <p:spPr>
          <a:xfrm>
            <a:off x="4622800" y="2685951"/>
            <a:ext cx="2971800" cy="641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8A7D75"/>
                </a:solidFill>
                <a:latin typeface="Rubik"/>
              </a:rPr>
              <a:t>Ложись и вставай в одно и то же время, даже в выходные — это настраивает биологические часы.</a:t>
            </a:r>
          </a:p>
        </p:txBody>
      </p:sp>
      <p:sp>
        <p:nvSpPr>
          <p:cNvPr id="28" name="text28"/>
          <p:cNvSpPr>
            <a:spLocks noChangeArrowheads="1"/>
          </p:cNvSpPr>
          <p:nvPr/>
        </p:nvSpPr>
        <p:spPr>
          <a:xfrm>
            <a:off x="8229600" y="2417981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4A3B33"/>
                </a:solidFill>
                <a:latin typeface="Rubik"/>
              </a:rPr>
              <a:t>Без гаджетов</a:t>
            </a:r>
          </a:p>
        </p:txBody>
      </p:sp>
      <p:sp>
        <p:nvSpPr>
          <p:cNvPr id="29" name="text29"/>
          <p:cNvSpPr>
            <a:spLocks noChangeArrowheads="1"/>
          </p:cNvSpPr>
          <p:nvPr/>
        </p:nvSpPr>
        <p:spPr>
          <a:xfrm>
            <a:off x="8229600" y="2685951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8A7D75"/>
                </a:solidFill>
                <a:latin typeface="Rubik"/>
              </a:rPr>
              <a:t>Убери телефон за час до сна: синий свет экранов подавляет выработку мелатонина.</a:t>
            </a:r>
          </a:p>
        </p:txBody>
      </p:sp>
      <p:sp>
        <p:nvSpPr>
          <p:cNvPr id="30" name="text30"/>
          <p:cNvSpPr>
            <a:spLocks noChangeArrowheads="1"/>
          </p:cNvSpPr>
          <p:nvPr/>
        </p:nvSpPr>
        <p:spPr>
          <a:xfrm>
            <a:off x="1016000" y="4662706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4A3B33"/>
                </a:solidFill>
                <a:latin typeface="Rubik"/>
              </a:rPr>
              <a:t>Свежий воздух</a:t>
            </a:r>
          </a:p>
        </p:txBody>
      </p:sp>
      <p:sp>
        <p:nvSpPr>
          <p:cNvPr id="31" name="text31"/>
          <p:cNvSpPr>
            <a:spLocks noChangeArrowheads="1"/>
          </p:cNvSpPr>
          <p:nvPr/>
        </p:nvSpPr>
        <p:spPr>
          <a:xfrm>
            <a:off x="1016000" y="4930676"/>
            <a:ext cx="2971800" cy="6413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8A7D75"/>
                </a:solidFill>
                <a:latin typeface="Rubik"/>
              </a:rPr>
              <a:t>Проветривай комнату перед сном — прохлада помогает быстрее уснуть и улучшает качество сна.</a:t>
            </a:r>
          </a:p>
        </p:txBody>
      </p:sp>
      <p:sp>
        <p:nvSpPr>
          <p:cNvPr id="32" name="text32"/>
          <p:cNvSpPr>
            <a:spLocks noChangeArrowheads="1"/>
          </p:cNvSpPr>
          <p:nvPr/>
        </p:nvSpPr>
        <p:spPr>
          <a:xfrm>
            <a:off x="4622800" y="4662706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4A3B33"/>
                </a:solidFill>
                <a:latin typeface="Rubik"/>
              </a:rPr>
              <a:t>Снижение внимания</a:t>
            </a:r>
          </a:p>
        </p:txBody>
      </p:sp>
      <p:sp>
        <p:nvSpPr>
          <p:cNvPr id="33" name="text33"/>
          <p:cNvSpPr>
            <a:spLocks noChangeArrowheads="1"/>
          </p:cNvSpPr>
          <p:nvPr/>
        </p:nvSpPr>
        <p:spPr>
          <a:xfrm>
            <a:off x="4622800" y="4930676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8A7D75"/>
                </a:solidFill>
                <a:latin typeface="Rubik"/>
              </a:rPr>
              <a:t>Недосып ухудшает концентрацию, память и успеваемость в школе.</a:t>
            </a:r>
          </a:p>
        </p:txBody>
      </p:sp>
      <p:sp>
        <p:nvSpPr>
          <p:cNvPr id="34" name="text34"/>
          <p:cNvSpPr>
            <a:spLocks noChangeArrowheads="1"/>
          </p:cNvSpPr>
          <p:nvPr/>
        </p:nvSpPr>
        <p:spPr>
          <a:xfrm>
            <a:off x="8229600" y="4662706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4A3B33"/>
                </a:solidFill>
                <a:latin typeface="Rubik"/>
              </a:rPr>
              <a:t>Раздражительность</a:t>
            </a:r>
          </a:p>
        </p:txBody>
      </p:sp>
      <p:sp>
        <p:nvSpPr>
          <p:cNvPr id="35" name="text35"/>
          <p:cNvSpPr>
            <a:spLocks noChangeArrowheads="1"/>
          </p:cNvSpPr>
          <p:nvPr/>
        </p:nvSpPr>
        <p:spPr>
          <a:xfrm>
            <a:off x="8229600" y="4930676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8A7D75"/>
                </a:solidFill>
                <a:latin typeface="Rubik"/>
              </a:rPr>
              <a:t>Хронический недостаток сна делает тебя более вспыльчивым и тревожным.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chart3"/>
          <p:cNvGraphicFramePr/>
          <p:nvPr/>
        </p:nvGraphicFramePr>
        <p:xfrm>
          <a:off x="762000" y="3243560"/>
          <a:ext cx="10668000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0"/>
          </a:graphicData>
        </a:graphic>
      </p:graphicFrame>
      <p:sp>
        <p:nvSpPr>
          <p:cNvPr id="4" name="text4"/>
          <p:cNvSpPr>
            <a:spLocks noChangeArrowheads="1"/>
          </p:cNvSpPr>
          <p:nvPr/>
        </p:nvSpPr>
        <p:spPr>
          <a:xfrm>
            <a:off x="762000" y="1842790"/>
            <a:ext cx="10693400" cy="10261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4A3B33"/>
                </a:solidFill>
                <a:latin typeface="Nunito"/>
              </a:rPr>
              <a:t>Отказ от вредных привычек: факты и цифры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538960"/>
            <a:ext cx="7645400" cy="4064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25"/>
              </a:lnSpc>
            </a:pPr>
            <a:r>
              <a:rPr lang="ru-RU" sz="1950">
                <a:solidFill>
                  <a:srgbClr val="8A7D75"/>
                </a:solidFill>
                <a:latin typeface="Rubik"/>
              </a:rPr>
              <a:t>Отказ от вредных привычек — это и здоровье, и экономия: без сигарет сохраняется около 50 000 ₽ в год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27000" y="647700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B6ABA3"/>
                </a:solidFill>
                <a:latin typeface="Rubik"/>
              </a:rPr>
              <a:t>По данным опросов среди подростков,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0" y="0"/>
            <a:ext cx="5207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4E3B31">
                <a:alpha val="10196"/>
              </a:srgbClr>
            </a:outerShdw>
          </a:effectLst>
        </p:spPr>
      </p:sp>
      <p:sp>
        <p:nvSpPr>
          <p:cNvPr id="4" name="card4"/>
          <p:cNvSpPr/>
          <p:nvPr/>
        </p:nvSpPr>
        <p:spPr>
          <a:xfrm>
            <a:off x="5823588" y="3772439"/>
            <a:ext cx="125723" cy="125723"/>
          </a:xfrm>
          <a:prstGeom prst="roundRect">
            <a:avLst>
              <a:gd name="adj" fmla="val 22728"/>
            </a:avLst>
          </a:prstGeom>
          <a:solidFill>
            <a:srgbClr val="E9774D"/>
          </a:solidFill>
          <a:ln>
            <a:noFill/>
          </a:ln>
        </p:spPr>
      </p:sp>
      <p:pic>
        <p:nvPicPr>
          <p:cNvPr id="5" name="pic5"/>
          <p:cNvPicPr/>
          <p:nvPr/>
        </p:nvPicPr>
        <p:blipFill>
          <a:blip r:embed="rId4"/>
          <a:srcRect l="28646" t="0" r="28646" b="0"/>
          <a:stretch>
            <a:fillRect/>
          </a:stretch>
        </p:blipFill>
        <p:spPr>
          <a:xfrm>
            <a:off x="0" y="0"/>
            <a:ext cx="5207000" cy="6858000"/>
          </a:xfrm>
          <a:prstGeom prst="rect">
            <a:avLst/>
          </a:prstGeom>
        </p:spPr>
      </p:pic>
      <p:sp>
        <p:nvSpPr>
          <p:cNvPr id="6" name="text6"/>
          <p:cNvSpPr>
            <a:spLocks noChangeArrowheads="1"/>
          </p:cNvSpPr>
          <p:nvPr/>
        </p:nvSpPr>
        <p:spPr>
          <a:xfrm>
            <a:off x="5842000" y="635000"/>
            <a:ext cx="622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E9774D"/>
                </a:solidFill>
                <a:latin typeface="Rubik"/>
              </a:rPr>
              <a:t>Психическое здоровье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5842000" y="908050"/>
            <a:ext cx="5613400" cy="850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950"/>
              </a:lnSpc>
            </a:pPr>
            <a:r>
              <a:rPr lang="ru-RU" sz="4500" b="1" spc="-89">
                <a:solidFill>
                  <a:srgbClr val="4A3B33"/>
                </a:solidFill>
                <a:latin typeface="Nunito"/>
              </a:rPr>
              <a:t>Стресс: как распознать и справиться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5842000" y="2019945"/>
            <a:ext cx="5613400" cy="143500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2100">
                <a:solidFill>
                  <a:srgbClr val="8A7D75"/>
                </a:solidFill>
                <a:latin typeface="Rubik"/>
              </a:rPr>
              <a:t>Признаки стресса: хроническая усталость, тревога, нарушения сна. Чтобы снизить напряжение, попробуйте дыхательные упражнения, займитесь любимым хобби, поговорите с близкими. Если справиться сложно — обращение к психологу не стыдно, а необходимо.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6121400" y="3700363"/>
            <a:ext cx="5334000" cy="5270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038"/>
              </a:lnSpc>
            </a:pPr>
            <a:r>
              <a:rPr lang="ru-RU" sz="2025">
                <a:solidFill>
                  <a:srgbClr val="4A3B33"/>
                </a:solidFill>
                <a:latin typeface="Rubik"/>
              </a:rPr>
              <a:t>Более 70% подростков испытывают стресс регулярно. Забота о психике — часть ЗОЖ.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635000"/>
            <a:ext cx="1111151" cy="240010"/>
          </a:xfrm>
          <a:prstGeom prst="roundRect">
            <a:avLst>
              <a:gd name="adj" fmla="val 50000"/>
            </a:avLst>
          </a:prstGeom>
          <a:solidFill>
            <a:srgbClr val="FFE4D9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62000" y="1631851"/>
            <a:ext cx="3454400" cy="2092325"/>
          </a:xfrm>
          <a:prstGeom prst="roundRect">
            <a:avLst>
              <a:gd name="adj" fmla="val 16388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4E3B31">
                <a:alpha val="10196"/>
              </a:srgbClr>
            </a:outerShdw>
          </a:effectLst>
        </p:spPr>
      </p:sp>
      <p:sp>
        <p:nvSpPr>
          <p:cNvPr id="5" name="card5"/>
          <p:cNvSpPr/>
          <p:nvPr/>
        </p:nvSpPr>
        <p:spPr>
          <a:xfrm>
            <a:off x="1016000" y="1873151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FF8F1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4368800" y="1631851"/>
            <a:ext cx="3454400" cy="2092325"/>
          </a:xfrm>
          <a:prstGeom prst="roundRect">
            <a:avLst>
              <a:gd name="adj" fmla="val 16388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4E3B31">
                <a:alpha val="10196"/>
              </a:srgbClr>
            </a:outerShdw>
          </a:effectLst>
        </p:spPr>
      </p:sp>
      <p:sp>
        <p:nvSpPr>
          <p:cNvPr id="7" name="card7"/>
          <p:cNvSpPr/>
          <p:nvPr/>
        </p:nvSpPr>
        <p:spPr>
          <a:xfrm>
            <a:off x="4622800" y="1873151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FF8F1"/>
          </a:solidFill>
          <a:ln>
            <a:noFill/>
          </a:ln>
        </p:spPr>
      </p:sp>
      <p:sp>
        <p:nvSpPr>
          <p:cNvPr id="8" name="card8"/>
          <p:cNvSpPr/>
          <p:nvPr/>
        </p:nvSpPr>
        <p:spPr>
          <a:xfrm>
            <a:off x="7975600" y="1631851"/>
            <a:ext cx="3454400" cy="2092325"/>
          </a:xfrm>
          <a:prstGeom prst="roundRect">
            <a:avLst>
              <a:gd name="adj" fmla="val 16388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4E3B31">
                <a:alpha val="10196"/>
              </a:srgbClr>
            </a:outerShdw>
          </a:effectLst>
        </p:spPr>
      </p:sp>
      <p:sp>
        <p:nvSpPr>
          <p:cNvPr id="9" name="card9"/>
          <p:cNvSpPr/>
          <p:nvPr/>
        </p:nvSpPr>
        <p:spPr>
          <a:xfrm>
            <a:off x="8229600" y="1873151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FF8F1"/>
          </a:solidFill>
          <a:ln>
            <a:noFill/>
          </a:ln>
        </p:spPr>
      </p:sp>
      <p:sp>
        <p:nvSpPr>
          <p:cNvPr id="10" name="card10"/>
          <p:cNvSpPr/>
          <p:nvPr/>
        </p:nvSpPr>
        <p:spPr>
          <a:xfrm>
            <a:off x="762000" y="3876576"/>
            <a:ext cx="3454400" cy="2092424"/>
          </a:xfrm>
          <a:prstGeom prst="roundRect">
            <a:avLst>
              <a:gd name="adj" fmla="val 1638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4E3B31">
                <a:alpha val="10196"/>
              </a:srgbClr>
            </a:outerShdw>
          </a:effectLst>
        </p:spPr>
      </p:sp>
      <p:sp>
        <p:nvSpPr>
          <p:cNvPr id="11" name="card11"/>
          <p:cNvSpPr/>
          <p:nvPr/>
        </p:nvSpPr>
        <p:spPr>
          <a:xfrm>
            <a:off x="1016000" y="411787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FF8F1"/>
          </a:solidFill>
          <a:ln>
            <a:noFill/>
          </a:ln>
        </p:spPr>
      </p:sp>
      <p:sp>
        <p:nvSpPr>
          <p:cNvPr id="12" name="card12"/>
          <p:cNvSpPr/>
          <p:nvPr/>
        </p:nvSpPr>
        <p:spPr>
          <a:xfrm>
            <a:off x="4368800" y="3876576"/>
            <a:ext cx="3454400" cy="2092424"/>
          </a:xfrm>
          <a:prstGeom prst="roundRect">
            <a:avLst>
              <a:gd name="adj" fmla="val 16387"/>
            </a:avLst>
          </a:prstGeom>
          <a:solidFill>
            <a:srgbClr val="FFFFFF"/>
          </a:solidFill>
          <a:ln>
            <a:noFill/>
          </a:ln>
          <a:effectLst>
            <a:outerShdw blurRad="228600" dist="76200" dir="5400000" rotWithShape="0">
              <a:srgbClr val="4E3B31">
                <a:alpha val="10196"/>
              </a:srgbClr>
            </a:outerShdw>
          </a:effectLst>
        </p:spPr>
      </p:sp>
      <p:sp>
        <p:nvSpPr>
          <p:cNvPr id="13" name="card13"/>
          <p:cNvSpPr/>
          <p:nvPr/>
        </p:nvSpPr>
        <p:spPr>
          <a:xfrm>
            <a:off x="4622800" y="4117876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FF8F1"/>
          </a:solidFill>
          <a:ln>
            <a:noFill/>
          </a:ln>
        </p:spPr>
      </p:sp>
      <p:pic>
        <p:nvPicPr>
          <p:cNvPr id="14" name="pic14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600" y="1974751"/>
            <a:ext cx="177800" cy="177800"/>
          </a:xfrm>
          <a:prstGeom prst="rect">
            <a:avLst/>
          </a:prstGeom>
        </p:spPr>
      </p:pic>
      <p:pic>
        <p:nvPicPr>
          <p:cNvPr id="15" name="pic15"/>
          <p:cNvPicPr/>
          <p:nvPr/>
        </p:nvPicPr>
        <p:blipFill>
          <a:blip r:embed="rId6"/>
          <a:stretch>
            <a:fillRect/>
          </a:stretch>
        </p:blipFill>
        <p:spPr>
          <a:xfrm>
            <a:off x="4724400" y="1974751"/>
            <a:ext cx="177800" cy="177800"/>
          </a:xfrm>
          <a:prstGeom prst="rect">
            <a:avLst/>
          </a:prstGeom>
        </p:spPr>
      </p:pic>
      <p:pic>
        <p:nvPicPr>
          <p:cNvPr id="16" name="pic16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1200" y="1974751"/>
            <a:ext cx="177800" cy="177800"/>
          </a:xfrm>
          <a:prstGeom prst="rect">
            <a:avLst/>
          </a:prstGeom>
        </p:spPr>
      </p:pic>
      <p:pic>
        <p:nvPicPr>
          <p:cNvPr id="17" name="pic17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7600" y="4219476"/>
            <a:ext cx="177800" cy="177800"/>
          </a:xfrm>
          <a:prstGeom prst="rect">
            <a:avLst/>
          </a:prstGeom>
        </p:spPr>
      </p:pic>
      <p:pic>
        <p:nvPicPr>
          <p:cNvPr id="18" name="pic18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24400" y="4219476"/>
            <a:ext cx="177800" cy="177800"/>
          </a:xfrm>
          <a:prstGeom prst="rect">
            <a:avLst/>
          </a:prstGeom>
        </p:spPr>
      </p:pic>
      <p:sp>
        <p:nvSpPr>
          <p:cNvPr id="19" name="text19"/>
          <p:cNvSpPr>
            <a:spLocks noChangeArrowheads="1"/>
          </p:cNvSpPr>
          <p:nvPr/>
        </p:nvSpPr>
        <p:spPr>
          <a:xfrm>
            <a:off x="901700" y="679450"/>
            <a:ext cx="1007245" cy="138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485"/>
              </a:lnSpc>
            </a:pPr>
            <a:r>
              <a:rPr lang="ru-RU" sz="1350" b="1" spc="14">
                <a:solidFill>
                  <a:srgbClr val="A25E4A"/>
                </a:solidFill>
                <a:latin typeface="Rubik"/>
              </a:rPr>
              <a:t>простые шаги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762000" y="80516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4A3B33"/>
                </a:solidFill>
                <a:latin typeface="Nunito"/>
              </a:rPr>
              <a:t>С чего начать здоровый образ жизни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1016000" y="2417981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4A3B33"/>
                </a:solidFill>
                <a:latin typeface="Rubik"/>
              </a:rPr>
              <a:t>10 минут зарядки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1016000" y="2685951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8A7D75"/>
                </a:solidFill>
                <a:latin typeface="Rubik"/>
              </a:rPr>
              <a:t>Начните утро с короткой разминки — это зарядит энергией на весь день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4622800" y="2417981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4A3B33"/>
                </a:solidFill>
                <a:latin typeface="Rubik"/>
              </a:rPr>
              <a:t>Один полезный приём пищи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4622800" y="2685951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8A7D75"/>
                </a:solidFill>
                <a:latin typeface="Rubik"/>
              </a:rPr>
              <a:t>Замените один перекус на фрукты, овощи или цельнозерновые продукты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8229600" y="2417981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4A3B33"/>
                </a:solidFill>
                <a:latin typeface="Rubik"/>
              </a:rPr>
              <a:t>Ложитесь на 15 минут раньше</a:t>
            </a:r>
          </a:p>
        </p:txBody>
      </p:sp>
      <p:sp>
        <p:nvSpPr>
          <p:cNvPr id="26" name="text26"/>
          <p:cNvSpPr>
            <a:spLocks noChangeArrowheads="1"/>
          </p:cNvSpPr>
          <p:nvPr/>
        </p:nvSpPr>
        <p:spPr>
          <a:xfrm>
            <a:off x="8229600" y="2685951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8A7D75"/>
                </a:solidFill>
                <a:latin typeface="Rubik"/>
              </a:rPr>
              <a:t>Постепенно сдвигайте время отхода ко сну — для здоровья мозга и нервов</a:t>
            </a:r>
          </a:p>
        </p:txBody>
      </p:sp>
      <p:sp>
        <p:nvSpPr>
          <p:cNvPr id="27" name="text27"/>
          <p:cNvSpPr>
            <a:spLocks noChangeArrowheads="1"/>
          </p:cNvSpPr>
          <p:nvPr/>
        </p:nvSpPr>
        <p:spPr>
          <a:xfrm>
            <a:off x="1016000" y="4662706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4A3B33"/>
                </a:solidFill>
                <a:latin typeface="Rubik"/>
              </a:rPr>
              <a:t>Минус одна вредная привычка</a:t>
            </a:r>
          </a:p>
        </p:txBody>
      </p:sp>
      <p:sp>
        <p:nvSpPr>
          <p:cNvPr id="28" name="text28"/>
          <p:cNvSpPr>
            <a:spLocks noChangeArrowheads="1"/>
          </p:cNvSpPr>
          <p:nvPr/>
        </p:nvSpPr>
        <p:spPr>
          <a:xfrm>
            <a:off x="1016000" y="4930676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8A7D75"/>
                </a:solidFill>
                <a:latin typeface="Rubik"/>
              </a:rPr>
              <a:t>Выберите то, что хотите убрать: сладкая газировка, курение или долгий скроллинг</a:t>
            </a:r>
          </a:p>
        </p:txBody>
      </p:sp>
      <p:sp>
        <p:nvSpPr>
          <p:cNvPr id="29" name="text29"/>
          <p:cNvSpPr>
            <a:spLocks noChangeArrowheads="1"/>
          </p:cNvSpPr>
          <p:nvPr/>
        </p:nvSpPr>
        <p:spPr>
          <a:xfrm>
            <a:off x="4622800" y="4662706"/>
            <a:ext cx="353568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4A3B33"/>
                </a:solidFill>
                <a:latin typeface="Rubik"/>
              </a:rPr>
              <a:t>Гуляйте на свежем воздухе</a:t>
            </a:r>
          </a:p>
        </p:txBody>
      </p:sp>
      <p:sp>
        <p:nvSpPr>
          <p:cNvPr id="30" name="text30"/>
          <p:cNvSpPr>
            <a:spLocks noChangeArrowheads="1"/>
          </p:cNvSpPr>
          <p:nvPr/>
        </p:nvSpPr>
        <p:spPr>
          <a:xfrm>
            <a:off x="4622800" y="4930676"/>
            <a:ext cx="29718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8A7D75"/>
                </a:solidFill>
                <a:latin typeface="Rubik"/>
              </a:rPr>
              <a:t>Ежедневная прогулка даже по 15–20 минут снижает стресс и улучшает самочувствие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жизни: основы</dc:title>
  <dc:creator>Слайда</dc:creator>
</cp:coreProperties>
</file>