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Onest"/>
      <p:regular r:id="rId200"/>
      <p:bold r:id="rId201"/>
    </p:embeddedFont>
    <p:embeddedFont>
      <p:font typeface="Manrope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Вредные привычки — это не просто безобидное баловство. Сегодня мы поговорим о том, как они появляются, чем грозят и как им противостоять.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сегодня говорили о том, как вредные привычки разрушают здоровье. Но главное — каждый из нас может сделать выбор. Отказ от курения, алкоголя или бесконечного скроллинга — это не подвиг, а шаг навстречу себе. Начните с малого: замените сигарету на прогулку, телефон — на живое общение. Помните: никто не решит за вас, какой будет ваша жизнь. Здоровье — это ваша ответственность и ваша свобода. Сделайте выбор в пользу себя.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Что такое привычка? Это автоматическое действие, которое мозг запоминает и повторяет без усилий. Формируется она по простому циклу: стимул — действие — награда. Например, стресс (стимул) заставляет заесть его шоколадкой (действие), и мозг получает удовольствие (награда). Так закрепляются и полезные, и вредные привычки. К вредным мы относим курение, алкоголь, наркотики, а также переедание, игроманию и зависимость от гаджетов. О том, как каждая из них влияет на организм, поговорим дальше.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Никотин — это яд, который действует на организм с первых секунд. Попадая в мозг, он запускает выброс дофамина, и именно так формируется зависимость. Сердце вынуждено биться чаще, а лёгкие принимают на себя тысячи токсичных соединений — десятки из них канцерогенны. И не обманывайтесь: вейпы так же содержат никотин и повреждают лёгкие. Поэтому последствия для подростка могут быть даже серьёзнее, чем от сигарет.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Алкоголь для подростка — это не просто вредная привычка, а прямой удар по развивающемуся мозгу. В подростковом возрасте нервная система ещё формируется, и алкоголь нарушает этот процесс: страдают память, внимание, способность учиться. При этом зависимость формируется гораздо быстрее, чем у взрослых — то, что начинается с одной банки пива, может перерасти в серьёзную проблему. И конечно, страдают учёба и отношения с близкими. Поэтому так важно говорить с подростками об этом до того, как эксперименты перейдут в привычку.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Зависимость от гаджетов сегодня — одна из самых коварных привычек. Она начинается безобидно: подросток просто листает ленту, а через полгода без телефона начинается настоящая паника. Нарушается сон, зрение, падает успеваемость. Важно замечать эти сигналы вовремя и мягко переключать ребёнка на реальную жизнь. Дальше поговорим о том, почему подростки вообще начинают это делать.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Почему же умные и в целом здравомыслящие подростки всё-таки начинают курить или пить? Главный двигатель — это компания: в этом возрасте так важно быть «своим», что сигарета часто становится пропуском в круг. Добавьте к этому естественное любопытство и сладкий вкус первого вейпа или коктейля — и кажется, что ничего страшного не происходит. А дальше вступают мифы: «вейп же безвреден», «пиво — это не алкоголь». Хотя на самом деле в паре вейпа есть никотин, а каждый третий подросток вообще не считает пиво алкоголем. Поэтому так важно разбирать эти заблуждения и учить говорить «нет» — но об этом чуть позже.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Цифры, которые я привёл, — не абстрактная статистика. Практически каждый третий подросток в России уже пробовал сигареты или вейпы, а почти каждый двенадцатый школьник 13–15 лет регулярно парит. При этом во взрослом возрасте курят меньше — около 18,6%, то есть привычка чаще всего рождается именно в школе. Обратите внимание: вейпы не вытесняют сигареты, а добавляются к ним — и бьют по организму не слабее. Поэтому дальше разберём, что именно происходит с телом, когда подросток начинает курить или парить.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Отказаться от привычки проще, когда действуешь по шагам, а не рывком. Сначала важно честно признать: эта привычка мешает жить. Затем поставить конкретную цель и заручиться поддержкой близких — когда о решении знают другие, сорваться сложнее. Самый действенный приём — замещение: вместо сигареты или бесконечной ленты в телефоне выбрать спорт, хобби или встречу с друзьями. Так мозг получает дофамин из здоровых источников, а новая привычка постепенно закрепляется. В итоге вы не просто бросаете, а меняете образ жизни в лучшую сторону.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Помощь всегда рядом. В первую очередь можно позвонить на детский телефон доверия — это бесплатно и анонимно. Если проблема связана с зависимостью, в наркологической службе окажут профессиональную поддержку. Не забывайте про школьного психолога — он знает, как помочь именно вам. А молодёжные центры помогут найти занятие по душе и новых друзей. Главное — не оставаться одному и сделать первый шаг.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fa2932a586a2e689.png"/><Relationship Id="rId4" Type="http://schemas.openxmlformats.org/officeDocument/2006/relationships/image" Target="../media/mc12c398f3448559e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7aafc7d17c770568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7aafc7d17c770568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7aafc7d17c770568.png"/><Relationship Id="rId4" Type="http://schemas.openxmlformats.org/officeDocument/2006/relationships/image" Target="../media/m5c9485a42604c8cc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535552716a9f0127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7aafc7d17c770568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7aafc7d17c770568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27af3f217ebbaaaf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7aafc7d17c770568.png"/><Relationship Id="rId4" Type="http://schemas.openxmlformats.org/officeDocument/2006/relationships/image" Target="../media/ma6b8a7490ae89bc8.png"/><Relationship Id="rId5" Type="http://schemas.openxmlformats.org/officeDocument/2006/relationships/image" Target="../media/m01c43d35f9b8be20.svg"/><Relationship Id="rId6" Type="http://schemas.openxmlformats.org/officeDocument/2006/relationships/image" Target="../media/m4c4cceaf6ad6acce.png"/><Relationship Id="rId7" Type="http://schemas.openxmlformats.org/officeDocument/2006/relationships/image" Target="../media/m01c43d35f9b8be20.svg"/><Relationship Id="rId8" Type="http://schemas.openxmlformats.org/officeDocument/2006/relationships/image" Target="../media/m44e37b204f9454fc.png"/><Relationship Id="rId9" Type="http://schemas.openxmlformats.org/officeDocument/2006/relationships/image" Target="../media/m01c43d35f9b8be20.sv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7aafc7d17c7705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762000" y="461525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Onest"/>
              </a:rPr>
              <a:t>Презентация · Здоровый образ жизни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850209"/>
            <a:ext cx="9842500" cy="70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60"/>
              </a:lnSpc>
            </a:pPr>
            <a:r>
              <a:rPr lang="ru-RU" sz="5200" b="1" spc="-129">
                <a:solidFill>
                  <a:srgbClr val="FFFFFF"/>
                </a:solidFill>
                <a:latin typeface="Manrope"/>
              </a:rPr>
              <a:t>Вредные привычки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64832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Почему подростки начинают курить, пить и зависать в телефоне, чем это опасно и как сказать "нет"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3C56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145855"/>
            <a:ext cx="3469184" cy="533400"/>
          </a:xfrm>
          <a:prstGeom prst="roundRect">
            <a:avLst>
              <a:gd name="adj" fmla="val 28571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83584" y="4145855"/>
            <a:ext cx="2827437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2F8FC">
                <a:alpha val="30196"/>
              </a:srgbClr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178645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1F8FC"/>
                </a:solidFill>
                <a:latin typeface="Onest"/>
              </a:rPr>
              <a:t>Итог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445345"/>
            <a:ext cx="11303000" cy="6527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1F8FC"/>
                </a:solidFill>
                <a:latin typeface="Manrope"/>
              </a:rPr>
              <a:t>Твой выбор — твоё здоровье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185418"/>
            <a:ext cx="5740400" cy="565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1F8FC"/>
                </a:solidFill>
                <a:latin typeface="Onest"/>
              </a:rPr>
              <a:t>Вредные привычки наносят непоправимый вред, но отказ возможен. Сделай осознанный выбор в пользу здоровья.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41802" y="4304605"/>
            <a:ext cx="33095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Onest"/>
              </a:rPr>
              <a:t>Выбрать здоровый образ жизни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527560" y="4304605"/>
            <a:ext cx="2539484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1F8FC"/>
                </a:solidFill>
                <a:latin typeface="Onest"/>
              </a:rPr>
              <a:t>Обратиться за помощью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653084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37506"/>
            <a:ext cx="5257800" cy="2089547"/>
          </a:xfrm>
          <a:prstGeom prst="roundRect">
            <a:avLst>
              <a:gd name="adj" fmla="val 7293"/>
            </a:avLst>
          </a:prstGeom>
          <a:noFill/>
          <a:ln w="6350" cap="flat">
            <a:solidFill>
              <a:srgbClr val="CBD7E0"/>
            </a:solidFill>
          </a:ln>
        </p:spPr>
      </p:sp>
      <p:sp>
        <p:nvSpPr>
          <p:cNvPr id="5" name="card5"/>
          <p:cNvSpPr/>
          <p:nvPr/>
        </p:nvSpPr>
        <p:spPr>
          <a:xfrm>
            <a:off x="6172200" y="1637506"/>
            <a:ext cx="5257800" cy="2089547"/>
          </a:xfrm>
          <a:prstGeom prst="roundRect">
            <a:avLst>
              <a:gd name="adj" fmla="val 7293"/>
            </a:avLst>
          </a:prstGeom>
          <a:noFill/>
          <a:ln w="6350" cap="flat">
            <a:solidFill>
              <a:srgbClr val="CBD7E0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79453"/>
            <a:ext cx="5257800" cy="2089547"/>
          </a:xfrm>
          <a:prstGeom prst="roundRect">
            <a:avLst>
              <a:gd name="adj" fmla="val 7293"/>
            </a:avLst>
          </a:prstGeom>
          <a:noFill/>
          <a:ln w="6350" cap="flat">
            <a:solidFill>
              <a:srgbClr val="CBD7E0"/>
            </a:solidFill>
          </a:ln>
        </p:spPr>
      </p:sp>
      <p:sp>
        <p:nvSpPr>
          <p:cNvPr id="7" name="card7"/>
          <p:cNvSpPr/>
          <p:nvPr/>
        </p:nvSpPr>
        <p:spPr>
          <a:xfrm>
            <a:off x="6172200" y="3879453"/>
            <a:ext cx="5257800" cy="2089547"/>
          </a:xfrm>
          <a:prstGeom prst="roundRect">
            <a:avLst>
              <a:gd name="adj" fmla="val 7293"/>
            </a:avLst>
          </a:prstGeom>
          <a:noFill/>
          <a:ln w="6350" cap="flat">
            <a:solidFill>
              <a:srgbClr val="CBD7E0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89000" y="673100"/>
            <a:ext cx="1713444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1C84C9"/>
                </a:solidFill>
                <a:latin typeface="Onest"/>
              </a:rPr>
              <a:t>Что такое привычка?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79176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73C56"/>
                </a:solidFill>
                <a:latin typeface="Manrope"/>
              </a:rPr>
              <a:t>Что такое привычка и какие привычки вредны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92325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C84C9"/>
                </a:solidFill>
                <a:latin typeface="Onest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22805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Привычка — это...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57353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Автоматическое повторяющееся действие, которое закрепляется в мозге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192325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C84C9"/>
                </a:solidFill>
                <a:latin typeface="Onest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22805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Цикл формирования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3350" y="257353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Стимул → действие → награда: так мозг закрепляет поведение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165203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C84C9"/>
                </a:solidFill>
                <a:latin typeface="Onest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470003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Зависимости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73150" y="4815443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Курение, алкоголь, наркотики — сильная тяга и вред здоровью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165203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C84C9"/>
                </a:solidFill>
                <a:latin typeface="Onest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470003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Поведенческие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481548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Переедание, игромания, зависимость от гаджетов — тоже вредные привычки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700808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pic>
        <p:nvPicPr>
          <p:cNvPr id="4" name="pic4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74006"/>
            <a:ext cx="10668000" cy="4712494"/>
          </a:xfrm>
          <a:prstGeom prst="rect">
            <a:avLst/>
          </a:prstGeom>
        </p:spPr>
      </p:pic>
      <p:sp>
        <p:nvSpPr>
          <p:cNvPr id="5" name="text5"/>
          <p:cNvSpPr>
            <a:spLocks noChangeArrowheads="1"/>
          </p:cNvSpPr>
          <p:nvPr/>
        </p:nvSpPr>
        <p:spPr>
          <a:xfrm>
            <a:off x="889000" y="673100"/>
            <a:ext cx="1770713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1C84C9"/>
                </a:solidFill>
                <a:latin typeface="Onest"/>
              </a:rPr>
              <a:t>Влияние на организм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90606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73C56"/>
                </a:solidFill>
                <a:latin typeface="Manrope"/>
              </a:rPr>
              <a:t>Курение и вейпы: что происходит с организмом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643162"/>
            <a:ext cx="1769269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89000" y="1681262"/>
            <a:ext cx="1852867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1C84C9"/>
                </a:solidFill>
                <a:latin typeface="Onest"/>
              </a:rPr>
              <a:t>Алкоголь и подростки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914227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73C56"/>
                </a:solidFill>
                <a:latin typeface="Manrope"/>
              </a:rPr>
              <a:t>Алкоголь и подростки: почему это опасно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060998"/>
            <a:ext cx="38354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173C56"/>
                </a:solidFill>
                <a:latin typeface="Onest"/>
              </a:rPr>
              <a:t>Развивающийся мозг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505448"/>
            <a:ext cx="3225800" cy="17194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57F92"/>
                </a:solidFill>
                <a:latin typeface="Onest"/>
              </a:rPr>
              <a:t>Алкоголь нарушает формирование нейронных связей, ухудшает память и внимание. Мозг подростка особенно уязвим — страдают способности к обучению и самоконтролю.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95800" y="3060998"/>
            <a:ext cx="38354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173C56"/>
                </a:solidFill>
                <a:latin typeface="Onest"/>
              </a:rPr>
              <a:t>Быстрое привыкание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495800" y="3505448"/>
            <a:ext cx="3225800" cy="17194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57F92"/>
                </a:solidFill>
                <a:latin typeface="Onest"/>
              </a:rPr>
              <a:t>Зависимость от алкоголя у подростков формируется в разы быстрее, чем у взрослых. Регулярные «эксперименты» быстро переходят в привычку и приводят к тяжёлым последствиям.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229600" y="3060998"/>
            <a:ext cx="38354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173C56"/>
                </a:solidFill>
                <a:latin typeface="Onest"/>
              </a:rPr>
              <a:t>Учёба и отношения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229600" y="3505448"/>
            <a:ext cx="3225800" cy="1435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57F92"/>
                </a:solidFill>
                <a:latin typeface="Onest"/>
              </a:rPr>
              <a:t>Пьянство ведёт к снижению успеваемости, прогулам и конфликтам. Страдают отношения с семьёй и друзьями, появляются проблемы с законом.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066800"/>
            <a:ext cx="1517650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405103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334585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264066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519354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89000" y="1104900"/>
            <a:ext cx="1550924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1C84C9"/>
                </a:solidFill>
                <a:latin typeface="Onest"/>
              </a:rPr>
              <a:t>Вредные привычки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331516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73C56"/>
                </a:solidFill>
                <a:latin typeface="Manrope"/>
              </a:rPr>
              <a:t>Зависимость от гаджетов и соцсетей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32658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Потеря контроля над временем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Проводит за экраном часы, не замечая, как уходит время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25606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Тревожность без телефона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Беспокойство и паника, если гаджет недоступен или разряжен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18554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Нарушение сна и зрения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Экраны перед сном сбивают режим, а нагрузка на глаза растёт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511502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Падение успеваемости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Уведомления и соцсети отвлекают от учёбы, снижается концентрация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12279"/>
            <a:ext cx="2219127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1950582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217804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485026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889000" y="650379"/>
            <a:ext cx="2392696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1C84C9"/>
                </a:solidFill>
                <a:latin typeface="Onest"/>
              </a:rPr>
              <a:t>Почему подростки начинают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876995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73C56"/>
                </a:solidFill>
                <a:latin typeface="Manrope"/>
              </a:rPr>
              <a:t>Давление компании и мифы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1872059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Желание быть «своим»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В подростковом возрасте мнение друзей важнее слов взрослых, поэтому отказ от сигареты или вейпа часто воспринимается как предательство компании.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139281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Любопытство и «лёгкость» алкоголя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Первая проба — это эксперимент, а пиво и коктейли кажутся безобидными: каждый третий подросток не считает пиво алкогольным напитком.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406503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Миф о «безопасности» вейпов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Многие уверены, что пар безвреден, хотя в жидкости есть никотин и токсичные вещества; вейп нередко становится шагом к обычным сигаретам.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5826720"/>
            <a:ext cx="76454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300">
                <a:solidFill>
                  <a:srgbClr val="657F92"/>
                </a:solidFill>
                <a:latin typeface="Onest"/>
              </a:rPr>
              <a:t>По данным исследований, 63% подростков осуждают вредные привычки, но противостоять компании всё равно трудно.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27994"/>
            <a:ext cx="1018877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89000" y="1766094"/>
            <a:ext cx="952397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1C84C9"/>
                </a:solidFill>
                <a:latin typeface="Onest"/>
              </a:rPr>
              <a:t>Статистика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151459"/>
            <a:ext cx="10693400" cy="9727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73C56"/>
                </a:solidFill>
                <a:latin typeface="Manrope"/>
              </a:rPr>
              <a:t>Курение и вейпы среди подростков: главные цифры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3263900"/>
            <a:ext cx="3454400" cy="965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rgbClr val="1C84C9"/>
                </a:solidFill>
                <a:latin typeface="Manrope"/>
              </a:rPr>
              <a:t>33%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4422775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подростков 11–17 лет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4730155"/>
            <a:ext cx="2844800" cy="4087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9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курят сигареты или вейпы регулярно или время от времени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699000" y="3263900"/>
            <a:ext cx="3454400" cy="965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rgbClr val="1C84C9"/>
                </a:solidFill>
                <a:latin typeface="Manrope"/>
              </a:rPr>
              <a:t>8,5%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699000" y="4422775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подростков 13–15 лет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99000" y="4730115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используют вейпы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305800" y="3263900"/>
            <a:ext cx="3454400" cy="965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rgbClr val="1C84C9"/>
                </a:solidFill>
                <a:latin typeface="Manrope"/>
              </a:rPr>
              <a:t>18,6%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305800" y="4422775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взрослых россиян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305800" y="4730115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постоянно курят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9ACBA"/>
                </a:solidFill>
                <a:latin typeface="Onest"/>
              </a:rPr>
              <a:t>Источник: Минздрав России, Росстат, 2024–2025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089025"/>
            <a:ext cx="1083667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243931"/>
            <a:ext cx="2247900" cy="3525044"/>
          </a:xfrm>
          <a:prstGeom prst="roundRect">
            <a:avLst>
              <a:gd name="adj" fmla="val 6779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568700" y="2243931"/>
            <a:ext cx="2247900" cy="3525044"/>
          </a:xfrm>
          <a:prstGeom prst="roundRect">
            <a:avLst>
              <a:gd name="adj" fmla="val 6779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375400" y="2243931"/>
            <a:ext cx="2247900" cy="3525044"/>
          </a:xfrm>
          <a:prstGeom prst="roundRect">
            <a:avLst>
              <a:gd name="adj" fmla="val 6779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9182100" y="2243931"/>
            <a:ext cx="2247900" cy="3525044"/>
          </a:xfrm>
          <a:prstGeom prst="roundRect">
            <a:avLst>
              <a:gd name="adj" fmla="val 6779"/>
            </a:avLst>
          </a:prstGeom>
          <a:solidFill>
            <a:srgbClr val="173C56"/>
          </a:solidFill>
          <a:ln>
            <a:noFill/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98503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98503"/>
            <a:ext cx="254000" cy="2159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98503"/>
            <a:ext cx="254000" cy="215900"/>
          </a:xfrm>
          <a:prstGeom prst="rect">
            <a:avLst/>
          </a:prstGeom>
        </p:spPr>
      </p:pic>
      <p:sp>
        <p:nvSpPr>
          <p:cNvPr id="11" name="text11"/>
          <p:cNvSpPr>
            <a:spLocks noChangeArrowheads="1"/>
          </p:cNvSpPr>
          <p:nvPr/>
        </p:nvSpPr>
        <p:spPr>
          <a:xfrm>
            <a:off x="889000" y="1127125"/>
            <a:ext cx="1030145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1C84C9"/>
                </a:solidFill>
                <a:latin typeface="Onest"/>
              </a:rPr>
              <a:t>План отказа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1245791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73C56"/>
                </a:solidFill>
                <a:latin typeface="Manrope"/>
              </a:rPr>
              <a:t>Как отказаться и чем заменить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2459831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C84C9"/>
                </a:solidFill>
                <a:latin typeface="Manrope"/>
              </a:rPr>
              <a:t>1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3412331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73C56"/>
                </a:solidFill>
                <a:latin typeface="Onest"/>
              </a:rPr>
              <a:t>Осознание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66800" y="3770511"/>
            <a:ext cx="1663700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Признайте проблему и поймите, что привычка мешает вашей жизни и здоровью.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2459831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C84C9"/>
                </a:solidFill>
                <a:latin typeface="Manrope"/>
              </a:rPr>
              <a:t>2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3412331"/>
            <a:ext cx="16637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550" b="1">
                <a:solidFill>
                  <a:srgbClr val="173C56"/>
                </a:solidFill>
                <a:latin typeface="Onest"/>
              </a:rPr>
              <a:t>Цель и поддержка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3873500" y="4018161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Поставьте конкретную цель и расскажите о решении близким — вместе отказаться легче.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2459831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C84C9"/>
                </a:solidFill>
                <a:latin typeface="Manrope"/>
              </a:rPr>
              <a:t>3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3412331"/>
            <a:ext cx="16637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550" b="1">
                <a:solidFill>
                  <a:srgbClr val="173C56"/>
                </a:solidFill>
                <a:latin typeface="Onest"/>
              </a:rPr>
              <a:t>Замена привычки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680200" y="4018161"/>
            <a:ext cx="1663700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Замените курение или бесконечный скроллинг спортом, хобби и живым общением.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2459831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C84C9"/>
                </a:solidFill>
                <a:latin typeface="Manrope"/>
              </a:rPr>
              <a:t>4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3412331"/>
            <a:ext cx="16637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550" b="1">
                <a:solidFill>
                  <a:srgbClr val="F1F8FC"/>
                </a:solidFill>
                <a:latin typeface="Onest"/>
              </a:rPr>
              <a:t>Закрепление результата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486900" y="4018161"/>
            <a:ext cx="16637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Onest"/>
              </a:rPr>
              <a:t>Полезные привычки становятся новым образом жизни — это и есть победа.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033661"/>
            <a:ext cx="1267420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89000" y="1071761"/>
            <a:ext cx="1250648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1C84C9"/>
                </a:solidFill>
                <a:latin typeface="Onest"/>
              </a:rPr>
              <a:t>Помощь рядом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304727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73C56"/>
                </a:solidFill>
                <a:latin typeface="Manrope"/>
              </a:rPr>
              <a:t>Куда обратиться за помощью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267347"/>
            <a:ext cx="5740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1C84C9"/>
                </a:solidFill>
                <a:latin typeface="Onest"/>
              </a:rPr>
              <a:t>01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584847"/>
            <a:ext cx="5740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Телефон доверия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979142"/>
            <a:ext cx="5130800" cy="5409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657F92"/>
                </a:solidFill>
                <a:latin typeface="Onest"/>
              </a:rPr>
              <a:t>8-800-2000-122 — бесплатно, анонимно, круглосуточно. Можно позвонить по любому вопросу.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324600" y="2267347"/>
            <a:ext cx="5740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1C84C9"/>
                </a:solidFill>
                <a:latin typeface="Onest"/>
              </a:rPr>
              <a:t>02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324600" y="2584847"/>
            <a:ext cx="5740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Наркологическая служба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324600" y="2979142"/>
            <a:ext cx="5130800" cy="5409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657F92"/>
                </a:solidFill>
                <a:latin typeface="Onest"/>
              </a:rPr>
              <a:t>Анонимная помощь при зависимостях, консультация нарколога и поддержка в трудной ситуации.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3966468"/>
            <a:ext cx="5740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1C84C9"/>
                </a:solidFill>
                <a:latin typeface="Onest"/>
              </a:rPr>
              <a:t>03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4283968"/>
            <a:ext cx="5740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Школьный психолог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4678263"/>
            <a:ext cx="5130800" cy="5409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657F92"/>
                </a:solidFill>
                <a:latin typeface="Onest"/>
              </a:rPr>
              <a:t>Специалист, который выслушает и поможет разобраться в проблеме, при необходимости направит дальше.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324600" y="3966468"/>
            <a:ext cx="5740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1C84C9"/>
                </a:solidFill>
                <a:latin typeface="Onest"/>
              </a:rPr>
              <a:t>04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324600" y="4283968"/>
            <a:ext cx="5740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Молодёжные центры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324600" y="4678263"/>
            <a:ext cx="5130800" cy="5409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657F92"/>
                </a:solidFill>
                <a:latin typeface="Onest"/>
              </a:rPr>
              <a:t>Проекты и клубы, где можно найти поддержку, интересные занятия и новых друзей.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5614789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57F92"/>
                </a:solidFill>
                <a:latin typeface="Onest"/>
              </a:rPr>
              <a:t>За помощью не стыдно — это шаг к решению, а не слабость.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Вредные привычки</dc:title>
  <dc:creator>Слайда</dc:creator>
</cp:coreProperties>
</file>