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я расскажу вам о волонтёрстве — удивительном мире, где каждый может помогать другим и менять жизнь к лучшему. Поговорим о том, кто такие волонтёры, какие направления существуют и как сделать первый шаг. Главное — помогать просто, и сейчас я это докажу.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Волонтёрство — это не только помощь другим, но и новые возможности для себя. Зайдите на Добро.рф, выберите проект по душе — и вы уже часть большого доброго движения. Спасибо за внимание!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начнём с главного: кто же такие волонтёры. Это не просто люди, которые раздают листовки или убирают парки. Волонтёр — это человек, который по собственному желанию и без всякой оплаты помогает тем, кто нуждается. Добровольность, безвозмездность и социальная значимость — три кита, на которых держится волонтёрство. Если хотя бы один принцип пропадает, это уже не помощь, а работа или принуждение. Запомните их — и мы перейдём к видам волонтёрства.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Волонтёры закрывают самые разные потребности — от помощи конкретному человеку до масштабных городских событий. Одно из ключевых направлений — социальное: забота о пожилых, детях, людях с инвалидностью. Экологическое волонтёрство помогает сохранять природу и делать наши города чище. А событийные волонтёры делают возможными крупные форумы и спортивные праздники. Отдельно стоит сказать о поисковых отрядах, которые возвращают людей домой. Каждый может найти направление по душе.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Волонтёрство бывает очень разным — каждый может найти направление по душе. Социальное — это забота о тех, кому нужна поддержка: пожилые, больные, дети. Экологическое — это субботники и посадки, забота о природе. Событийное — помощь на крупных форумах и спортивных матчах, где без волонтёров не обойтись. Медицинское — поддержка врачей и пациентов в больницах. А поисковое — это буквально спасение жизней: поиск пропавших людей. Все эти направления доступны каждому, и дальше я расскажу, как в них включиться.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Добровольчество в России — не мода последних лет, а традиция, которой почти два века. Всё началось с сестринских общин XIX века, когда сёстры милосердия ухаживали за ранеными на войне. В советское время эстафету подхватило тимуровское движение — миллионы школьников бескорыстно помогали семьям фронтовиков и старикам. Ну а современный этап стартовал в 2010-х: появилась инфраструктура поддержки, в 2017 году президент закрепил 5 декабря как День добровольца. И сегодня у нас уже больше 9 миллионов человек, которые вовлечены в эту работу. Как видите, помогать другим у нас в крови — осталось только правильно это организовать.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нами свежая статистика: по данным платформы «Добро.рф», к концу 2025 года в России зарегистрировано уже более 9,3 миллиона волонтёров. И это только те, кто оформил профиль в единой системе — реальная вовлечённость ещё выше. Почти 40% россиян за год хотя бы раз участвовали в волонтёрских проектах, а для 63% помощь другим уже стала образом жизни. При этом главный тормоз — не время, а его нехватка: так считают 70% тех, кто хочет помогать. Значит, наша задача — сделать вход в волонтёрство простым и быстрым, чтобы у желающих оставалось меньше причин откладывать. Об этом — на следующих слайдах.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Эти организации — лицо российского волонтёрства. «Волонтёры Победы» объединяют людей, которые берегут историческую память, «ЛизаАлерт» ежедневно ищет пропавших, поисковики возвращают имена павшим бойцам, экологи из «ЭКА» делают наши города чище. А платформа «Добро.рф» — это цифровой мост, где каждый может найти себе дело по душе. Обратите внимание: за каждой из этих организаций — тысячи неравнодушных людей, и все они начинали с малого. Дальше расскажу, что даёт волонтёрство самому волонтёру.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меня спрашивают, зачем идти в волонтёры, я всегда отвечаю: это не только помощь другим, но и огромный ресурс для себя. Здесь вы прокачиваете навыки, которые невозможно получить в университете: живую коммуникацию, умение организовывать события и вести за собой команду. Каждый проект — это строчка в вашем портфолио и часы в волонтёрской книжке, которые ценят работодатели. Для студентов это ещё и дополнительные баллы при поступлении. А главное — вы становитесь увереннее и учитесь эмпатии, которая нужна в любой профессии. Поэтому волонтёрство — это инвестиция в себя.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Начать волонтёрскую карьеру проще, чем кажется. Всё начинается с регистрации на платформе Добро.рф — это займёт не больше десяти минут. Дальше вы выбираете направление по душе: помогать детям, природе или на событиях. После короткого обучения и инструктажа вы получаете электронную волонтёрскую книжку, куда записываются все ваши часы. А дальше — просто пробуйте: первый опыт поможет понять, что вам действительно близко. Так что первый шаг — просто зарегистрироваться, а дальше всё пойдёт само.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c2709d2ba5b3119.png"/><Relationship Id="rId4" Type="http://schemas.openxmlformats.org/officeDocument/2006/relationships/image" Target="../media/ma6bc58279a13f0ef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48e81afff89ebdf.png"/><Relationship Id="rId4" Type="http://schemas.openxmlformats.org/officeDocument/2006/relationships/image" Target="../media/m416d8f34d1e7486f.png"/><Relationship Id="rId5" Type="http://schemas.openxmlformats.org/officeDocument/2006/relationships/image" Target="../media/ma55a19a511789fa6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48e81afff89ebdf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48e81afff89ebdf.png"/><Relationship Id="rId4" Type="http://schemas.openxmlformats.org/officeDocument/2006/relationships/image" Target="../media/m84193f359dc36060.png"/><Relationship Id="rId5" Type="http://schemas.openxmlformats.org/officeDocument/2006/relationships/image" Target="../media/m4aa6f10ed91693ec.svg"/><Relationship Id="rId6" Type="http://schemas.openxmlformats.org/officeDocument/2006/relationships/image" Target="../media/mced3bc4e438f3522.png"/><Relationship Id="rId8" Type="http://schemas.openxmlformats.org/officeDocument/2006/relationships/image" Target="../media/ma35f855cec50bb6c.png"/><Relationship Id="rId9" Type="http://schemas.openxmlformats.org/officeDocument/2006/relationships/image" Target="../media/m8e3012382963f65a.svg"/><Relationship Id="rId10" Type="http://schemas.openxmlformats.org/officeDocument/2006/relationships/image" Target="../media/md1002b7bbaab2a4d.png"/><Relationship Id="rId11" Type="http://schemas.openxmlformats.org/officeDocument/2006/relationships/image" Target="../media/m702810436c2b3d03.svg"/><Relationship Id="rId12" Type="http://schemas.openxmlformats.org/officeDocument/2006/relationships/image" Target="../media/m223ea4f9ff4f6a77.png"/><Relationship Id="rId13" Type="http://schemas.openxmlformats.org/officeDocument/2006/relationships/image" Target="../media/mad9af8ad4ad4c9e4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8e81afff89ebdf.png"/><Relationship Id="rId4" Type="http://schemas.openxmlformats.org/officeDocument/2006/relationships/image" Target="../media/m84193f359dc36060.png"/><Relationship Id="rId5" Type="http://schemas.openxmlformats.org/officeDocument/2006/relationships/image" Target="../media/m4aa6f10ed91693ec.svg"/><Relationship Id="rId6" Type="http://schemas.openxmlformats.org/officeDocument/2006/relationships/image" Target="../media/mced3bc4e438f3522.png"/><Relationship Id="rId8" Type="http://schemas.openxmlformats.org/officeDocument/2006/relationships/image" Target="../media/ma35f855cec50bb6c.png"/><Relationship Id="rId9" Type="http://schemas.openxmlformats.org/officeDocument/2006/relationships/image" Target="../media/m8e3012382963f65a.svg"/><Relationship Id="rId10" Type="http://schemas.openxmlformats.org/officeDocument/2006/relationships/image" Target="../media/md1002b7bbaab2a4d.png"/><Relationship Id="rId11" Type="http://schemas.openxmlformats.org/officeDocument/2006/relationships/image" Target="../media/m702810436c2b3d03.svg"/><Relationship Id="rId12" Type="http://schemas.openxmlformats.org/officeDocument/2006/relationships/image" Target="../media/m223ea4f9ff4f6a77.png"/><Relationship Id="rId13" Type="http://schemas.openxmlformats.org/officeDocument/2006/relationships/image" Target="../media/mad9af8ad4ad4c9e4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bf6b06f0262cbf5c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48e81afff89ebdf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48e81afff89ebdf.png"/><Relationship Id="rId4" Type="http://schemas.openxmlformats.org/officeDocument/2006/relationships/image" Target="../media/m1802fbfd741f574a.png"/><Relationship Id="rId5" Type="http://schemas.openxmlformats.org/officeDocument/2006/relationships/image" Target="../media/mbece74c1b4eb4afe.svg"/><Relationship Id="rId6" Type="http://schemas.openxmlformats.org/officeDocument/2006/relationships/image" Target="../media/m1e0bfa603f7d6dc1.png"/><Relationship Id="rId7" Type="http://schemas.openxmlformats.org/officeDocument/2006/relationships/image" Target="../media/mbece74c1b4eb4afe.svg"/><Relationship Id="rId8" Type="http://schemas.openxmlformats.org/officeDocument/2006/relationships/image" Target="../media/mec4a0830078acd32.png"/><Relationship Id="rId9" Type="http://schemas.openxmlformats.org/officeDocument/2006/relationships/image" Target="../media/mbece74c1b4eb4afe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9073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Rubik"/>
              </a:rPr>
              <a:t>Презентация · Волонтёрство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13595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Nunito"/>
              </a:rPr>
              <a:t>Волонтёрство в России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934075"/>
            <a:ext cx="6985000" cy="298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Rubik"/>
              </a:rPr>
              <a:t>Помогать просто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A3B3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462760"/>
            <a:ext cx="2599134" cy="533400"/>
          </a:xfrm>
          <a:prstGeom prst="roundRect">
            <a:avLst>
              <a:gd name="adj" fmla="val 28571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13534" y="4462760"/>
            <a:ext cx="2578298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8F2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87550"/>
            <a:ext cx="2413000" cy="2413000"/>
          </a:xfrm>
          <a:prstGeom prst="roundRect">
            <a:avLst>
              <a:gd name="adj" fmla="val 1421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1615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861840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8F1"/>
                </a:solidFill>
                <a:latin typeface="Rubik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122190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8F1"/>
                </a:solidFill>
                <a:latin typeface="Nunito"/>
              </a:rPr>
              <a:t>Стань волонтёром — сделай мир добрее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499148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8F1"/>
                </a:solidFill>
                <a:latin typeface="Rubik"/>
              </a:rPr>
              <a:t>Присоединяйтесь к миллионам волонтёров — выберите проект на Добро.рф и сделайте первый шаг к добрым делам.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28807" y="4626590"/>
            <a:ext cx="2265521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Перейти на Добро.рф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682425" y="4626590"/>
            <a:ext cx="224051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8F1"/>
                </a:solidFill>
                <a:latin typeface="Rubik"/>
              </a:rPr>
              <a:t>Посмотреть проекты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78350"/>
            <a:ext cx="2692400" cy="304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50"/>
              </a:lnSpc>
            </a:pPr>
            <a:r>
              <a:rPr lang="ru-RU" sz="950" cap="all" spc="133">
                <a:solidFill>
                  <a:srgbClr val="FFF8F0"/>
                </a:solidFill>
                <a:latin typeface="Rubik"/>
              </a:rPr>
              <a:t>Отсканируйте QR-код, чтобы перейти на Добро.рф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755352"/>
            <a:ext cx="1333004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11340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04288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97236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90184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F07A5B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799802"/>
            <a:ext cx="127346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добровольчество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3981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Кто такие волонтёры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03170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Волонтёр — добровольный помощник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Человек, который безвозмездно помогает людям, животным или природе.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96118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Добровольность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Помощь по собственному желанию, без принуждения и обязательств.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89066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Безвозмездность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Труд без оплаты — главная мотивация — польза для общества.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82014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Социальная значимость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Действия направлены на решение общественных проблем и помощь нуждающимся.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90516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Волонтёры работают в больницах, приютах, на мероприятиях и в поисковых отрядах.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40966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1851"/>
            <a:ext cx="34544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10160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1631851"/>
            <a:ext cx="34544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46228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975600" y="1631851"/>
            <a:ext cx="34544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9" name="card9"/>
          <p:cNvSpPr/>
          <p:nvPr/>
        </p:nvSpPr>
        <p:spPr>
          <a:xfrm>
            <a:off x="82296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3876576"/>
            <a:ext cx="3454400" cy="2092424"/>
          </a:xfrm>
          <a:prstGeom prst="roundRect">
            <a:avLst>
              <a:gd name="adj" fmla="val 16387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11" name="card11"/>
          <p:cNvSpPr/>
          <p:nvPr/>
        </p:nvSpPr>
        <p:spPr>
          <a:xfrm>
            <a:off x="1016000" y="41178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368800" y="3876576"/>
            <a:ext cx="3454400" cy="2092424"/>
          </a:xfrm>
          <a:prstGeom prst="roundRect">
            <a:avLst>
              <a:gd name="adj" fmla="val 16387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13" name="card13"/>
          <p:cNvSpPr/>
          <p:nvPr/>
        </p:nvSpPr>
        <p:spPr>
          <a:xfrm>
            <a:off x="4622800" y="41178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pic>
        <p:nvPicPr>
          <p:cNvPr id="14" name="pic14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974751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974751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974751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219476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219476"/>
            <a:ext cx="177800" cy="177800"/>
          </a:xfrm>
          <a:prstGeom prst="rect">
            <a:avLst/>
          </a:prstGeom>
        </p:spPr>
      </p:pic>
      <p:sp>
        <p:nvSpPr>
          <p:cNvPr id="19" name="text19"/>
          <p:cNvSpPr>
            <a:spLocks noChangeArrowheads="1"/>
          </p:cNvSpPr>
          <p:nvPr/>
        </p:nvSpPr>
        <p:spPr>
          <a:xfrm>
            <a:off x="901700" y="679450"/>
            <a:ext cx="152302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сферы деятельности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Чем занимаются волонтёры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Помощь пожилым и детям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268595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Забота о старшем поколении, помощь детским домам, сопровождение подопечных.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228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Забота о животных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22800" y="268595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Уход за питомцами в приютах, помощь фондам, лечение и передержка.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296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Благоустройство территорий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29600" y="268595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Озеленение, уборка парков, восстановление памятников и общественных пространств.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016000" y="466270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Организация событий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016000" y="4930676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Помощь на фестивалях, спортивных соревнованиях, конференциях и городских праздниках.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622800" y="466270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Поиск пропавших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622800" y="4930676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Участие в поисковых отрядах, прочёсывание местности, работа с кинологами.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067395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1851"/>
            <a:ext cx="34544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10160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1631851"/>
            <a:ext cx="34544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46228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975600" y="1631851"/>
            <a:ext cx="3454400" cy="2092325"/>
          </a:xfrm>
          <a:prstGeom prst="roundRect">
            <a:avLst>
              <a:gd name="adj" fmla="val 16388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9" name="card9"/>
          <p:cNvSpPr/>
          <p:nvPr/>
        </p:nvSpPr>
        <p:spPr>
          <a:xfrm>
            <a:off x="8229600" y="187315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3876576"/>
            <a:ext cx="3454400" cy="2092424"/>
          </a:xfrm>
          <a:prstGeom prst="roundRect">
            <a:avLst>
              <a:gd name="adj" fmla="val 16387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11" name="card11"/>
          <p:cNvSpPr/>
          <p:nvPr/>
        </p:nvSpPr>
        <p:spPr>
          <a:xfrm>
            <a:off x="1016000" y="41178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368800" y="3876576"/>
            <a:ext cx="3454400" cy="2092424"/>
          </a:xfrm>
          <a:prstGeom prst="roundRect">
            <a:avLst>
              <a:gd name="adj" fmla="val 16387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13" name="card13"/>
          <p:cNvSpPr/>
          <p:nvPr/>
        </p:nvSpPr>
        <p:spPr>
          <a:xfrm>
            <a:off x="4622800" y="41178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8F1"/>
          </a:solidFill>
          <a:ln>
            <a:noFill/>
          </a:ln>
        </p:spPr>
      </p:sp>
      <p:pic>
        <p:nvPicPr>
          <p:cNvPr id="14" name="pic14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974751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974751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974751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219476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219476"/>
            <a:ext cx="177800" cy="177800"/>
          </a:xfrm>
          <a:prstGeom prst="rect">
            <a:avLst/>
          </a:prstGeom>
        </p:spPr>
      </p:pic>
      <p:sp>
        <p:nvSpPr>
          <p:cNvPr id="19" name="text19"/>
          <p:cNvSpPr>
            <a:spLocks noChangeArrowheads="1"/>
          </p:cNvSpPr>
          <p:nvPr/>
        </p:nvSpPr>
        <p:spPr>
          <a:xfrm>
            <a:off x="901700" y="679450"/>
            <a:ext cx="954738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направления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Виды волонтёрства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Социальное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16000" y="268595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Уход за пожилыми и больными, помощь детям и людям в трудной ситуации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228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Экологическое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22800" y="268595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Субботники, посадка деревьев, раздельный сбор отходов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29600" y="2417981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Событийное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29600" y="268595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Помощь на форумах, фестивалях и спортивных матчах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016000" y="466270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Медицинское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016000" y="4930676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Помощь в больницах и хосписах, донорство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4622800" y="466270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4A3B33"/>
                </a:solidFill>
                <a:latin typeface="Rubik"/>
              </a:rPr>
              <a:t>Поисковое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622800" y="4930676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8A7D75"/>
                </a:solidFill>
                <a:latin typeface="Rubik"/>
              </a:rPr>
              <a:t>Поиск пропавших людей, работа кинологов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36725"/>
            <a:ext cx="977404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781175"/>
            <a:ext cx="84674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хронология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0688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История добровольчества в России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9723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07A5B"/>
                </a:solidFill>
                <a:latin typeface="Rubik"/>
              </a:rPr>
              <a:t>XIX век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66067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Сестринские общины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978176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Сёстры милосердия ухаживали за ранеными — первые организованные добровольцы России.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29723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07A5B"/>
                </a:solidFill>
                <a:latin typeface="Rubik"/>
              </a:rPr>
              <a:t>1930-е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66067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Тимуровское движение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3978176"/>
            <a:ext cx="2463800" cy="1155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Школьники помогали семьям фронтовиков, пожилым людям и хозяйству — массовая добровольческая практика СССР.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29723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F07A5B"/>
                </a:solidFill>
                <a:latin typeface="Rubik"/>
              </a:rPr>
              <a:t>2010-е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66067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Современное волонтёрство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206776"/>
            <a:ext cx="24638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Масштабное развитие добровольчества, система поддержки, появление платформы «Добро.рф».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297233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2017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66067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8A7D75"/>
                </a:solidFill>
                <a:latin typeface="Rubik"/>
              </a:rPr>
              <a:t>День добровольца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397817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Указ Президента РФ: 5 декабря — День добровольца (волонтёра).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Указ Президента РФ от 27.11.2017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985540"/>
            <a:ext cx="96361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113260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6197600" y="2113260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762000" y="4094460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6197600" y="4094460"/>
            <a:ext cx="5232400" cy="1778000"/>
          </a:xfrm>
          <a:prstGeom prst="roundRect">
            <a:avLst>
              <a:gd name="adj" fmla="val 1928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1029990"/>
            <a:ext cx="830199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статистика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33350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Волонтёрство в цифрах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303760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9,3 млн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103860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зарегистрированных волонтёров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3406120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на платформе «Добро.рф», конец 2025 года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303760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37%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103860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россияне — участники проектов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77000" y="3406120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за последний год, по данным ВЦИОМ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284960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63%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085060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считают волонтёрство образом жизни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387320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исследование «Добро.рф» и ВЦИОМ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284960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70%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085060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нехватка времени — главный барьер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77000" y="5387320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среди желающих участвовать в волонтёрстве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B6ABA3"/>
                </a:solidFill>
                <a:latin typeface="Rubik"/>
              </a:rPr>
              <a:t>Источник: «Добро.рф», Минэкономразвития; ВЦИОМ, 2025–2026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3382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3454400" cy="2386013"/>
          </a:xfrm>
          <a:prstGeom prst="roundRect">
            <a:avLst>
              <a:gd name="adj" fmla="val 14371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57251"/>
            <a:ext cx="3454400" cy="2386013"/>
          </a:xfrm>
          <a:prstGeom prst="roundRect">
            <a:avLst>
              <a:gd name="adj" fmla="val 14371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57251"/>
            <a:ext cx="3454400" cy="2386013"/>
          </a:xfrm>
          <a:prstGeom prst="roundRect">
            <a:avLst>
              <a:gd name="adj" fmla="val 14371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4195663"/>
            <a:ext cx="3454400" cy="2144713"/>
          </a:xfrm>
          <a:prstGeom prst="roundRect">
            <a:avLst>
              <a:gd name="adj" fmla="val 159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4195663"/>
            <a:ext cx="3454400" cy="2144713"/>
          </a:xfrm>
          <a:prstGeom prst="roundRect">
            <a:avLst>
              <a:gd name="adj" fmla="val 159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679450"/>
            <a:ext cx="151445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движения и проекты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Известные волонтёрские движения и проекты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Волонтёры Победы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567880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Всероссийское движение: помощь ветеранам, благоустройство памятников, организация парадов и акций, исторические квесты.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ЛизаАлерт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567880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Общественный поисковый отряд: поиск пропавших людей, выездные поиски, обучение добровольцев.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241451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Поисковое движение России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809180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Объединение поисковых отрядов: поиск и захоронение останков бойцов, установление имён погибших.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48141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77859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ЭКА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5106293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Межрегиональная экологическая организация: посадка лесов, раздельный сбор отходов, экопросвещение.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481413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778593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Добро.рф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5106293"/>
            <a:ext cx="28575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Цифровая платформа добровольчества: база волонтёров, подборка проектов, электронная волонтёрская книжка.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303734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679450"/>
            <a:ext cx="123834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навыки и бонусы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Что даёт волонтёрство самому волонтёру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Коммуникация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Умение общаться с разными людьми, слушать и договариваться.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Организация и лидерство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Планирование, координация и управление командой в реальных проектах.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Командная работа и эмпатия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999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Взаимодействие в команде, понимание и поддержка других людей.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07A5B"/>
                </a:solidFill>
                <a:latin typeface="Rubik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Портфолио и бонусы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999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Волонтёрская книжка, записи в портфолио, баллы для студентов и преимущества при найме.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091803"/>
            <a:ext cx="1247874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266454"/>
            <a:ext cx="2247900" cy="3499644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68700" y="2266454"/>
            <a:ext cx="2247900" cy="3499644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375400" y="2266454"/>
            <a:ext cx="2247900" cy="3499644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182100" y="2266454"/>
            <a:ext cx="2247900" cy="3499644"/>
          </a:xfrm>
          <a:prstGeom prst="roundRect">
            <a:avLst>
              <a:gd name="adj" fmla="val 15254"/>
            </a:avLst>
          </a:prstGeom>
          <a:solidFill>
            <a:srgbClr val="4A3B33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908326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908326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908326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901700" y="1136253"/>
            <a:ext cx="117131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пошаговый путь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26196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Как стать волонтёром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48235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434219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Регистрация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780334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Создайте профиль на Добро.рф, заполните анкету и подтвердите личность.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48235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434219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Выбор проекта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3780334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Определитесь с направлением — от социального до поискового — и найдите подходящий проект.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48235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434219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4A3B33"/>
                </a:solidFill>
                <a:latin typeface="Rubik"/>
              </a:rPr>
              <a:t>Обучение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3780334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Пройдите базовый курс волонтёра на платформе и инструктаж от организаторов.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482354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F07A5B"/>
                </a:solidFill>
                <a:latin typeface="Nunito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434854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FFF8F1"/>
                </a:solidFill>
                <a:latin typeface="Rubik"/>
              </a:rPr>
              <a:t>Книжка и первые шаги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4015284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Rubik"/>
              </a:rPr>
              <a:t>Получите электронную волонтёрскую книжку, копите часы и выходите на первые смены.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Волонтёрство</dc:title>
  <dc:creator>Слайда</dc:creator>
</cp:coreProperties>
</file>