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E1E2A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AE7C7B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502527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Ледники и ледяные щиты</c:v>
                </c:pt>
                <c:pt idx="1">
                  <c:v>Подземные воды</c:v>
                </c:pt>
                <c:pt idx="2">
                  <c:v>Реки и озёра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68.7</c:v>
                </c:pt>
                <c:pt idx="1">
                  <c:v>30.1</c:v>
                </c:pt>
                <c:pt idx="2">
                  <c:v>1.2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E1E2A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AE7C7B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502527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2B5B1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Солёная вода</c:v>
                </c:pt>
                <c:pt idx="1">
                  <c:v>Ледники и ледниковые шапки</c:v>
                </c:pt>
                <c:pt idx="2">
                  <c:v>Подземные воды</c:v>
                </c:pt>
                <c:pt idx="3">
                  <c:v>Реки и озёра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97.5</c:v>
                </c:pt>
                <c:pt idx="1">
                  <c:v>1.7</c:v>
                </c:pt>
                <c:pt idx="2">
                  <c:v>0.6</c:v>
                </c:pt>
                <c:pt idx="3">
                  <c:v>0.2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6E1E2A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AE7C7B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502527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Сельское хозяйство</c:v>
                </c:pt>
                <c:pt idx="1">
                  <c:v>Промышленность</c:v>
                </c:pt>
                <c:pt idx="2">
                  <c:v>Бытовое потребление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мы поговорим о том, без чего невозможна жизнь, — о воде. Разберёмся, сколько её на Земле, почему пресной воды так мало и что мы можем сделать, чтобы её сберечь.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Вода — это основа жизни, и она нужна каждому из нас. Но её запасы ограничены, поэтому важно относиться к ней бережно. Начните с простых действий уже сегодня — вместе мы сможем сохранить воду. Спасибо за внимание!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Общий запас воды на планете огромен — около 1,4 миллиарда кубических километров. Но пресной в этом объёме — только 3%, а солёной — 97%. При этом посмотрите, как распределяется пресная вода: почти 69% заморожено в ледниках, ещё около 30% скрыто под землёй, и лишь чуть больше 1% — в реках и озёрах. Именно эти реки и озёра — главный источник воды, который мы реально используем. Поэтому так важно бережно относиться к тому небольшому проценту, который нам доступен.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этой схеме мы видим три состояния воды — твёрдое, жидкое и газообразное. Переходы между ними зависят от температуры и давления. Обратите внимание на уникальное свойство: лёд плавает в воде, потому что его плотность ниже. Вода достигает максимальной плотности при +4 °C, что важно для выживания водных организмов зимой. Эти физические особенности определяют многие процессы на Земле, включая круговорот воды, о котором мы поговорим дальше.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Вода на нашей планете не стоит на месте — она постоянно движется по замкнутому кругу. Солнце нагревает поверхность океанов, и вода испаряется, поднимаясь в атмосферу. Там пар охлаждается, конденсируется и образует облака. Когда капли становятся слишком тяжёлыми, они выпадают на землю дождём или снегом. А дальше вода стекает по рекам и просачивается в грунт, возвращаясь в океан. Этот цикл повторяется бесконечно и связывает все водные ресурсы планеты в единую систему.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Вода — это буквально составная часть нас самих: тело взрослого человека состоит из воды на 60–70%. Посмотрите на эти показатели: в крови воды почти 90%, в мозге — 85%. Поэтому даже лёгкое обезвоживание сразу сказывается на самочувствии и концентрации. Врачи рекомендуют выпивать полтора-два литра воды в день — эта норма помогает поддерживать баланс. А теперь перейдём к глобальному вопросу: пресной воды на Земле на самом деле очень мало, и она распределена неравномерно.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Кажется, что воды на планете очень много, но если посмотреть на её состав, большую часть занимает солёная вода. Пресной остаётся всего 2,5%, причём почти две трети этой пресной воды заморожено в ледниках и полярных шапках. Человеку реально доступна лишь малая часть: реки, озёра и подземные источники — это меньше одного процента от всех запасов. Именно поэтому пресную воду называют стратегическим ресурсом, и именно поэтому нам так важно понимать, куда она уходит.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Основной потребитель воды на планете — сельское хозяйство: на него приходится около 70% всего забора пресной воды. Промышленность забирает ещё 20%, и только 10% уходит на бытовые нужды. Это значит, что, когда мы говорим об экономии воды, в первую очередь нужно думать об ирригации и технологиях в агропромышленности. Однако и наши ежедневные привычки имеют значение — изменив их, мы можем повлиять на общий баланс. Далее посмотрим, почему пресной воды на самом деле мало.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Загрязнение — это главная угроза пресной воде. В реки и озёра попадают промышленные стоки, удобрения с полей, бытовые отходы и нефть. Каждый такой источник по-своему разрушает экосистемы и делает воду опасной для людей. Из-за этого гибнут рыба и растения, люди болеют, а запасов чистой воды становится всё меньше. Поэтому так важно сокращать загрязнение и бережно относиться к водоёмам. Дальше посмотрим, какие простые правила помогут каждому из нас.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Экономия воды — это не сложные технологии, а простые ежедневные привычки. Выключите кран, пока чистите зубы, — и вы уже сбережёте литры. Капающий кран лучше починить сразу: он теряет воду незаметно, но постоянно. Душ вместо ванны — это разумный выбор, особенно по утрам. Дождевую воду можно собирать бесплатно и использовать для полива. Посуду мойте в раковине, а стиральную машину включайте только при полной загрузке. Сложите эти правила в свою рутину — и ваша семья будет тратить заметно меньше воды без всякого дискомфорта.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6353d4178e33a30c.png"/><Relationship Id="rId4" Type="http://schemas.openxmlformats.org/officeDocument/2006/relationships/image" Target="../media/m87451f6f4d279df9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f4df1e512ea5814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b7cf3db4066191a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24618c9379f1ea4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fd2adec41eac6c46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3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8501f06bdeabfe06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7cf3db4066191a4.png"/><Relationship Id="rId4" Type="http://schemas.openxmlformats.org/officeDocument/2006/relationships/image" Target="../media/mf0c7fda7f96406de.png"/><Relationship Id="rId5" Type="http://schemas.openxmlformats.org/officeDocument/2006/relationships/image" Target="../media/m2ed71bf9040d166e.svg"/><Relationship Id="rId6" Type="http://schemas.openxmlformats.org/officeDocument/2006/relationships/image" Target="../media/m754c809e2cf6a539.png"/><Relationship Id="rId8" Type="http://schemas.openxmlformats.org/officeDocument/2006/relationships/image" Target="../media/m9bb4f5d4228d80d4.png"/><Relationship Id="rId9" Type="http://schemas.openxmlformats.org/officeDocument/2006/relationships/image" Target="../media/m9298dccccdd7c037.svg"/><Relationship Id="rId10" Type="http://schemas.openxmlformats.org/officeDocument/2006/relationships/image" Target="../media/mf8e46ded0b8e72e8.png"/><Relationship Id="rId11" Type="http://schemas.openxmlformats.org/officeDocument/2006/relationships/image" Target="../media/m9c9652794780ccb6.svg"/><Relationship Id="rId12" Type="http://schemas.openxmlformats.org/officeDocument/2006/relationships/image" Target="../media/m8ab56caf732b2c8b.png"/><Relationship Id="rId13" Type="http://schemas.openxmlformats.org/officeDocument/2006/relationships/image" Target="../media/m7f620009be2bd31a.svg"/><Relationship Id="rId14" Type="http://schemas.openxmlformats.org/officeDocument/2006/relationships/image" Target="../media/m97784d979bc222f0.png"/><Relationship Id="rId15" Type="http://schemas.openxmlformats.org/officeDocument/2006/relationships/image" Target="../media/m2b17d4afccfa1b3f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6350" y="6350"/>
            <a:ext cx="12179300" cy="68453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9073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Golos Text"/>
              </a:rPr>
              <a:t>Презентация · Природа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51677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Lora"/>
              </a:rPr>
              <a:t>Вода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934075"/>
            <a:ext cx="6985000" cy="298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Golos Text"/>
              </a:rPr>
              <a:t>источник жизни на Земле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622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280793"/>
            <a:ext cx="3081338" cy="533400"/>
          </a:xfrm>
          <a:prstGeom prst="roundRect">
            <a:avLst>
              <a:gd name="adj" fmla="val 28571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043708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6F3EB"/>
                </a:solidFill>
                <a:latin typeface="Golos Text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329458"/>
            <a:ext cx="11303000" cy="652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6F3EC"/>
                </a:solidFill>
                <a:latin typeface="Lora"/>
              </a:rPr>
              <a:t>Берегите воду!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040955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6F4EC"/>
                </a:solidFill>
                <a:latin typeface="Golos Text"/>
              </a:rPr>
              <a:t>Вода нужна всем живым существам, но её запасы ограничены. Бережное отношение к воде — вклад в общее будущее.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80586" y="4444623"/>
            <a:ext cx="2844165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Golos Text"/>
              </a:rPr>
              <a:t>Начни беречь воду сегодня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5401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96557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AE7C7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391025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0252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7" name="chart7"/>
          <p:cNvGraphicFramePr/>
          <p:nvPr/>
        </p:nvGraphicFramePr>
        <p:xfrm>
          <a:off x="762000" y="2552700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28905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Вода на Земле: 1,4 млрд км³ — и лишь 2,5% пресной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484481" y="3594100"/>
            <a:ext cx="1221938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6E1E2A"/>
                </a:solidFill>
                <a:latin typeface="Lora"/>
              </a:rPr>
              <a:t>2,5%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26874" y="5334000"/>
            <a:ext cx="293715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пресной воды от общего объёма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495675"/>
            <a:ext cx="72026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Ледники и ледяные щиты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872986" y="3479800"/>
            <a:ext cx="68401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68,7%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921125"/>
            <a:ext cx="72030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Подземные воды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873383" y="3905250"/>
            <a:ext cx="68361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30,1%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346575"/>
            <a:ext cx="733434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Реки и озёра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04649" y="4330700"/>
            <a:ext cx="55235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1,2%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Источник: USGS Water Science School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155642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6E1E2A"/>
                </a:solidFill>
                <a:latin typeface="Golos Text"/>
              </a:rPr>
              <a:t>Три состояния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Свойства воды и три состояния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E1E2A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Твёрдое — лёд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Кристаллическая решётка, лёд легче воды, плавится при 0 °C.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E1E2A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Жидкое — вода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Текучесть, растворяет вещества, наибольшая плотность при 4 °C.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E1E2A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Газообразное — пар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Заполняет объём, температура кипения 100 °C, высокая подвижность молекул.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842000" y="1847850"/>
            <a:ext cx="2705100" cy="1073150"/>
          </a:xfrm>
          <a:prstGeom prst="roundRect">
            <a:avLst>
              <a:gd name="adj" fmla="val 15976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724900" y="1847850"/>
            <a:ext cx="2705100" cy="1073150"/>
          </a:xfrm>
          <a:prstGeom prst="roundRect">
            <a:avLst>
              <a:gd name="adj" fmla="val 15976"/>
            </a:avLst>
          </a:prstGeom>
          <a:solidFill>
            <a:srgbClr val="A29E98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842000" y="3098800"/>
            <a:ext cx="2705100" cy="1073150"/>
          </a:xfrm>
          <a:prstGeom prst="roundRect">
            <a:avLst>
              <a:gd name="adj" fmla="val 15976"/>
            </a:avLst>
          </a:prstGeom>
          <a:solidFill>
            <a:srgbClr val="A29E9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724900" y="3098800"/>
            <a:ext cx="2705100" cy="1073150"/>
          </a:xfrm>
          <a:prstGeom prst="roundRect">
            <a:avLst>
              <a:gd name="adj" fmla="val 15976"/>
            </a:avLst>
          </a:prstGeom>
          <a:solidFill>
            <a:srgbClr val="A29E98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387302"/>
            <a:ext cx="5207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80">
                <a:solidFill>
                  <a:srgbClr val="6E1E2A"/>
                </a:solidFill>
                <a:latin typeface="Golos Text"/>
              </a:rPr>
              <a:t>География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647652"/>
            <a:ext cx="4597400" cy="8203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80"/>
              </a:lnSpc>
            </a:pPr>
            <a:r>
              <a:rPr lang="ru-RU" sz="3000" b="1" spc="-59">
                <a:solidFill>
                  <a:srgbClr val="2A2622"/>
                </a:solidFill>
                <a:latin typeface="Lora"/>
              </a:rPr>
              <a:t>Круговорот воды в природе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698825"/>
            <a:ext cx="4597400" cy="78035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Вода непрерывно перемещается по планете: испаряется, образует облака, выпадает осадками и возвращается в океан.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5797042" y="2000250"/>
            <a:ext cx="2795016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800" spc="96">
                <a:solidFill>
                  <a:srgbClr val="F6F3EC"/>
                </a:solidFill>
                <a:latin typeface="Golos Text"/>
              </a:rPr>
              <a:t>СТАДИЯ 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845810" y="2164715"/>
            <a:ext cx="2697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F6F3EC"/>
                </a:solidFill>
                <a:latin typeface="Golos Text"/>
              </a:rPr>
              <a:t>Испарение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057900" y="2413000"/>
            <a:ext cx="2273300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000">
                <a:solidFill>
                  <a:srgbClr val="F6F3EC"/>
                </a:solidFill>
                <a:latin typeface="Golos Text"/>
              </a:rPr>
              <a:t>Солнце нагревает океаны, реки и озёра — вода испаряется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679942" y="2000250"/>
            <a:ext cx="2795016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800" spc="96">
                <a:solidFill>
                  <a:srgbClr val="706C67"/>
                </a:solidFill>
                <a:latin typeface="Golos Text"/>
              </a:rPr>
              <a:t>СТАДИЯ 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728710" y="2164715"/>
            <a:ext cx="2697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Конденсация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40800" y="2413000"/>
            <a:ext cx="2273300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000">
                <a:solidFill>
                  <a:srgbClr val="706C67"/>
                </a:solidFill>
                <a:latin typeface="Golos Text"/>
              </a:rPr>
              <a:t>Пар охлаждается, превращается в капли — образуются облака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797042" y="3251200"/>
            <a:ext cx="2795016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800" spc="96">
                <a:solidFill>
                  <a:srgbClr val="706C67"/>
                </a:solidFill>
                <a:latin typeface="Golos Text"/>
              </a:rPr>
              <a:t>СТАДИЯ 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845810" y="3415665"/>
            <a:ext cx="2697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Осадки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057900" y="3663950"/>
            <a:ext cx="2273300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000">
                <a:solidFill>
                  <a:srgbClr val="706C67"/>
                </a:solidFill>
                <a:latin typeface="Golos Text"/>
              </a:rPr>
              <a:t>Капли тяжелеют и выпадают дождём, снегом или градом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679942" y="3251200"/>
            <a:ext cx="2795016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800" spc="96">
                <a:solidFill>
                  <a:srgbClr val="706C67"/>
                </a:solidFill>
                <a:latin typeface="Golos Text"/>
              </a:rPr>
              <a:t>СТАДИЯ 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728710" y="3415665"/>
            <a:ext cx="269748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Сток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940800" y="3663950"/>
            <a:ext cx="2273300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00"/>
              </a:lnSpc>
            </a:pPr>
            <a:r>
              <a:rPr lang="ru-RU" sz="1000">
                <a:solidFill>
                  <a:srgbClr val="706C67"/>
                </a:solidFill>
                <a:latin typeface="Golos Text"/>
              </a:rPr>
              <a:t>Вода по рекам и грунтовым потокам возвращается в океан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94303" y="4400550"/>
            <a:ext cx="61039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E1E2A"/>
                </a:solidFill>
                <a:latin typeface="Golos Text"/>
              </a:rPr>
              <a:t>Вода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002191" y="4667250"/>
            <a:ext cx="1521023" cy="1727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60"/>
              </a:lnSpc>
            </a:pPr>
            <a:r>
              <a:rPr lang="ru-RU" sz="1050">
                <a:solidFill>
                  <a:srgbClr val="706C67"/>
                </a:solidFill>
                <a:latin typeface="Golos Text"/>
              </a:rPr>
              <a:t>непрерывный цикл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33311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6D6D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3331170"/>
            <a:ext cx="6934200" cy="165100"/>
          </a:xfrm>
          <a:prstGeom prst="roundRect">
            <a:avLst>
              <a:gd name="adj" fmla="val 50000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41439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6D6D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4143970"/>
            <a:ext cx="9601200" cy="165100"/>
          </a:xfrm>
          <a:prstGeom prst="roundRect">
            <a:avLst>
              <a:gd name="adj" fmla="val 50000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4956770"/>
            <a:ext cx="10668000" cy="165100"/>
          </a:xfrm>
          <a:prstGeom prst="roundRect">
            <a:avLst>
              <a:gd name="adj" fmla="val 50000"/>
            </a:avLst>
          </a:prstGeom>
          <a:solidFill>
            <a:srgbClr val="E6D6D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62000" y="4956770"/>
            <a:ext cx="9067800" cy="165100"/>
          </a:xfrm>
          <a:prstGeom prst="roundRect">
            <a:avLst>
              <a:gd name="adj" fmla="val 50000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723430"/>
            <a:ext cx="160916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6E1E2A"/>
                </a:solidFill>
                <a:latin typeface="Golos Text"/>
              </a:rPr>
              <a:t>Человек и вода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09550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Мы на 60–70% состоим из воды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2980650"/>
            <a:ext cx="414119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Содержание воды в теле человека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42737" y="2937470"/>
            <a:ext cx="614263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E1E2A"/>
                </a:solidFill>
                <a:latin typeface="Lora"/>
              </a:rPr>
              <a:t>65%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3793450"/>
            <a:ext cx="319706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Содержание воды в крови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19321" y="3750270"/>
            <a:ext cx="637679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E1E2A"/>
                </a:solidFill>
                <a:latin typeface="Lora"/>
              </a:rPr>
              <a:t>90%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62000" y="4606250"/>
            <a:ext cx="317992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Содержание воды в мозге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43530" y="4563070"/>
            <a:ext cx="613470" cy="3022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80"/>
              </a:lnSpc>
            </a:pPr>
            <a:r>
              <a:rPr lang="ru-RU" sz="1900" b="1">
                <a:solidFill>
                  <a:srgbClr val="6E1E2A"/>
                </a:solidFill>
                <a:latin typeface="Lora"/>
              </a:rPr>
              <a:t>85%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0940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AE7C7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0252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3703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2B5B1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Пресная вода — почему её мало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84481" y="3417888"/>
            <a:ext cx="1221938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6E1E2A"/>
                </a:solidFill>
                <a:latin typeface="Lora"/>
              </a:rPr>
              <a:t>2,5%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27400" y="4002088"/>
            <a:ext cx="21361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пресной воды на Земле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3049588"/>
            <a:ext cx="721588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Солёная вода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886182" y="3033713"/>
            <a:ext cx="67081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97,5%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475038"/>
            <a:ext cx="73533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Ледники и ледниковые шапки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23600" y="3459163"/>
            <a:ext cx="5334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1,7%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900488"/>
            <a:ext cx="728255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Подземные воды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52857" y="3884613"/>
            <a:ext cx="60414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0,6%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325938"/>
            <a:ext cx="729109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Реки и озёра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961390" y="4310063"/>
            <a:ext cx="59561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0,2%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33067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E1E2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AE7C7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41576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50252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7" name="chart7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8" name="text8"/>
          <p:cNvSpPr>
            <a:spLocks noChangeArrowheads="1"/>
          </p:cNvSpPr>
          <p:nvPr/>
        </p:nvSpPr>
        <p:spPr>
          <a:xfrm>
            <a:off x="762000" y="16716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На что уходит вода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387197" y="3417888"/>
            <a:ext cx="1416606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6E1E2A"/>
                </a:solidFill>
                <a:latin typeface="Lora"/>
              </a:rPr>
              <a:t>100%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92766" y="4002088"/>
            <a:ext cx="200537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4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мировое потребление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91000" y="3262313"/>
            <a:ext cx="735141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Сельское хозяйство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021715" y="3246438"/>
            <a:ext cx="53528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70%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3687763"/>
            <a:ext cx="733841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Промышленность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1008717" y="3671888"/>
            <a:ext cx="54828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20%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4113213"/>
            <a:ext cx="73642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Бытовое потребление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34514" y="4097338"/>
            <a:ext cx="52248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6E1E2A"/>
                </a:solidFill>
                <a:latin typeface="Lora"/>
              </a:rPr>
              <a:t>10%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622300"/>
            <a:ext cx="2190194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6E1E2A"/>
                </a:solidFill>
                <a:latin typeface="Golos Text"/>
              </a:rPr>
              <a:t>Причина → Следствие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Загрязнение воды: источники и последствия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861701"/>
            <a:ext cx="333267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Источники загрязнения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41796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Промышленные стоки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84341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Сельское хозяйство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26886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Бытовые отходы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92200" y="369431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Нефтеразливы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972300" y="1861701"/>
            <a:ext cx="182903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Последствия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41796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Токсичные вещества отравляют реки, гибнут рыба и растения, вода непригодна для питья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09106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Удобрения вызывают цветение воды, разрушают экосистемы и портят питьевую воду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02400" y="376416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Стоки канализаций разносят инфекции, вызывают болезни у людей и животных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502400" y="443726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2A2622"/>
                </a:solidFill>
                <a:latin typeface="Golos Text"/>
              </a:rPr>
              <a:t>Нефтяная плёнка убивает животных, отравляет воду и побережья на долгие годы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3688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6" name="card6"/>
          <p:cNvSpPr/>
          <p:nvPr/>
        </p:nvSpPr>
        <p:spPr>
          <a:xfrm>
            <a:off x="46291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975600" y="1503561"/>
            <a:ext cx="3454400" cy="2051745"/>
          </a:xfrm>
          <a:prstGeom prst="roundRect">
            <a:avLst>
              <a:gd name="adj" fmla="val 928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8" name="card8"/>
          <p:cNvSpPr/>
          <p:nvPr/>
        </p:nvSpPr>
        <p:spPr>
          <a:xfrm>
            <a:off x="8235950" y="175121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620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0" name="card10"/>
          <p:cNvSpPr/>
          <p:nvPr/>
        </p:nvSpPr>
        <p:spPr>
          <a:xfrm>
            <a:off x="10223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43688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2" name="card12"/>
          <p:cNvSpPr/>
          <p:nvPr/>
        </p:nvSpPr>
        <p:spPr>
          <a:xfrm>
            <a:off x="46291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7975600" y="3707705"/>
            <a:ext cx="3454400" cy="2261295"/>
          </a:xfrm>
          <a:prstGeom prst="roundRect">
            <a:avLst>
              <a:gd name="adj" fmla="val 842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14" name="card14"/>
          <p:cNvSpPr/>
          <p:nvPr/>
        </p:nvSpPr>
        <p:spPr>
          <a:xfrm>
            <a:off x="8235950" y="3955355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F6F3EC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16" name="pic1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52811"/>
            <a:ext cx="177800" cy="177800"/>
          </a:xfrm>
          <a:prstGeom prst="rect">
            <a:avLst/>
          </a:prstGeom>
        </p:spPr>
      </p:pic>
      <p:pic>
        <p:nvPicPr>
          <p:cNvPr id="17" name="pic17"/>
          <p:cNvPicPr/>
          <p:nvPr/>
        </p:nvPicPr>
        <p:blipFill>
          <a:blip r:embed="rId6"/>
          <a:stretch>
            <a:fillRect/>
          </a:stretch>
        </p:blipFill>
        <p:spPr>
          <a:xfrm>
            <a:off x="4730750" y="1852811"/>
            <a:ext cx="177800" cy="177800"/>
          </a:xfrm>
          <a:prstGeom prst="rect">
            <a:avLst/>
          </a:prstGeom>
        </p:spPr>
      </p:pic>
      <p:pic>
        <p:nvPicPr>
          <p:cNvPr id="18" name="pic18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37550" y="1852811"/>
            <a:ext cx="177800" cy="177800"/>
          </a:xfrm>
          <a:prstGeom prst="rect">
            <a:avLst/>
          </a:prstGeom>
        </p:spPr>
      </p:pic>
      <p:pic>
        <p:nvPicPr>
          <p:cNvPr id="19" name="pic19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3950" y="4056955"/>
            <a:ext cx="177800" cy="177800"/>
          </a:xfrm>
          <a:prstGeom prst="rect">
            <a:avLst/>
          </a:prstGeom>
        </p:spPr>
      </p:pic>
      <p:pic>
        <p:nvPicPr>
          <p:cNvPr id="20" name="pic20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30750" y="4056955"/>
            <a:ext cx="177800" cy="177800"/>
          </a:xfrm>
          <a:prstGeom prst="rect">
            <a:avLst/>
          </a:prstGeom>
        </p:spPr>
      </p:pic>
      <p:pic>
        <p:nvPicPr>
          <p:cNvPr id="21" name="pic21"/>
          <p:cNvPicPr/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337550" y="4056955"/>
            <a:ext cx="177800" cy="177800"/>
          </a:xfrm>
          <a:prstGeom prst="rect">
            <a:avLst/>
          </a:prstGeom>
        </p:spPr>
      </p:pic>
      <p:sp>
        <p:nvSpPr>
          <p:cNvPr id="22" name="text22"/>
          <p:cNvSpPr>
            <a:spLocks noChangeArrowheads="1"/>
          </p:cNvSpPr>
          <p:nvPr/>
        </p:nvSpPr>
        <p:spPr>
          <a:xfrm>
            <a:off x="1117600" y="622300"/>
            <a:ext cx="168977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6E1E2A"/>
                </a:solidFill>
                <a:latin typeface="Golos Text"/>
              </a:rPr>
              <a:t>Простые советы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Как беречь воду: простые правила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223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Закрывайте кран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22350" y="256401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Не оставляйте воду включённой, пока чистите зубы или намыливаете руки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291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Чините протечки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29150" y="256401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Капающий кран — это потерянные литры каждый день. Почините его вовремя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35950" y="2296041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Душ вместо ванны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35950" y="2564011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Короткий душ расходует меньше воды, чем полная ванна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0223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Собирайте дождевую воду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022350" y="4768155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Собирайте дождевую воду для полива растений и мытья окон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46291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Мойте посуду экономно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4629150" y="4768155"/>
            <a:ext cx="29591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Замачивайте посуду и мойте её в раковине, а не под проточной струёй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235950" y="4500185"/>
            <a:ext cx="352044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2A2622"/>
                </a:solidFill>
                <a:latin typeface="Golos Text"/>
              </a:rPr>
              <a:t>Стирайте с полной загрузкой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8235950" y="4768155"/>
            <a:ext cx="2959100" cy="641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706C67"/>
                </a:solidFill>
                <a:latin typeface="Golos Text"/>
              </a:rPr>
              <a:t>Запускайте стиральную машину при полной загрузке, чтобы не гонять воду впустую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</dc:title>
  <dc:creator>Слайда</dc:creator>
</cp:coreProperties>
</file>