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  <p:sldId id="267" r:id="rId112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PT Serif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112" Type="http://schemas.openxmlformats.org/officeDocument/2006/relationships/slide" Target="slides/slide12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Сегодня мы поговорим о Великой Отечественной войне — о том, как наш народ выстоял и победил. Это история мужества, которую нужно помнить каждому.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 цифры. За годы войны Советский Союз потерял 27 миллионов человек — это население целой страны. Из них почти 9 миллионов — военнослужащие, отдавшие жизнь на фронте. Были разрушены 1710 городов и посёлков, 70 тысяч сёл и деревень. Материальный ущерб составил 679 миллиардов рублей — по тем временам колоссальная сумма. И за каждой цифрой — человеческие судьбы, горечь утраты. Практически в каждой советской семье есть свой герой, о котором помнят до сих пор. Эти потери напоминают нам, какой ценой была завоёвана Победа.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Сегодня мы вспоминаем, как сохраняется память о Великой Отечественной войне. Каждый год в День Победы по всей стране проходит «Бессмертный полк» — люди несут портреты своих родных, участвовавших в войне. Проводятся акции «Свеча памяти» и «Сад памяти» — высаживаются миллионы деревьев. Мемориалы, такие как Мамаев курган, Пискарёвское кладбище, Музей Победы, напоминают нам о цене мира. Поисковые отряды продолжают находить останки солдат и возвращать их имена. Очень важно, чтобы мы помнили и передавали эту память следующим поколениям.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Спасибо, что были с нами. Давайте хранить память о подвиге народа и передавать её следующим поколениям. Никто не забыт, ничто не забыто.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22 июня 1941 года в 4 часа утра без объявления войны гитлеровская Германия напала на Советский Союз. Войскам был зачитан план «Барбаросса» — молниеносная война. На нашу страну двинулись 190 дивизий вермахта и союзников — около четырёх миллионов солдат. Три мощные группы армий «Север», «Центр» и «Юг» наносили удары на Ленинград, Москву и Киев. Так началась самая кровопролитная война в истории нашей Родины.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хронологию войны. Историки делят её на три ключевых периода. Первый — с 22 июня 1941 года по 18 ноября 1942 года — это время тяжёлых оборонительных боёв, враг продвигался вглубь нашей страны, но именно в этот период родилась Московская битва, которая впервые показала, что фашистов можно остановить. Второй период — коренной перелом, который начался 19 ноября 1942 года и длился до конца 1943 года. Это время Сталинграда и Курской дуги, когда стратегическая инициатива окончательно перешла к Красной армии. И третий, заключительный период — 1944–1945 годы — освобождение нашей земли, стран Европы и, наконец, водружение Знамени Победы над рейхстагом. Каждый из этих этапов потребовал невероятного мужества от всего народа. Дальше мы подробнее остановимся на самых значимых сражениях.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Битва за Москву длилась 203 дня — с 30 сентября 1941 года по 20 апреля 1942 года. Это была первая крупная победа Красной армии, которая развеяла миф о непобедимости вермахта. В сражении погибло около миллиона человек с обеих сторон — эта цена была страшной, но необходимой. 7 ноября 1941 года прямо на Красной площади прошёл легендарный парад, с которого бойцы уходили на передовую. В результате контрнаступления в декабре врага отбросили на 150–300 километров от столицы. Именно здесь, под Москвой, рухнул план «блицкрига» — молниеносной войны. Дальше поговорим о том, как развивались события под Сталинградом.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Две битвы, которые переломили ход войны. Сталинградская битва длилась 200 дней – с июля 1942 по февраль 1943. Мы потеряли там почти полмиллиона человек, но остановили врага у Волги. А Курская битва, которая произошла летом 1943, стала последней крупной попыткой немцев перехватить инициативу. Особенно знаменито танковое сражение под Прохоровкой – там сошлись более 1200 танков. После Курска советские войска уже не отступали, а пошли в наступление по всему фронту. Это и есть коренной перелом.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Блокада Ленинграда длилась 872 дня — это почти два с половиной года. В самые тяжелые месяцы норма хлеба для служащих составляла всего 125 граммов в день. Люди умирали от голода, холода и бомбежек. По разным оценкам, погибло от 600 тысяч до полутора миллионов человек. Единственным спасением была «Дорога жизни» по льду Ладожского озера. Помните об этом, когда будете есть хлеб.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перед вами — те, кого мы называем героями фронта. Их имена навсегда вписаны в историю нашей страны. Зоя Космодемьянская стала первой женщиной, удостоенной звания Героя Советского Союза в годы войны. Александр Матросов закрыл собой амбразуру вражеского дзота, спасая товарищей. Николай Гастелло направил свой горящий самолёт на скопление врага — это огненный таран. Алексей Маресьев, потеряв обе ноги, вернулся в небо и продолжал сбивать вражеские самолёты. А лётчики-асы Иван Кожедуб и Александр Покрышкин одержали десятки воздушных побед. Каждый из них — пример беззаветной любви к Родине. Давайте почтим их память.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пока солдаты сражались на фронте, вся страна работала для Победы. Представьте: за несколько месяцев эвакуировали больше полутора тысяч заводов на восток. У станков стояли женщины и дети — они работали по 12–16 часов, чтобы обеспечить армию танками, самолётами, снарядами. А ещё люди собирали личные сбережения — так появилась танковая колонна «Московский колхозник». Это был настоящий подвиг всего народа. И помните: Победа ковалась не только на поле боя, но и в глубоком тылу.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Друзья, в 1944–1945 годах Красная Армия провела ряд блестящих наступательных операций, которые освободили от нацизма всю Восточную Европу. Особое место занимает Берлинская наступательная операция — она длилась всего 17 дней, с 16 апреля по 2 мая 1945 года. Советские солдаты водрузили Знамя Победы над Рейхстагом, и 8 мая Германия подписала акт о безоговорочной капитуляции. Для нашей страны День Победы — 9 мая — стал символом величайшего мужества и единства. Мы должны помнить, что цена этой победы — миллионы жизней. И сегодня мы чтим память героев и благодарим их за мирное небо.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885a098c761b3f83.png"/><Relationship Id="rId4" Type="http://schemas.openxmlformats.org/officeDocument/2006/relationships/image" Target="../media/mb0cc8d9009c4082b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3e489ea111550bb9.png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m518d6ed9d51c206a.png"/><Relationship Id="rId4" Type="http://schemas.openxmlformats.org/officeDocument/2006/relationships/image" Target="../media/m7d303cebd4653b81.jpeg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m518d6ed9d51c206a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d29420efbc288f63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582abd090ce450e9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fea9c87fb64984a2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fea9c87fb64984a2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bcddf2097a5e092c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518d6ed9d51c206a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518d6ed9d51c206a.png"/><Relationship Id="rId4" Type="http://schemas.openxmlformats.org/officeDocument/2006/relationships/image" Target="../media/ma4d814040674beb8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dc3a5af0095cccd1.png"/><Relationship Id="rId4" Type="http://schemas.openxmlformats.org/officeDocument/2006/relationships/image" Target="../media/m69150ac70caa675e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" y="69850"/>
            <a:ext cx="12052300" cy="6718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383936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Onest"/>
              </a:rPr>
              <a:t>Доклад · История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087019"/>
            <a:ext cx="9232900" cy="13993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89"/>
              </a:lnSpc>
            </a:pPr>
            <a:r>
              <a:rPr lang="ru-RU" sz="7800" b="1" spc="-194">
                <a:solidFill>
                  <a:srgbClr val="FFFFFF"/>
                </a:solidFill>
                <a:latin typeface="PT Serif"/>
              </a:rPr>
              <a:t>Великая Отечественная война 1941–1945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565775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Onest"/>
              </a:rPr>
              <a:t>О героизме, стойкости и памяти народа, победившего фашизм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32500"/>
            <a:ext cx="11303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FFFFFF"/>
                </a:solidFill>
                <a:latin typeface="Onest"/>
              </a:rPr>
              <a:t>Классный час для школьников и студентов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060873"/>
            <a:ext cx="3420467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4" name="card4"/>
          <p:cNvSpPr/>
          <p:nvPr/>
        </p:nvSpPr>
        <p:spPr>
          <a:xfrm>
            <a:off x="4385667" y="2060873"/>
            <a:ext cx="3420566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8009434" y="2060873"/>
            <a:ext cx="3420566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4080173"/>
            <a:ext cx="3420467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7" name="card7"/>
          <p:cNvSpPr/>
          <p:nvPr/>
        </p:nvSpPr>
        <p:spPr>
          <a:xfrm>
            <a:off x="4385667" y="4080173"/>
            <a:ext cx="3420566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8" name="card8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117600" y="548977"/>
            <a:ext cx="1347073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Цена Победы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787102"/>
            <a:ext cx="10693400" cy="102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3B2A18"/>
                </a:solidFill>
                <a:latin typeface="PT Serif"/>
              </a:rPr>
              <a:t>Потери Советского Союза в Великой Отечественной войне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2270423"/>
            <a:ext cx="3483967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27 млн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7750" y="3057823"/>
            <a:ext cx="341876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Общие людские потери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47750" y="3375323"/>
            <a:ext cx="341876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погибших советских граждан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1417" y="2270423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8,7 млн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671417" y="3057823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Безвозвратные потери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671417" y="3375323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военнослужащих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95184" y="2270423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1 710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295184" y="3057823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Городов и посёлков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295184" y="3375323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полностью разрушены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47750" y="4289723"/>
            <a:ext cx="3483967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70 тыс.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047750" y="5077123"/>
            <a:ext cx="341876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Сёл и деревень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47750" y="5394623"/>
            <a:ext cx="341876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сожжены и разрушены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1417" y="4289723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679 млрд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671417" y="5077123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Материальный ущерб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4671417" y="5394623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в рублях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762000" y="6086773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B6A55"/>
                </a:solidFill>
                <a:latin typeface="Onest"/>
              </a:rPr>
              <a:t>Каждая советская семья потеряла кого-то из близких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Росстат, 2025; Википедия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3494329"/>
            <a:ext cx="125724" cy="125723"/>
          </a:xfrm>
          <a:prstGeom prst="roundRect">
            <a:avLst>
              <a:gd name="adj" fmla="val 22728"/>
            </a:avLst>
          </a:prstGeom>
          <a:solidFill>
            <a:srgbClr val="8B000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6" name="pic6"/>
          <p:cNvPicPr/>
          <p:nvPr/>
        </p:nvPicPr>
        <p:blipFill>
          <a:blip r:embed="rId4"/>
          <a:srcRect l="26591" t="0" r="26591" b="0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8B0000"/>
                </a:solidFill>
                <a:latin typeface="Onest"/>
              </a:rPr>
              <a:t>ПАМЯТЬ СЕГОДНЯ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9207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3B2A18"/>
                </a:solidFill>
                <a:latin typeface="PT Serif"/>
              </a:rPr>
              <a:t>Сохранение памяти о подвиге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2029470"/>
            <a:ext cx="5613400" cy="11505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7B6A55"/>
                </a:solidFill>
                <a:latin typeface="Onest"/>
              </a:rPr>
              <a:t>Ежегодно миллионы людей участвуют в акциях «Бессмертный полк», «Свеча памяти» и «Сад памяти». Мамаев курган, Пискарёвское кладбище и Музей Победы хранят историю подвига, а поисковые отряды возвращают имена павших солдат.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3422253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3B2A18"/>
                </a:solidFill>
                <a:latin typeface="Onest"/>
              </a:rPr>
              <a:t>Прими участие в акции «Бессмертный полк» — сохрани историю своей семьи.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65112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8B0000"/>
                </a:solidFill>
                <a:latin typeface="Onest"/>
              </a:rPr>
              <a:t>Финал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886075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500"/>
              </a:lnSpc>
            </a:pPr>
            <a:r>
              <a:rPr lang="ru-RU" sz="10500" b="1" spc="-314">
                <a:solidFill>
                  <a:srgbClr val="3B2A18"/>
                </a:solidFill>
                <a:latin typeface="PT Serif"/>
              </a:rPr>
              <a:t>Спасибо за Победу!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917950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7B6A55"/>
                </a:solidFill>
                <a:latin typeface="Onest"/>
              </a:rPr>
              <a:t>Помним. Чтим. Гордимся.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817118"/>
            <a:ext cx="3420467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4" name="card4"/>
          <p:cNvSpPr/>
          <p:nvPr/>
        </p:nvSpPr>
        <p:spPr>
          <a:xfrm>
            <a:off x="4385667" y="2817118"/>
            <a:ext cx="3420566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8009434" y="2817118"/>
            <a:ext cx="3420566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17600" y="1811933"/>
            <a:ext cx="1794153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22 июня 1941 года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05005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3B2A18"/>
                </a:solidFill>
                <a:latin typeface="PT Serif"/>
              </a:rPr>
              <a:t>Начало Великой Отечественной войны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7750" y="3026668"/>
            <a:ext cx="3483967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190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3814068"/>
            <a:ext cx="341876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дивизий вермахта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4131568"/>
            <a:ext cx="341876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и армий союзников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1417" y="3026668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4 млн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1417" y="3814068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солдат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1417" y="4131568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численность армии вторжения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95184" y="3026668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95184" y="3814068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группы армий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95184" y="4131568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«Север», «Центр», «Юг»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762000" y="4823718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B6A55"/>
                </a:solidFill>
                <a:latin typeface="Onest"/>
              </a:rPr>
              <a:t>Главные удары на Ленинград, Москву и Киев.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Исторические данные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2013942"/>
            <a:ext cx="1270635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Хронология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074267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3B2A18"/>
                </a:solidFill>
                <a:latin typeface="PT Serif"/>
              </a:rPr>
              <a:t>Основные этапы Великой Отечественной войны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129558"/>
            <a:ext cx="39878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8B0000"/>
                </a:solidFill>
                <a:latin typeface="Onest"/>
              </a:rPr>
              <a:t>1941–1942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815358"/>
            <a:ext cx="39878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Начальный период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4145558"/>
            <a:ext cx="33782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22 июня 1941 – 18 ноября 1942. Оборонительные бои, Московская битва, начало Сталинградской битвы.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419600" y="3129558"/>
            <a:ext cx="39878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8B0000"/>
                </a:solidFill>
                <a:latin typeface="Onest"/>
              </a:rPr>
              <a:t>1942–1943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419600" y="3815358"/>
            <a:ext cx="39878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Коренной перелом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419600" y="4145558"/>
            <a:ext cx="33782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19 ноября 1942 – конец 1943. Сталинградская битва, Курская дуга, битва за Днепр.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077200" y="3129558"/>
            <a:ext cx="39878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8B0000"/>
                </a:solidFill>
                <a:latin typeface="Onest"/>
              </a:rPr>
              <a:t>1944–1945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077200" y="3815358"/>
            <a:ext cx="39878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Освобождение и Победа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077200" y="4145558"/>
            <a:ext cx="33782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1944 – 9 мая 1945. Освобождение СССР и Европы, взятие Берлина, капитуляция Германии.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Источник: Википедия,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074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4" name="card4"/>
          <p:cNvSpPr/>
          <p:nvPr/>
        </p:nvSpPr>
        <p:spPr>
          <a:xfrm>
            <a:off x="6197600" y="18074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267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6" name="card6"/>
          <p:cNvSpPr/>
          <p:nvPr/>
        </p:nvSpPr>
        <p:spPr>
          <a:xfrm>
            <a:off x="6197600" y="38267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117600" y="802283"/>
            <a:ext cx="1702356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Битва за Москву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04040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3B2A18"/>
                </a:solidFill>
                <a:latin typeface="PT Serif"/>
              </a:rPr>
              <a:t>Ключевые цифры сражения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20170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203 дня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28044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Продолжительность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7750" y="31219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с 30.09.1941 по 20.04.1942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0170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около 1 млн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8044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Безвозвратные потери Красной армии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83350" y="31219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убитыми, ранеными, пропавшими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47750" y="40363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150–300 км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47750" y="48237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Отброшен противник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47750" y="51412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от Москвы на запад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40363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7 ноября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83350" y="48237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Парад на Красной площади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83350" y="51412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войска уходили на фронт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2000" y="5833368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B6A55"/>
                </a:solidFill>
                <a:latin typeface="Onest"/>
              </a:rPr>
              <a:t>Первый срыв блицкрига Германии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Источник: РУВИКИ, исторические данные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074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4" name="card4"/>
          <p:cNvSpPr/>
          <p:nvPr/>
        </p:nvSpPr>
        <p:spPr>
          <a:xfrm>
            <a:off x="6197600" y="18074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267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6" name="card6"/>
          <p:cNvSpPr/>
          <p:nvPr/>
        </p:nvSpPr>
        <p:spPr>
          <a:xfrm>
            <a:off x="6197600" y="3826768"/>
            <a:ext cx="5232400" cy="1816100"/>
          </a:xfrm>
          <a:prstGeom prst="roundRect">
            <a:avLst>
              <a:gd name="adj" fmla="val 1048"/>
            </a:avLst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117600" y="802283"/>
            <a:ext cx="1878092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Коренной перелом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04040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3B2A18"/>
                </a:solidFill>
                <a:latin typeface="PT Serif"/>
              </a:rPr>
              <a:t>Сталинградская и Курская битвы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20170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200 дней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28044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Сталинградская битва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7750" y="31219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17 июля 1942 – 2 февраля 1943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0170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470 тыс.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8044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Потери Красной армии в Сталинграде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83350" y="31219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безвозвратные потери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47750" y="40363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50 дней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47750" y="48237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Курская битва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47750" y="51412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5 июля – 23 августа 1943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4036318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8B0000"/>
                </a:solidFill>
                <a:latin typeface="PT Serif"/>
              </a:rPr>
              <a:t>1200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83350" y="4823718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3B2A18"/>
                </a:solidFill>
                <a:latin typeface="Onest"/>
              </a:rPr>
              <a:t>Танков в сражении под Прохоровкой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83350" y="5141218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крупнейшее танковое сражение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2000" y="5833368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B6A55"/>
                </a:solidFill>
                <a:latin typeface="Onest"/>
              </a:rPr>
              <a:t>После Курска стратегическая инициатива окончательно перешла к СССР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Источник: Википедия, KP.ru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1659632"/>
            <a:ext cx="2075617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Блокада Ленинграда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986657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3B2A18"/>
                </a:solidFill>
                <a:latin typeface="PT Serif"/>
              </a:rPr>
              <a:t>Цифры трагедии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2631777"/>
            <a:ext cx="2844800" cy="1822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8B0000"/>
                </a:solidFill>
                <a:latin typeface="PT Serif"/>
              </a:rPr>
              <a:t>872 дня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467647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3B2A18"/>
                </a:solidFill>
                <a:latin typeface="Onest"/>
              </a:rPr>
              <a:t>Длительность блокады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983817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8 сентября 1941 — 27 января 1944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2631777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8B0000"/>
                </a:solidFill>
                <a:latin typeface="PT Serif"/>
              </a:rPr>
              <a:t>125 г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3771602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3B2A18"/>
                </a:solidFill>
                <a:latin typeface="Onest"/>
              </a:rPr>
              <a:t>Норма хлеба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078942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в день на служащего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2631777"/>
            <a:ext cx="2844800" cy="1822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8B0000"/>
                </a:solidFill>
                <a:latin typeface="PT Serif"/>
              </a:rPr>
              <a:t>~1,5 млн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467647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3B2A18"/>
                </a:solidFill>
                <a:latin typeface="Onest"/>
              </a:rPr>
              <a:t>Погибло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983817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от 600 тыс. до 1,5 млн человек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532434" y="129798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5206901" y="129798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8881467" y="129798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1532334" y="407541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5206901" y="407541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8881467" y="407541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5C8AE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290909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3B2A18"/>
                </a:solidFill>
                <a:latin typeface="PT Serif"/>
              </a:rPr>
              <a:t>Герои фронта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354634" y="179328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ЗК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984945" y="3228380"/>
            <a:ext cx="2872978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Зоя Космодемьянская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04528" y="3542010"/>
            <a:ext cx="283371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Герой Советского Союза, 1942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5029101" y="179328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АМ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735245" y="3228380"/>
            <a:ext cx="2721412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Александр Матросов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875796" y="3542010"/>
            <a:ext cx="244021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Закрыл амбразуру грудью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703667" y="179328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НГ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597702" y="3228380"/>
            <a:ext cx="2345531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Николай Гастелло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544042" y="3542010"/>
            <a:ext cx="2452949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Совершил огненный таран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354534" y="457071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АМ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233805" y="6005810"/>
            <a:ext cx="2375059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Алексей Маресьев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879394" y="6319441"/>
            <a:ext cx="308398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Лётчик без ног, вернулся в строй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5029101" y="457071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ИК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5174129" y="6005810"/>
            <a:ext cx="1843445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Иван Кожедуб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5077141" y="6319441"/>
            <a:ext cx="203742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Лётчик-ас, 64 победы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8703667" y="4570710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8B0000"/>
                </a:solidFill>
                <a:latin typeface="PT Serif"/>
              </a:rPr>
              <a:t>АП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8235394" y="6005810"/>
            <a:ext cx="3070146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3B2A18"/>
                </a:solidFill>
                <a:latin typeface="PT Serif"/>
              </a:rPr>
              <a:t>Александр Покрышкин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812062" y="6319441"/>
            <a:ext cx="191681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8B0000"/>
                </a:solidFill>
                <a:latin typeface="Onest"/>
              </a:rPr>
              <a:t>Лётчик-ас, 59 побед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3778789"/>
            <a:ext cx="125724" cy="125723"/>
          </a:xfrm>
          <a:prstGeom prst="roundRect">
            <a:avLst>
              <a:gd name="adj" fmla="val 22728"/>
            </a:avLst>
          </a:prstGeom>
          <a:solidFill>
            <a:srgbClr val="8B000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7EFD9"/>
          </a:solidFill>
          <a:ln w="6350" cap="flat">
            <a:solidFill>
              <a:srgbClr val="D0C2A9"/>
            </a:solidFill>
          </a:ln>
        </p:spPr>
      </p:sp>
      <p:sp>
        <p:nvSpPr>
          <p:cNvPr id="5" name="card5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6" name="pic6"/>
          <p:cNvPicPr/>
          <p:nvPr/>
        </p:nvPicPr>
        <p:blipFill>
          <a:blip r:embed="rId4"/>
          <a:srcRect l="24238" t="0" r="24238" b="0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8B0000"/>
                </a:solidFill>
                <a:latin typeface="Onest"/>
              </a:rPr>
              <a:t>Тыл — фронту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9207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3B2A18"/>
                </a:solidFill>
                <a:latin typeface="PT Serif"/>
              </a:rPr>
              <a:t>Всё для фронта, всё для Победы!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2029470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7B6A55"/>
                </a:solidFill>
                <a:latin typeface="Onest"/>
              </a:rPr>
              <a:t>В первые месяцы войны на восток было эвакуировано 1523 промышленных предприятия. У станков встали женщины и дети — их трудом ковалось оружие Победы. На собранные народом средства строили танковые колонны — например, «Московский колхозник».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3706713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3B2A18"/>
                </a:solidFill>
                <a:latin typeface="Onest"/>
              </a:rPr>
              <a:t>«Всё для фронта, всё для Победы!» — этот лозунг стал главным девизом советского тыла.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8BAA1"/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483916"/>
            <a:ext cx="10668000" cy="422275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1117600" y="622300"/>
            <a:ext cx="1021913" cy="1174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38"/>
              </a:lnSpc>
            </a:pPr>
            <a:r>
              <a:rPr lang="ru-RU" sz="1125" b="1" cap="all" spc="270">
                <a:solidFill>
                  <a:srgbClr val="8B0000"/>
                </a:solidFill>
                <a:latin typeface="Onest"/>
              </a:rPr>
              <a:t>1944–1945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796925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3B2A18"/>
                </a:solidFill>
                <a:latin typeface="PT Serif"/>
              </a:rPr>
              <a:t>Освобождение Европы и День Победы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5854799"/>
            <a:ext cx="7010400" cy="4393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520"/>
              </a:lnSpc>
            </a:pPr>
            <a:r>
              <a:rPr lang="ru-RU" sz="1800">
                <a:solidFill>
                  <a:srgbClr val="7B6A55"/>
                </a:solidFill>
                <a:latin typeface="Onest"/>
              </a:rPr>
              <a:t>Освобождены Польша, Чехословакия, Венгрия, Румыния, Болгария, Югославия, Австрия. 9 мая 1945 — День Победы.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446790" y="6146800"/>
            <a:ext cx="3579852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>
                <a:solidFill>
                  <a:srgbClr val="7B6A55"/>
                </a:solidFill>
                <a:latin typeface="Onest"/>
              </a:rPr>
              <a:t>Историческая основа: historical-basemaps · CC-BY-SA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69780"/>
                </a:solidFill>
                <a:latin typeface="Onest"/>
              </a:rPr>
              <a:t>Источник: Википедия, may9.ru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война: основные этапы</dc:title>
  <dc:creator>Слайда</dc:creator>
</cp:coreProperties>
</file>