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gif" ContentType="image/gif"/>
  <Default Extension="svg" ContentType="image/svg+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"/>
  </p:notesMasterIdLst>
  <p:sldIdLst>
    <p:sldId id="256" r:id="rId101"/>
    <p:sldId id="257" r:id="rId102"/>
    <p:sldId id="258" r:id="rId103"/>
    <p:sldId id="259" r:id="rId104"/>
    <p:sldId id="260" r:id="rId105"/>
    <p:sldId id="261" r:id="rId106"/>
    <p:sldId id="262" r:id="rId107"/>
    <p:sldId id="263" r:id="rId108"/>
    <p:sldId id="264" r:id="rId109"/>
    <p:sldId id="265" r:id="rId110"/>
  </p:sldIdLst>
  <p:sldSz cx="12192000" cy="6858000"/>
  <p:notesSz cx="6858000" cy="9144000"/>
  <p:embeddedFontLst>
    <p:embeddedFont>
      <p:font typeface="Golos Text"/>
      <p:regular r:id="rId200"/>
      <p:bold r:id="rId201"/>
    </p:embeddedFont>
    <p:embeddedFont>
      <p:font typeface="Oswald"/>
      <p:regular r:id="rId204"/>
      <p:bold r:id="rId205"/>
    </p:embeddedFont>
  </p:embeddedFontLst>
</p:presentation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101" Type="http://schemas.openxmlformats.org/officeDocument/2006/relationships/slide" Target="slides/slide1.xml"/><Relationship Id="rId102" Type="http://schemas.openxmlformats.org/officeDocument/2006/relationships/slide" Target="slides/slide2.xml"/><Relationship Id="rId103" Type="http://schemas.openxmlformats.org/officeDocument/2006/relationships/slide" Target="slides/slide3.xml"/><Relationship Id="rId104" Type="http://schemas.openxmlformats.org/officeDocument/2006/relationships/slide" Target="slides/slide4.xml"/><Relationship Id="rId105" Type="http://schemas.openxmlformats.org/officeDocument/2006/relationships/slide" Target="slides/slide5.xml"/><Relationship Id="rId106" Type="http://schemas.openxmlformats.org/officeDocument/2006/relationships/slide" Target="slides/slide6.xml"/><Relationship Id="rId107" Type="http://schemas.openxmlformats.org/officeDocument/2006/relationships/slide" Target="slides/slide7.xml"/><Relationship Id="rId108" Type="http://schemas.openxmlformats.org/officeDocument/2006/relationships/slide" Target="slides/slide8.xml"/><Relationship Id="rId109" Type="http://schemas.openxmlformats.org/officeDocument/2006/relationships/slide" Target="slides/slide9.xml"/><Relationship Id="rId110" Type="http://schemas.openxmlformats.org/officeDocument/2006/relationships/slide" Target="slides/slide10.xml"/><Relationship Id="rId200" Type="http://schemas.openxmlformats.org/officeDocument/2006/relationships/font" Target="fonts/font1.fntdata"/><Relationship Id="rId201" Type="http://schemas.openxmlformats.org/officeDocument/2006/relationships/font" Target="fonts/font2.fntdata"/><Relationship Id="rId204" Type="http://schemas.openxmlformats.org/officeDocument/2006/relationships/font" Target="fonts/font5.fntdata"/><Relationship Id="rId205" Type="http://schemas.openxmlformats.org/officeDocument/2006/relationships/font" Target="fonts/font6.fntdata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Привет всем! Сегодня мы поговорим о спорте — о том, как он влияет на нашу жизнь, какие бывают виды, и почему стоит начать заниматься. Надеюсь, будет интересно!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Ребята, вот мы и подошли к финалу. Надеюсь, вы поняли главное: спорт — это не скучная обязанность, а возможность быть здоровым, сильным и счастливым. Не обязательно сразу бежать марафон или ставить рекорды. Достаточно просто начать — сделать зарядку, записаться в секцию или просто погулять. Главное — выбрать то, что нравится именно вам. Я оставлю вам контакты, если у кого-то появятся вопросы или захочется совет — всегда на связи. Помните: спорт — это ваш выбор, и он может изменить жизнь к лучшему!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Мы часто спрашиваем себя: а зачем вообще заниматься спортом? Всемирная организация здравоохранения даёт чёткий ответ. Всего 150 минут умеренной активности в неделю — это примерно 20 минут в день — снижают риск сердечно-сосудистых заболеваний на 30%. И это не просто цифры: спорт укрепляет здоровье, улучшает настроение, развивает дисциплину и помогает находить друзей. Поэтому я призываю вас начать двигаться уже сегодня. На следующем слайде мы посмотрим, какие виды спорта существуют.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Ребята, давайте разберёмся, какие вообще бывают виды спорта. Их очень много, но их можно разделить на несколько больших групп. Первая — олимпийские и неолимпийские: то, что входит в программу Олимпийских игр, и то, что остаётся за её рамками. Дальше — игровые виды, например футбол или баскетбол, где важно взаимодействие в команде. Циклические — это бег, плавание, где главное — выносливость. Силовые, такие как тяжёлая атлетика, развивают мышцы. И наконец, экстремальные — для тех, кто любит скорость и адреналин. Каждый может выбрать то, что ему по душе!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Ребята, посмотрите на эти цифры. Те, кто регулярно занимается спортом, на 35% реже страдают сердечно-сосудистыми заболеваниями. На 40% ниже риск диабета второго типа. А ещё учёные выяснили, что спорт улучшает успеваемость — в среднем на 15%. И не забывайте про сон: при активном дне организму нужно около 8 часов, чтобы восстановиться. Так что спорт — это не только про мышцы, но и про мозг и здоровье в целом.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Посмотрите на этих выдающихся людей. Александр Овечкин — легенда мирового хоккея, обладатель Кубка Стэнли и лучший снайпер в истории НХЛ. Хабиб Нурмагомедов непобеждён в ММА с рекордом 29-0. Дмитрий Бивол — действующий чемпион мира по боксу. Артур Далалоян принёс России золото Олимпийских игр в гимнастике. Мария Шарапова — одна из самых титулованных теннисисток в истории. Эти спортсмены доказали, что упорный труд ведёт к вершинам.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Олимпийские игры — это не только история, но и величайшие достижения. Например, Усэйн Болт установил рекорд в беге на 100 метров — 9,58 секунды. Майкл Фелпс завоевал 28 олимпийских медалей, что до сих пор никто не превзошёл. А рекорд Боба Бимона в прыжках в длину — 8,90 метра — держится уже более 50 лет. Эти цифры вдохновляют новые поколения спортсменов. А теперь поговорим о том, как самому начать заниматься спортом.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Теперь поговорим о том, как начать заниматься спортом. Многие откладывают начало, думая, что это сложно. На самом деле достаточно следовать нескольким простым шагам. Во-первых, выберите вид спорта, который вам по душе, чтобы тренировки приносили радость. Начинайте с коротких занятий по 15-20 минут в день — это войдёт в привычку. Поставьте конкретную цель, например, пробежать 5 км через 2 месяца, и записывайте прогресс в дневник. И обязательно найдите единомышленников — вместе тренироваться веселее и эффективнее. Сделайте первый шаг уже сегодня!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Ребята, спорт — это не только тренировки и соревнования. Это то, что окружает нас каждый день. Утренняя зарядка, активные игры на переменах, прогулка пешком до школы — всё это спорт. Посмотрите на этих ребят: они занимаются на стадионе, это часть их обычного дня. Главное — не сидеть на месте, а двигаться. В следующем слайде мы узнаем ещё больше интересных фактов о спорте.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Ребята, давайте посмотрим на несколько удивительных фактов о спорте. Знаете ли вы, что самый быстрый теннисный мяч разогнался до 263 километров в час? А в баскетболе, в отличие от футбола, нельзя бегать с мячом — это считается пробежкой. Многие удивляются, но шахматы — это официально признанный вид спорта! И ещё один факт: самый массовый марафон проходит в Нью-Йорке, на него выходят более 50 тысяч бегунов. Спорт полон неожиданностей, правда?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m476126f0e34a8b2d.png"/><Relationship Id="rId4" Type="http://schemas.openxmlformats.org/officeDocument/2006/relationships/image" Target="../media/m652aaee4ad648797.png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m3aef328a0fd74ea5.png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m3aef328a0fd74ea5.png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m3aef328a0fd74ea5.png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m3aef328a0fd74ea5.png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m3aef328a0fd74ea5.png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m0a301da664719a0e.png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m3aef328a0fd74ea5.png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m3aef328a0fd74ea5.png"/><Relationship Id="rId4" Type="http://schemas.openxmlformats.org/officeDocument/2006/relationships/image" Target="../media/m3554b1ee876aa312.jpeg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m3aef328a0fd74ea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3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4"/>
          <p:cNvSpPr>
            <a:spLocks noChangeArrowheads="1"/>
          </p:cNvSpPr>
          <p:nvPr/>
        </p:nvSpPr>
        <p:spPr>
          <a:xfrm>
            <a:off x="762000" y="4259659"/>
            <a:ext cx="11303000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980"/>
              </a:lnSpc>
            </a:pPr>
            <a:r>
              <a:rPr lang="ru-RU" sz="1650" cap="all" spc="297">
                <a:solidFill>
                  <a:srgbClr val="FFFFFF"/>
                </a:solidFill>
                <a:latin typeface="Golos Text"/>
              </a:rPr>
              <a:t>Презентация · Спорт</a:t>
            </a:r>
          </a:p>
        </p:txBody>
      </p:sp>
      <p:sp>
        <p:nvSpPr>
          <p:cNvPr id="5" name="text5"/>
          <p:cNvSpPr>
            <a:spLocks noChangeArrowheads="1"/>
          </p:cNvSpPr>
          <p:nvPr/>
        </p:nvSpPr>
        <p:spPr>
          <a:xfrm>
            <a:off x="762000" y="4450159"/>
            <a:ext cx="9842500" cy="7061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8190"/>
              </a:lnSpc>
            </a:pPr>
            <a:r>
              <a:rPr lang="ru-RU" sz="7800" b="1" spc="-194">
                <a:solidFill>
                  <a:srgbClr val="FFFFFF"/>
                </a:solidFill>
                <a:latin typeface="Oswald"/>
              </a:rPr>
              <a:t>Спорт — это жизнь</a:t>
            </a:r>
          </a:p>
        </p:txBody>
      </p:sp>
      <p:sp>
        <p:nvSpPr>
          <p:cNvPr id="6" name="text6"/>
          <p:cNvSpPr>
            <a:spLocks noChangeArrowheads="1"/>
          </p:cNvSpPr>
          <p:nvPr/>
        </p:nvSpPr>
        <p:spPr>
          <a:xfrm>
            <a:off x="762000" y="5286375"/>
            <a:ext cx="6375400" cy="5842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3375"/>
              </a:lnSpc>
            </a:pPr>
            <a:r>
              <a:rPr lang="ru-RU" sz="2250">
                <a:solidFill>
                  <a:srgbClr val="FFFFFF"/>
                </a:solidFill>
                <a:latin typeface="Golos Text"/>
              </a:rPr>
              <a:t>Узнайте, почему спорт важен для каждого, какие виды спорта существуют, и как начать заниматься уже сегодня</a:t>
            </a:r>
          </a:p>
        </p:txBody>
      </p:sp>
      <p:sp>
        <p:nvSpPr>
          <p:cNvPr id="7" name="text7"/>
          <p:cNvSpPr>
            <a:spLocks noChangeArrowheads="1"/>
          </p:cNvSpPr>
          <p:nvPr/>
        </p:nvSpPr>
        <p:spPr>
          <a:xfrm>
            <a:off x="762000" y="6038850"/>
            <a:ext cx="11303000" cy="19558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160"/>
              </a:lnSpc>
            </a:pPr>
            <a:r>
              <a:rPr lang="ru-RU" sz="1800" b="1">
                <a:solidFill>
                  <a:srgbClr val="FFFFFF"/>
                </a:solidFill>
                <a:latin typeface="Golos Text"/>
              </a:rPr>
              <a:t>Имя Фамилия · Докладчик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4160F"/>
          </a:solidFill>
          <a:ln>
            <a:noFill/>
          </a:ln>
        </p:spPr>
      </p:sp>
      <p:sp>
        <p:nvSpPr>
          <p:cNvPr id="4" name="card4"/>
          <p:cNvSpPr/>
          <p:nvPr/>
        </p:nvSpPr>
        <p:spPr>
          <a:xfrm>
            <a:off x="762000" y="4280793"/>
            <a:ext cx="2037259" cy="533400"/>
          </a:xfrm>
          <a:prstGeom prst="roundRect">
            <a:avLst>
              <a:gd name="adj" fmla="val 28571"/>
            </a:avLst>
          </a:prstGeom>
          <a:solidFill>
            <a:srgbClr val="5AA106"/>
          </a:solidFill>
          <a:ln>
            <a:noFill/>
          </a:ln>
        </p:spPr>
      </p:sp>
      <p:sp>
        <p:nvSpPr>
          <p:cNvPr id="5" name="text5"/>
          <p:cNvSpPr>
            <a:spLocks noChangeArrowheads="1"/>
          </p:cNvSpPr>
          <p:nvPr/>
        </p:nvSpPr>
        <p:spPr>
          <a:xfrm>
            <a:off x="762000" y="2043708"/>
            <a:ext cx="11303000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980"/>
              </a:lnSpc>
            </a:pPr>
            <a:r>
              <a:rPr lang="ru-RU" sz="1650" cap="all" spc="297">
                <a:solidFill>
                  <a:srgbClr val="FFFFFF"/>
                </a:solidFill>
                <a:latin typeface="Golos Text"/>
              </a:rPr>
              <a:t>Следующий шаг</a:t>
            </a:r>
          </a:p>
        </p:txBody>
      </p:sp>
      <p:sp>
        <p:nvSpPr>
          <p:cNvPr id="6" name="text6"/>
          <p:cNvSpPr>
            <a:spLocks noChangeArrowheads="1"/>
          </p:cNvSpPr>
          <p:nvPr/>
        </p:nvSpPr>
        <p:spPr>
          <a:xfrm>
            <a:off x="762000" y="2265958"/>
            <a:ext cx="11303000" cy="65278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7560"/>
              </a:lnSpc>
            </a:pPr>
            <a:r>
              <a:rPr lang="ru-RU" sz="7200" b="1" spc="-179">
                <a:solidFill>
                  <a:srgbClr val="FFFFFF"/>
                </a:solidFill>
                <a:latin typeface="Oswald"/>
              </a:rPr>
              <a:t>Спорт — твой выбор!</a:t>
            </a:r>
          </a:p>
        </p:txBody>
      </p:sp>
      <p:sp>
        <p:nvSpPr>
          <p:cNvPr id="7" name="text7"/>
          <p:cNvSpPr>
            <a:spLocks noChangeArrowheads="1"/>
          </p:cNvSpPr>
          <p:nvPr/>
        </p:nvSpPr>
        <p:spPr>
          <a:xfrm>
            <a:off x="762000" y="3040955"/>
            <a:ext cx="5740400" cy="841375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3263"/>
              </a:lnSpc>
            </a:pPr>
            <a:r>
              <a:rPr lang="ru-RU" sz="2175">
                <a:solidFill>
                  <a:srgbClr val="FFFFFF"/>
                </a:solidFill>
                <a:latin typeface="Golos Text"/>
              </a:rPr>
              <a:t>Выбери активность по душе и сделай первый шаг к здоровой и интересной жизни уже сегодня. Не откладывай — начни прямо сейчас!</a:t>
            </a:r>
          </a:p>
        </p:txBody>
      </p:sp>
      <p:sp>
        <p:nvSpPr>
          <p:cNvPr id="8" name="text8"/>
          <p:cNvSpPr>
            <a:spLocks noChangeArrowheads="1"/>
          </p:cNvSpPr>
          <p:nvPr/>
        </p:nvSpPr>
        <p:spPr>
          <a:xfrm>
            <a:off x="984994" y="4444623"/>
            <a:ext cx="1591270" cy="2184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 algn="ctr">
              <a:lnSpc>
                <a:spcPts val="2430"/>
              </a:lnSpc>
            </a:pPr>
            <a:r>
              <a:rPr lang="ru-RU" sz="2025" b="1">
                <a:solidFill>
                  <a:srgbClr val="14160F"/>
                </a:solidFill>
                <a:latin typeface="Golos Text"/>
              </a:rPr>
              <a:t>Начни сегодня!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762000" y="1795463"/>
            <a:ext cx="1578670" cy="207566"/>
          </a:xfrm>
          <a:prstGeom prst="roundRect">
            <a:avLst>
              <a:gd name="adj" fmla="val 18355"/>
            </a:avLst>
          </a:prstGeom>
          <a:solidFill>
            <a:srgbClr val="5AA106"/>
          </a:solidFill>
          <a:ln>
            <a:noFill/>
          </a:ln>
        </p:spPr>
      </p:sp>
      <p:sp>
        <p:nvSpPr>
          <p:cNvPr id="4" name="card4"/>
          <p:cNvSpPr/>
          <p:nvPr/>
        </p:nvSpPr>
        <p:spPr>
          <a:xfrm>
            <a:off x="762000" y="2890738"/>
            <a:ext cx="5232400" cy="1784350"/>
          </a:xfrm>
          <a:prstGeom prst="roundRect">
            <a:avLst>
              <a:gd name="adj" fmla="val 2135"/>
            </a:avLst>
          </a:prstGeom>
          <a:solidFill>
            <a:srgbClr val="14160F"/>
          </a:solidFill>
          <a:ln>
            <a:noFill/>
          </a:ln>
        </p:spPr>
      </p:sp>
      <p:sp>
        <p:nvSpPr>
          <p:cNvPr id="5" name="card5"/>
          <p:cNvSpPr/>
          <p:nvPr/>
        </p:nvSpPr>
        <p:spPr>
          <a:xfrm>
            <a:off x="6197600" y="2890738"/>
            <a:ext cx="5232400" cy="1784350"/>
          </a:xfrm>
          <a:prstGeom prst="roundRect">
            <a:avLst>
              <a:gd name="adj" fmla="val 2135"/>
            </a:avLst>
          </a:prstGeom>
          <a:solidFill>
            <a:srgbClr val="14160F"/>
          </a:solidFill>
          <a:ln>
            <a:noFill/>
          </a:ln>
        </p:spPr>
      </p:sp>
      <p:sp>
        <p:nvSpPr>
          <p:cNvPr id="6" name="text6"/>
          <p:cNvSpPr>
            <a:spLocks noChangeArrowheads="1"/>
          </p:cNvSpPr>
          <p:nvPr/>
        </p:nvSpPr>
        <p:spPr>
          <a:xfrm>
            <a:off x="876300" y="1827213"/>
            <a:ext cx="1689171" cy="131445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403"/>
              </a:lnSpc>
            </a:pPr>
            <a:r>
              <a:rPr lang="ru-RU" sz="1275" b="1" cap="all" spc="102">
                <a:solidFill>
                  <a:srgbClr val="C8FF38"/>
                </a:solidFill>
                <a:latin typeface="Golos Text"/>
              </a:rPr>
              <a:t>Рекомендации ВОЗ</a:t>
            </a:r>
          </a:p>
        </p:txBody>
      </p:sp>
      <p:sp>
        <p:nvSpPr>
          <p:cNvPr id="7" name="text7"/>
          <p:cNvSpPr>
            <a:spLocks noChangeArrowheads="1"/>
          </p:cNvSpPr>
          <p:nvPr/>
        </p:nvSpPr>
        <p:spPr>
          <a:xfrm>
            <a:off x="762000" y="2085578"/>
            <a:ext cx="11303000" cy="51943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5985"/>
              </a:lnSpc>
            </a:pPr>
            <a:r>
              <a:rPr lang="ru-RU" sz="5700" b="1" cap="all">
                <a:solidFill>
                  <a:srgbClr val="14160F"/>
                </a:solidFill>
                <a:latin typeface="Oswald"/>
              </a:rPr>
              <a:t>Зачем человеку спорт?</a:t>
            </a:r>
          </a:p>
        </p:txBody>
      </p:sp>
      <p:sp>
        <p:nvSpPr>
          <p:cNvPr id="8" name="text8"/>
          <p:cNvSpPr>
            <a:spLocks noChangeArrowheads="1"/>
          </p:cNvSpPr>
          <p:nvPr/>
        </p:nvSpPr>
        <p:spPr>
          <a:xfrm>
            <a:off x="1041400" y="3043138"/>
            <a:ext cx="5308600" cy="622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7200"/>
              </a:lnSpc>
            </a:pPr>
            <a:r>
              <a:rPr lang="ru-RU" sz="7200" b="1" spc="-215">
                <a:solidFill>
                  <a:srgbClr val="5AA106"/>
                </a:solidFill>
                <a:latin typeface="Oswald"/>
              </a:rPr>
              <a:t>150 мин</a:t>
            </a:r>
          </a:p>
        </p:txBody>
      </p:sp>
      <p:sp>
        <p:nvSpPr>
          <p:cNvPr id="9" name="text9"/>
          <p:cNvSpPr>
            <a:spLocks noChangeArrowheads="1"/>
          </p:cNvSpPr>
          <p:nvPr/>
        </p:nvSpPr>
        <p:spPr>
          <a:xfrm>
            <a:off x="1041400" y="3881338"/>
            <a:ext cx="5308600" cy="241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00"/>
              </a:lnSpc>
            </a:pPr>
            <a:r>
              <a:rPr lang="ru-RU" sz="2250" b="1">
                <a:solidFill>
                  <a:srgbClr val="C8FF38"/>
                </a:solidFill>
                <a:latin typeface="Golos Text"/>
              </a:rPr>
              <a:t>Минимальная активность в неделю</a:t>
            </a:r>
          </a:p>
        </p:txBody>
      </p:sp>
      <p:sp>
        <p:nvSpPr>
          <p:cNvPr id="10" name="text10"/>
          <p:cNvSpPr>
            <a:spLocks noChangeArrowheads="1"/>
          </p:cNvSpPr>
          <p:nvPr/>
        </p:nvSpPr>
        <p:spPr>
          <a:xfrm>
            <a:off x="1041400" y="4186138"/>
            <a:ext cx="5308600" cy="19558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160"/>
              </a:lnSpc>
            </a:pPr>
            <a:r>
              <a:rPr lang="ru-RU" sz="1800">
                <a:solidFill>
                  <a:srgbClr val="516426"/>
                </a:solidFill>
                <a:latin typeface="Golos Text"/>
              </a:rPr>
              <a:t>умеренные аэробные нагрузки</a:t>
            </a:r>
          </a:p>
        </p:txBody>
      </p:sp>
      <p:sp>
        <p:nvSpPr>
          <p:cNvPr id="11" name="text11"/>
          <p:cNvSpPr>
            <a:spLocks noChangeArrowheads="1"/>
          </p:cNvSpPr>
          <p:nvPr/>
        </p:nvSpPr>
        <p:spPr>
          <a:xfrm>
            <a:off x="6477000" y="3043138"/>
            <a:ext cx="5308600" cy="622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7200"/>
              </a:lnSpc>
            </a:pPr>
            <a:r>
              <a:rPr lang="ru-RU" sz="7200" b="1" spc="-215">
                <a:solidFill>
                  <a:srgbClr val="5AA106"/>
                </a:solidFill>
                <a:latin typeface="Oswald"/>
              </a:rPr>
              <a:t>30%</a:t>
            </a:r>
          </a:p>
        </p:txBody>
      </p:sp>
      <p:sp>
        <p:nvSpPr>
          <p:cNvPr id="12" name="text12"/>
          <p:cNvSpPr>
            <a:spLocks noChangeArrowheads="1"/>
          </p:cNvSpPr>
          <p:nvPr/>
        </p:nvSpPr>
        <p:spPr>
          <a:xfrm>
            <a:off x="6477000" y="3881338"/>
            <a:ext cx="5308600" cy="241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00"/>
              </a:lnSpc>
            </a:pPr>
            <a:r>
              <a:rPr lang="ru-RU" sz="2250" b="1">
                <a:solidFill>
                  <a:srgbClr val="C8FF38"/>
                </a:solidFill>
                <a:latin typeface="Golos Text"/>
              </a:rPr>
              <a:t>Снижение риска заболеваний</a:t>
            </a:r>
          </a:p>
        </p:txBody>
      </p:sp>
      <p:sp>
        <p:nvSpPr>
          <p:cNvPr id="13" name="text13"/>
          <p:cNvSpPr>
            <a:spLocks noChangeArrowheads="1"/>
          </p:cNvSpPr>
          <p:nvPr/>
        </p:nvSpPr>
        <p:spPr>
          <a:xfrm>
            <a:off x="6477000" y="4186138"/>
            <a:ext cx="5308600" cy="19558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160"/>
              </a:lnSpc>
            </a:pPr>
            <a:r>
              <a:rPr lang="ru-RU" sz="1800">
                <a:solidFill>
                  <a:srgbClr val="516426"/>
                </a:solidFill>
                <a:latin typeface="Golos Text"/>
              </a:rPr>
              <a:t>сердечно-сосудистых, диабета, рака</a:t>
            </a:r>
          </a:p>
        </p:txBody>
      </p:sp>
      <p:sp>
        <p:nvSpPr>
          <p:cNvPr id="14" name="text14"/>
          <p:cNvSpPr>
            <a:spLocks noChangeArrowheads="1"/>
          </p:cNvSpPr>
          <p:nvPr/>
        </p:nvSpPr>
        <p:spPr>
          <a:xfrm>
            <a:off x="762000" y="4864953"/>
            <a:ext cx="8255000" cy="2108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340"/>
              </a:lnSpc>
            </a:pPr>
            <a:r>
              <a:rPr lang="ru-RU" sz="1950">
                <a:solidFill>
                  <a:srgbClr val="516426"/>
                </a:solidFill>
                <a:latin typeface="Golos Text"/>
              </a:rPr>
              <a:t>Регулярная физическая активность — залог здоровья и долголетия</a:t>
            </a:r>
          </a:p>
        </p:txBody>
      </p:sp>
      <p:sp>
        <p:nvSpPr>
          <p:cNvPr id="15" name="text15"/>
          <p:cNvSpPr>
            <a:spLocks noChangeArrowheads="1"/>
          </p:cNvSpPr>
          <p:nvPr/>
        </p:nvSpPr>
        <p:spPr>
          <a:xfrm>
            <a:off x="127000" y="6477000"/>
            <a:ext cx="11303000" cy="1651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 algn="r">
              <a:lnSpc>
                <a:spcPts val="1800"/>
              </a:lnSpc>
            </a:pPr>
            <a:r>
              <a:rPr lang="ru-RU" sz="1500">
                <a:solidFill>
                  <a:srgbClr val="7D9D30"/>
                </a:solidFill>
                <a:latin typeface="Golos Text"/>
              </a:rPr>
              <a:t>Источник: ВОЗ, 2023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762000" y="1417241"/>
            <a:ext cx="3454400" cy="2438400"/>
          </a:xfrm>
          <a:prstGeom prst="roundRect">
            <a:avLst>
              <a:gd name="adj" fmla="val 1562"/>
            </a:avLst>
          </a:prstGeom>
          <a:noFill/>
          <a:ln w="6350" cap="flat">
            <a:solidFill>
              <a:srgbClr val="14160F"/>
            </a:solidFill>
          </a:ln>
        </p:spPr>
      </p:sp>
      <p:sp>
        <p:nvSpPr>
          <p:cNvPr id="4" name="card4"/>
          <p:cNvSpPr/>
          <p:nvPr/>
        </p:nvSpPr>
        <p:spPr>
          <a:xfrm>
            <a:off x="4368800" y="1417241"/>
            <a:ext cx="3454400" cy="2438400"/>
          </a:xfrm>
          <a:prstGeom prst="roundRect">
            <a:avLst>
              <a:gd name="adj" fmla="val 1562"/>
            </a:avLst>
          </a:prstGeom>
          <a:noFill/>
          <a:ln w="6350" cap="flat">
            <a:solidFill>
              <a:srgbClr val="14160F"/>
            </a:solidFill>
          </a:ln>
        </p:spPr>
      </p:sp>
      <p:sp>
        <p:nvSpPr>
          <p:cNvPr id="5" name="card5"/>
          <p:cNvSpPr/>
          <p:nvPr/>
        </p:nvSpPr>
        <p:spPr>
          <a:xfrm>
            <a:off x="7975600" y="1417241"/>
            <a:ext cx="3454400" cy="2438400"/>
          </a:xfrm>
          <a:prstGeom prst="roundRect">
            <a:avLst>
              <a:gd name="adj" fmla="val 1562"/>
            </a:avLst>
          </a:prstGeom>
          <a:noFill/>
          <a:ln w="6350" cap="flat">
            <a:solidFill>
              <a:srgbClr val="14160F"/>
            </a:solidFill>
          </a:ln>
        </p:spPr>
      </p:sp>
      <p:sp>
        <p:nvSpPr>
          <p:cNvPr id="6" name="card6"/>
          <p:cNvSpPr/>
          <p:nvPr/>
        </p:nvSpPr>
        <p:spPr>
          <a:xfrm>
            <a:off x="762000" y="4008041"/>
            <a:ext cx="3454400" cy="1960959"/>
          </a:xfrm>
          <a:prstGeom prst="roundRect">
            <a:avLst>
              <a:gd name="adj" fmla="val 1942"/>
            </a:avLst>
          </a:prstGeom>
          <a:noFill/>
          <a:ln w="6350" cap="flat">
            <a:solidFill>
              <a:srgbClr val="14160F"/>
            </a:solidFill>
          </a:ln>
        </p:spPr>
      </p:sp>
      <p:sp>
        <p:nvSpPr>
          <p:cNvPr id="7" name="card7"/>
          <p:cNvSpPr/>
          <p:nvPr/>
        </p:nvSpPr>
        <p:spPr>
          <a:xfrm>
            <a:off x="4368800" y="4008041"/>
            <a:ext cx="3454400" cy="1960959"/>
          </a:xfrm>
          <a:prstGeom prst="roundRect">
            <a:avLst>
              <a:gd name="adj" fmla="val 1942"/>
            </a:avLst>
          </a:prstGeom>
          <a:noFill/>
          <a:ln w="6350" cap="flat">
            <a:solidFill>
              <a:srgbClr val="14160F"/>
            </a:solidFill>
          </a:ln>
        </p:spPr>
      </p:sp>
      <p:sp>
        <p:nvSpPr>
          <p:cNvPr id="8" name="text8"/>
          <p:cNvSpPr>
            <a:spLocks noChangeArrowheads="1"/>
          </p:cNvSpPr>
          <p:nvPr/>
        </p:nvSpPr>
        <p:spPr>
          <a:xfrm>
            <a:off x="762000" y="546100"/>
            <a:ext cx="11303000" cy="4394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5040"/>
              </a:lnSpc>
            </a:pPr>
            <a:r>
              <a:rPr lang="ru-RU" sz="4800" b="1" cap="all">
                <a:solidFill>
                  <a:srgbClr val="14160F"/>
                </a:solidFill>
                <a:latin typeface="Oswald"/>
              </a:rPr>
              <a:t>Какие бывают виды спорта?</a:t>
            </a:r>
          </a:p>
        </p:txBody>
      </p:sp>
      <p:sp>
        <p:nvSpPr>
          <p:cNvPr id="9" name="text9"/>
          <p:cNvSpPr>
            <a:spLocks noChangeArrowheads="1"/>
          </p:cNvSpPr>
          <p:nvPr/>
        </p:nvSpPr>
        <p:spPr>
          <a:xfrm>
            <a:off x="1073150" y="1702991"/>
            <a:ext cx="3398520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980"/>
              </a:lnSpc>
            </a:pPr>
            <a:r>
              <a:rPr lang="ru-RU" sz="1650">
                <a:solidFill>
                  <a:srgbClr val="5AA106"/>
                </a:solidFill>
                <a:latin typeface="Golos Text"/>
              </a:rPr>
              <a:t>01</a:t>
            </a:r>
          </a:p>
        </p:txBody>
      </p:sp>
      <p:sp>
        <p:nvSpPr>
          <p:cNvPr id="10" name="text10"/>
          <p:cNvSpPr>
            <a:spLocks noChangeArrowheads="1"/>
          </p:cNvSpPr>
          <p:nvPr/>
        </p:nvSpPr>
        <p:spPr>
          <a:xfrm>
            <a:off x="1073150" y="2001441"/>
            <a:ext cx="2857500" cy="495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850"/>
              </a:lnSpc>
            </a:pPr>
            <a:r>
              <a:rPr lang="ru-RU" sz="2400" b="1">
                <a:solidFill>
                  <a:srgbClr val="14160F"/>
                </a:solidFill>
                <a:latin typeface="Golos Text"/>
              </a:rPr>
              <a:t>Олимпийские и неолимпийские</a:t>
            </a:r>
          </a:p>
        </p:txBody>
      </p:sp>
      <p:sp>
        <p:nvSpPr>
          <p:cNvPr id="11" name="text11"/>
          <p:cNvSpPr>
            <a:spLocks noChangeArrowheads="1"/>
          </p:cNvSpPr>
          <p:nvPr/>
        </p:nvSpPr>
        <p:spPr>
          <a:xfrm>
            <a:off x="1073150" y="2572345"/>
            <a:ext cx="2857500" cy="957263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89"/>
              </a:lnSpc>
            </a:pPr>
            <a:r>
              <a:rPr lang="ru-RU" sz="1800">
                <a:solidFill>
                  <a:srgbClr val="516426"/>
                </a:solidFill>
                <a:latin typeface="Golos Text"/>
              </a:rPr>
              <a:t>Виды, включённые в программу Олимпийских игр (лёгкая атлетика, гимнастика), и не входящие в неё (шахматы, боевые искусства).</a:t>
            </a:r>
          </a:p>
        </p:txBody>
      </p:sp>
      <p:sp>
        <p:nvSpPr>
          <p:cNvPr id="12" name="text12"/>
          <p:cNvSpPr>
            <a:spLocks noChangeArrowheads="1"/>
          </p:cNvSpPr>
          <p:nvPr/>
        </p:nvSpPr>
        <p:spPr>
          <a:xfrm>
            <a:off x="4679950" y="1702991"/>
            <a:ext cx="3398520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980"/>
              </a:lnSpc>
            </a:pPr>
            <a:r>
              <a:rPr lang="ru-RU" sz="1650">
                <a:solidFill>
                  <a:srgbClr val="5AA106"/>
                </a:solidFill>
                <a:latin typeface="Golos Text"/>
              </a:rPr>
              <a:t>02</a:t>
            </a:r>
          </a:p>
        </p:txBody>
      </p:sp>
      <p:sp>
        <p:nvSpPr>
          <p:cNvPr id="13" name="text13"/>
          <p:cNvSpPr>
            <a:spLocks noChangeArrowheads="1"/>
          </p:cNvSpPr>
          <p:nvPr/>
        </p:nvSpPr>
        <p:spPr>
          <a:xfrm>
            <a:off x="4679950" y="2000171"/>
            <a:ext cx="3398520" cy="2565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880"/>
              </a:lnSpc>
            </a:pPr>
            <a:r>
              <a:rPr lang="ru-RU" sz="2400" b="1">
                <a:solidFill>
                  <a:srgbClr val="14160F"/>
                </a:solidFill>
                <a:latin typeface="Golos Text"/>
              </a:rPr>
              <a:t>Игровые</a:t>
            </a:r>
          </a:p>
        </p:txBody>
      </p:sp>
      <p:sp>
        <p:nvSpPr>
          <p:cNvPr id="14" name="text14"/>
          <p:cNvSpPr>
            <a:spLocks noChangeArrowheads="1"/>
          </p:cNvSpPr>
          <p:nvPr/>
        </p:nvSpPr>
        <p:spPr>
          <a:xfrm>
            <a:off x="4679950" y="2331045"/>
            <a:ext cx="2857500" cy="957263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89"/>
              </a:lnSpc>
            </a:pPr>
            <a:r>
              <a:rPr lang="ru-RU" sz="1800">
                <a:solidFill>
                  <a:srgbClr val="516426"/>
                </a:solidFill>
                <a:latin typeface="Golos Text"/>
              </a:rPr>
              <a:t>Командные или индивидуальные игры с мячом или инвентарём: футбол, баскетбол, волейбол, теннис.</a:t>
            </a:r>
          </a:p>
        </p:txBody>
      </p:sp>
      <p:sp>
        <p:nvSpPr>
          <p:cNvPr id="15" name="text15"/>
          <p:cNvSpPr>
            <a:spLocks noChangeArrowheads="1"/>
          </p:cNvSpPr>
          <p:nvPr/>
        </p:nvSpPr>
        <p:spPr>
          <a:xfrm>
            <a:off x="8286750" y="1702991"/>
            <a:ext cx="3398520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980"/>
              </a:lnSpc>
            </a:pPr>
            <a:r>
              <a:rPr lang="ru-RU" sz="1650">
                <a:solidFill>
                  <a:srgbClr val="5AA106"/>
                </a:solidFill>
                <a:latin typeface="Golos Text"/>
              </a:rPr>
              <a:t>03</a:t>
            </a:r>
          </a:p>
        </p:txBody>
      </p:sp>
      <p:sp>
        <p:nvSpPr>
          <p:cNvPr id="16" name="text16"/>
          <p:cNvSpPr>
            <a:spLocks noChangeArrowheads="1"/>
          </p:cNvSpPr>
          <p:nvPr/>
        </p:nvSpPr>
        <p:spPr>
          <a:xfrm>
            <a:off x="8286750" y="2000171"/>
            <a:ext cx="3398520" cy="2565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880"/>
              </a:lnSpc>
            </a:pPr>
            <a:r>
              <a:rPr lang="ru-RU" sz="2400" b="1">
                <a:solidFill>
                  <a:srgbClr val="14160F"/>
                </a:solidFill>
                <a:latin typeface="Golos Text"/>
              </a:rPr>
              <a:t>Циклические</a:t>
            </a:r>
          </a:p>
        </p:txBody>
      </p:sp>
      <p:sp>
        <p:nvSpPr>
          <p:cNvPr id="17" name="text17"/>
          <p:cNvSpPr>
            <a:spLocks noChangeArrowheads="1"/>
          </p:cNvSpPr>
          <p:nvPr/>
        </p:nvSpPr>
        <p:spPr>
          <a:xfrm>
            <a:off x="8286750" y="2331045"/>
            <a:ext cx="2857500" cy="721122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89"/>
              </a:lnSpc>
            </a:pPr>
            <a:r>
              <a:rPr lang="ru-RU" sz="1800">
                <a:solidFill>
                  <a:srgbClr val="516426"/>
                </a:solidFill>
                <a:latin typeface="Golos Text"/>
              </a:rPr>
              <a:t>Виды с повторяющимися движениями на выносливость: бег, плавание, велоспорт, лыжные гонки.</a:t>
            </a:r>
          </a:p>
        </p:txBody>
      </p:sp>
      <p:sp>
        <p:nvSpPr>
          <p:cNvPr id="18" name="text18"/>
          <p:cNvSpPr>
            <a:spLocks noChangeArrowheads="1"/>
          </p:cNvSpPr>
          <p:nvPr/>
        </p:nvSpPr>
        <p:spPr>
          <a:xfrm>
            <a:off x="1073150" y="4293791"/>
            <a:ext cx="3398520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980"/>
              </a:lnSpc>
            </a:pPr>
            <a:r>
              <a:rPr lang="ru-RU" sz="1650">
                <a:solidFill>
                  <a:srgbClr val="5AA106"/>
                </a:solidFill>
                <a:latin typeface="Golos Text"/>
              </a:rPr>
              <a:t>04</a:t>
            </a:r>
          </a:p>
        </p:txBody>
      </p:sp>
      <p:sp>
        <p:nvSpPr>
          <p:cNvPr id="19" name="text19"/>
          <p:cNvSpPr>
            <a:spLocks noChangeArrowheads="1"/>
          </p:cNvSpPr>
          <p:nvPr/>
        </p:nvSpPr>
        <p:spPr>
          <a:xfrm>
            <a:off x="1073150" y="4590971"/>
            <a:ext cx="3398520" cy="2565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880"/>
              </a:lnSpc>
            </a:pPr>
            <a:r>
              <a:rPr lang="ru-RU" sz="2400" b="1">
                <a:solidFill>
                  <a:srgbClr val="14160F"/>
                </a:solidFill>
                <a:latin typeface="Golos Text"/>
              </a:rPr>
              <a:t>Силовые</a:t>
            </a:r>
          </a:p>
        </p:txBody>
      </p:sp>
      <p:sp>
        <p:nvSpPr>
          <p:cNvPr id="20" name="text20"/>
          <p:cNvSpPr>
            <a:spLocks noChangeArrowheads="1"/>
          </p:cNvSpPr>
          <p:nvPr/>
        </p:nvSpPr>
        <p:spPr>
          <a:xfrm>
            <a:off x="1073150" y="4921845"/>
            <a:ext cx="2857500" cy="721122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89"/>
              </a:lnSpc>
            </a:pPr>
            <a:r>
              <a:rPr lang="ru-RU" sz="1800">
                <a:solidFill>
                  <a:srgbClr val="516426"/>
                </a:solidFill>
                <a:latin typeface="Golos Text"/>
              </a:rPr>
              <a:t>Упражнения на силу мышц: тяжёлая атлетика, пауэрлифтинг, армрестлинг.</a:t>
            </a:r>
          </a:p>
        </p:txBody>
      </p:sp>
      <p:sp>
        <p:nvSpPr>
          <p:cNvPr id="21" name="text21"/>
          <p:cNvSpPr>
            <a:spLocks noChangeArrowheads="1"/>
          </p:cNvSpPr>
          <p:nvPr/>
        </p:nvSpPr>
        <p:spPr>
          <a:xfrm>
            <a:off x="4679950" y="4293791"/>
            <a:ext cx="3398520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980"/>
              </a:lnSpc>
            </a:pPr>
            <a:r>
              <a:rPr lang="ru-RU" sz="1650">
                <a:solidFill>
                  <a:srgbClr val="5AA106"/>
                </a:solidFill>
                <a:latin typeface="Golos Text"/>
              </a:rPr>
              <a:t>05</a:t>
            </a:r>
          </a:p>
        </p:txBody>
      </p:sp>
      <p:sp>
        <p:nvSpPr>
          <p:cNvPr id="22" name="text22"/>
          <p:cNvSpPr>
            <a:spLocks noChangeArrowheads="1"/>
          </p:cNvSpPr>
          <p:nvPr/>
        </p:nvSpPr>
        <p:spPr>
          <a:xfrm>
            <a:off x="4679950" y="4590971"/>
            <a:ext cx="3398520" cy="2565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880"/>
              </a:lnSpc>
            </a:pPr>
            <a:r>
              <a:rPr lang="ru-RU" sz="2400" b="1">
                <a:solidFill>
                  <a:srgbClr val="14160F"/>
                </a:solidFill>
                <a:latin typeface="Golos Text"/>
              </a:rPr>
              <a:t>Экстремальные</a:t>
            </a:r>
          </a:p>
        </p:txBody>
      </p:sp>
      <p:sp>
        <p:nvSpPr>
          <p:cNvPr id="23" name="text23"/>
          <p:cNvSpPr>
            <a:spLocks noChangeArrowheads="1"/>
          </p:cNvSpPr>
          <p:nvPr/>
        </p:nvSpPr>
        <p:spPr>
          <a:xfrm>
            <a:off x="4679950" y="4921845"/>
            <a:ext cx="2857500" cy="721122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89"/>
              </a:lnSpc>
            </a:pPr>
            <a:r>
              <a:rPr lang="ru-RU" sz="1800">
                <a:solidFill>
                  <a:srgbClr val="516426"/>
                </a:solidFill>
                <a:latin typeface="Golos Text"/>
              </a:rPr>
              <a:t>Связаны с риском и высокой скоростью: скейтбординг, скалолазание, паркур, сноубординг.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762000" y="801688"/>
            <a:ext cx="1492945" cy="207566"/>
          </a:xfrm>
          <a:prstGeom prst="roundRect">
            <a:avLst>
              <a:gd name="adj" fmla="val 18355"/>
            </a:avLst>
          </a:prstGeom>
          <a:solidFill>
            <a:srgbClr val="5AA106"/>
          </a:solidFill>
          <a:ln>
            <a:noFill/>
          </a:ln>
        </p:spPr>
      </p:sp>
      <p:sp>
        <p:nvSpPr>
          <p:cNvPr id="4" name="card4"/>
          <p:cNvSpPr/>
          <p:nvPr/>
        </p:nvSpPr>
        <p:spPr>
          <a:xfrm>
            <a:off x="762000" y="1896963"/>
            <a:ext cx="5232400" cy="1784350"/>
          </a:xfrm>
          <a:prstGeom prst="roundRect">
            <a:avLst>
              <a:gd name="adj" fmla="val 2135"/>
            </a:avLst>
          </a:prstGeom>
          <a:solidFill>
            <a:srgbClr val="14160F"/>
          </a:solidFill>
          <a:ln>
            <a:noFill/>
          </a:ln>
        </p:spPr>
      </p:sp>
      <p:sp>
        <p:nvSpPr>
          <p:cNvPr id="5" name="card5"/>
          <p:cNvSpPr/>
          <p:nvPr/>
        </p:nvSpPr>
        <p:spPr>
          <a:xfrm>
            <a:off x="6197600" y="1896963"/>
            <a:ext cx="5232400" cy="1784350"/>
          </a:xfrm>
          <a:prstGeom prst="roundRect">
            <a:avLst>
              <a:gd name="adj" fmla="val 2135"/>
            </a:avLst>
          </a:prstGeom>
          <a:solidFill>
            <a:srgbClr val="14160F"/>
          </a:solidFill>
          <a:ln>
            <a:noFill/>
          </a:ln>
        </p:spPr>
      </p:sp>
      <p:sp>
        <p:nvSpPr>
          <p:cNvPr id="6" name="card6"/>
          <p:cNvSpPr/>
          <p:nvPr/>
        </p:nvSpPr>
        <p:spPr>
          <a:xfrm>
            <a:off x="762000" y="3884513"/>
            <a:ext cx="5232400" cy="1784350"/>
          </a:xfrm>
          <a:prstGeom prst="roundRect">
            <a:avLst>
              <a:gd name="adj" fmla="val 2135"/>
            </a:avLst>
          </a:prstGeom>
          <a:solidFill>
            <a:srgbClr val="14160F"/>
          </a:solidFill>
          <a:ln>
            <a:noFill/>
          </a:ln>
        </p:spPr>
      </p:sp>
      <p:sp>
        <p:nvSpPr>
          <p:cNvPr id="7" name="card7"/>
          <p:cNvSpPr/>
          <p:nvPr/>
        </p:nvSpPr>
        <p:spPr>
          <a:xfrm>
            <a:off x="6197600" y="3884513"/>
            <a:ext cx="5232400" cy="1784350"/>
          </a:xfrm>
          <a:prstGeom prst="roundRect">
            <a:avLst>
              <a:gd name="adj" fmla="val 2135"/>
            </a:avLst>
          </a:prstGeom>
          <a:solidFill>
            <a:srgbClr val="14160F"/>
          </a:solidFill>
          <a:ln>
            <a:noFill/>
          </a:ln>
        </p:spPr>
      </p:sp>
      <p:sp>
        <p:nvSpPr>
          <p:cNvPr id="8" name="text8"/>
          <p:cNvSpPr>
            <a:spLocks noChangeArrowheads="1"/>
          </p:cNvSpPr>
          <p:nvPr/>
        </p:nvSpPr>
        <p:spPr>
          <a:xfrm>
            <a:off x="876300" y="833438"/>
            <a:ext cx="1586301" cy="131445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403"/>
              </a:lnSpc>
            </a:pPr>
            <a:r>
              <a:rPr lang="ru-RU" sz="1275" b="1" cap="all" spc="102">
                <a:solidFill>
                  <a:srgbClr val="C8FF38"/>
                </a:solidFill>
                <a:latin typeface="Golos Text"/>
              </a:rPr>
              <a:t>Спорт и здоровье</a:t>
            </a:r>
          </a:p>
        </p:txBody>
      </p:sp>
      <p:sp>
        <p:nvSpPr>
          <p:cNvPr id="9" name="text9"/>
          <p:cNvSpPr>
            <a:spLocks noChangeArrowheads="1"/>
          </p:cNvSpPr>
          <p:nvPr/>
        </p:nvSpPr>
        <p:spPr>
          <a:xfrm>
            <a:off x="762000" y="1091803"/>
            <a:ext cx="11303000" cy="51943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5985"/>
              </a:lnSpc>
            </a:pPr>
            <a:r>
              <a:rPr lang="ru-RU" sz="5700" b="1" cap="all">
                <a:solidFill>
                  <a:srgbClr val="14160F"/>
                </a:solidFill>
                <a:latin typeface="Oswald"/>
              </a:rPr>
              <a:t>Цифры, которые мотивируют</a:t>
            </a:r>
          </a:p>
        </p:txBody>
      </p:sp>
      <p:sp>
        <p:nvSpPr>
          <p:cNvPr id="10" name="text10"/>
          <p:cNvSpPr>
            <a:spLocks noChangeArrowheads="1"/>
          </p:cNvSpPr>
          <p:nvPr/>
        </p:nvSpPr>
        <p:spPr>
          <a:xfrm>
            <a:off x="1041400" y="2049363"/>
            <a:ext cx="5308600" cy="622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7200"/>
              </a:lnSpc>
            </a:pPr>
            <a:r>
              <a:rPr lang="ru-RU" sz="7200" b="1" spc="-215">
                <a:solidFill>
                  <a:srgbClr val="5AA106"/>
                </a:solidFill>
                <a:latin typeface="Oswald"/>
              </a:rPr>
              <a:t>35%</a:t>
            </a:r>
          </a:p>
        </p:txBody>
      </p:sp>
      <p:sp>
        <p:nvSpPr>
          <p:cNvPr id="11" name="text11"/>
          <p:cNvSpPr>
            <a:spLocks noChangeArrowheads="1"/>
          </p:cNvSpPr>
          <p:nvPr/>
        </p:nvSpPr>
        <p:spPr>
          <a:xfrm>
            <a:off x="1041400" y="2887563"/>
            <a:ext cx="5308600" cy="241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00"/>
              </a:lnSpc>
            </a:pPr>
            <a:r>
              <a:rPr lang="ru-RU" sz="2250" b="1">
                <a:solidFill>
                  <a:srgbClr val="C8FF38"/>
                </a:solidFill>
                <a:latin typeface="Golos Text"/>
              </a:rPr>
              <a:t>Ниже риск болезней сердца</a:t>
            </a:r>
          </a:p>
        </p:txBody>
      </p:sp>
      <p:sp>
        <p:nvSpPr>
          <p:cNvPr id="12" name="text12"/>
          <p:cNvSpPr>
            <a:spLocks noChangeArrowheads="1"/>
          </p:cNvSpPr>
          <p:nvPr/>
        </p:nvSpPr>
        <p:spPr>
          <a:xfrm>
            <a:off x="1041400" y="3192363"/>
            <a:ext cx="5308600" cy="19558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160"/>
              </a:lnSpc>
            </a:pPr>
            <a:r>
              <a:rPr lang="ru-RU" sz="1800">
                <a:solidFill>
                  <a:srgbClr val="516426"/>
                </a:solidFill>
                <a:latin typeface="Golos Text"/>
              </a:rPr>
              <a:t>Регулярные занятия</a:t>
            </a:r>
          </a:p>
        </p:txBody>
      </p:sp>
      <p:sp>
        <p:nvSpPr>
          <p:cNvPr id="13" name="text13"/>
          <p:cNvSpPr>
            <a:spLocks noChangeArrowheads="1"/>
          </p:cNvSpPr>
          <p:nvPr/>
        </p:nvSpPr>
        <p:spPr>
          <a:xfrm>
            <a:off x="6477000" y="2049363"/>
            <a:ext cx="5308600" cy="622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7200"/>
              </a:lnSpc>
            </a:pPr>
            <a:r>
              <a:rPr lang="ru-RU" sz="7200" b="1" spc="-215">
                <a:solidFill>
                  <a:srgbClr val="5AA106"/>
                </a:solidFill>
                <a:latin typeface="Oswald"/>
              </a:rPr>
              <a:t>40%</a:t>
            </a:r>
          </a:p>
        </p:txBody>
      </p:sp>
      <p:sp>
        <p:nvSpPr>
          <p:cNvPr id="14" name="text14"/>
          <p:cNvSpPr>
            <a:spLocks noChangeArrowheads="1"/>
          </p:cNvSpPr>
          <p:nvPr/>
        </p:nvSpPr>
        <p:spPr>
          <a:xfrm>
            <a:off x="6477000" y="2887563"/>
            <a:ext cx="5308600" cy="241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00"/>
              </a:lnSpc>
            </a:pPr>
            <a:r>
              <a:rPr lang="ru-RU" sz="2250" b="1">
                <a:solidFill>
                  <a:srgbClr val="C8FF38"/>
                </a:solidFill>
                <a:latin typeface="Golos Text"/>
              </a:rPr>
              <a:t>Снижение риска диабета 2 типа</a:t>
            </a:r>
          </a:p>
        </p:txBody>
      </p:sp>
      <p:sp>
        <p:nvSpPr>
          <p:cNvPr id="15" name="text15"/>
          <p:cNvSpPr>
            <a:spLocks noChangeArrowheads="1"/>
          </p:cNvSpPr>
          <p:nvPr/>
        </p:nvSpPr>
        <p:spPr>
          <a:xfrm>
            <a:off x="6477000" y="3192363"/>
            <a:ext cx="5308600" cy="19558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160"/>
              </a:lnSpc>
            </a:pPr>
            <a:r>
              <a:rPr lang="ru-RU" sz="1800">
                <a:solidFill>
                  <a:srgbClr val="516426"/>
                </a:solidFill>
                <a:latin typeface="Golos Text"/>
              </a:rPr>
              <a:t>Регулярные занятия</a:t>
            </a:r>
          </a:p>
        </p:txBody>
      </p:sp>
      <p:sp>
        <p:nvSpPr>
          <p:cNvPr id="16" name="text16"/>
          <p:cNvSpPr>
            <a:spLocks noChangeArrowheads="1"/>
          </p:cNvSpPr>
          <p:nvPr/>
        </p:nvSpPr>
        <p:spPr>
          <a:xfrm>
            <a:off x="1041400" y="4036913"/>
            <a:ext cx="5308600" cy="622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7200"/>
              </a:lnSpc>
            </a:pPr>
            <a:r>
              <a:rPr lang="ru-RU" sz="7200" b="1" spc="-215">
                <a:solidFill>
                  <a:srgbClr val="5AA106"/>
                </a:solidFill>
                <a:latin typeface="Oswald"/>
              </a:rPr>
              <a:t>15%</a:t>
            </a:r>
          </a:p>
        </p:txBody>
      </p:sp>
      <p:sp>
        <p:nvSpPr>
          <p:cNvPr id="17" name="text17"/>
          <p:cNvSpPr>
            <a:spLocks noChangeArrowheads="1"/>
          </p:cNvSpPr>
          <p:nvPr/>
        </p:nvSpPr>
        <p:spPr>
          <a:xfrm>
            <a:off x="1041400" y="4875113"/>
            <a:ext cx="5308600" cy="241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00"/>
              </a:lnSpc>
            </a:pPr>
            <a:r>
              <a:rPr lang="ru-RU" sz="2250" b="1">
                <a:solidFill>
                  <a:srgbClr val="C8FF38"/>
                </a:solidFill>
                <a:latin typeface="Golos Text"/>
              </a:rPr>
              <a:t>Улучшение успеваемости</a:t>
            </a:r>
          </a:p>
        </p:txBody>
      </p:sp>
      <p:sp>
        <p:nvSpPr>
          <p:cNvPr id="18" name="text18"/>
          <p:cNvSpPr>
            <a:spLocks noChangeArrowheads="1"/>
          </p:cNvSpPr>
          <p:nvPr/>
        </p:nvSpPr>
        <p:spPr>
          <a:xfrm>
            <a:off x="1041400" y="5179913"/>
            <a:ext cx="5308600" cy="19558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160"/>
              </a:lnSpc>
            </a:pPr>
            <a:r>
              <a:rPr lang="ru-RU" sz="1800">
                <a:solidFill>
                  <a:srgbClr val="516426"/>
                </a:solidFill>
                <a:latin typeface="Golos Text"/>
              </a:rPr>
              <a:t>У школьников и студентов</a:t>
            </a:r>
          </a:p>
        </p:txBody>
      </p:sp>
      <p:sp>
        <p:nvSpPr>
          <p:cNvPr id="19" name="text19"/>
          <p:cNvSpPr>
            <a:spLocks noChangeArrowheads="1"/>
          </p:cNvSpPr>
          <p:nvPr/>
        </p:nvSpPr>
        <p:spPr>
          <a:xfrm>
            <a:off x="6477000" y="4036913"/>
            <a:ext cx="5308600" cy="622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7200"/>
              </a:lnSpc>
            </a:pPr>
            <a:r>
              <a:rPr lang="ru-RU" sz="7200" b="1" spc="-215">
                <a:solidFill>
                  <a:srgbClr val="5AA106"/>
                </a:solidFill>
                <a:latin typeface="Oswald"/>
              </a:rPr>
              <a:t>8 ч</a:t>
            </a:r>
          </a:p>
        </p:txBody>
      </p:sp>
      <p:sp>
        <p:nvSpPr>
          <p:cNvPr id="20" name="text20"/>
          <p:cNvSpPr>
            <a:spLocks noChangeArrowheads="1"/>
          </p:cNvSpPr>
          <p:nvPr/>
        </p:nvSpPr>
        <p:spPr>
          <a:xfrm>
            <a:off x="6477000" y="4875113"/>
            <a:ext cx="5308600" cy="241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00"/>
              </a:lnSpc>
            </a:pPr>
            <a:r>
              <a:rPr lang="ru-RU" sz="2250" b="1">
                <a:solidFill>
                  <a:srgbClr val="C8FF38"/>
                </a:solidFill>
                <a:latin typeface="Golos Text"/>
              </a:rPr>
              <a:t>Норма сна при активном дне</a:t>
            </a:r>
          </a:p>
        </p:txBody>
      </p:sp>
      <p:sp>
        <p:nvSpPr>
          <p:cNvPr id="21" name="text21"/>
          <p:cNvSpPr>
            <a:spLocks noChangeArrowheads="1"/>
          </p:cNvSpPr>
          <p:nvPr/>
        </p:nvSpPr>
        <p:spPr>
          <a:xfrm>
            <a:off x="6477000" y="5179913"/>
            <a:ext cx="5308600" cy="19558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160"/>
              </a:lnSpc>
            </a:pPr>
            <a:r>
              <a:rPr lang="ru-RU" sz="1800">
                <a:solidFill>
                  <a:srgbClr val="516426"/>
                </a:solidFill>
                <a:latin typeface="Golos Text"/>
              </a:rPr>
              <a:t>Для восстановления</a:t>
            </a:r>
          </a:p>
        </p:txBody>
      </p:sp>
      <p:sp>
        <p:nvSpPr>
          <p:cNvPr id="22" name="text22"/>
          <p:cNvSpPr>
            <a:spLocks noChangeArrowheads="1"/>
          </p:cNvSpPr>
          <p:nvPr/>
        </p:nvSpPr>
        <p:spPr>
          <a:xfrm>
            <a:off x="762000" y="5858728"/>
            <a:ext cx="8255000" cy="2108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340"/>
              </a:lnSpc>
            </a:pPr>
            <a:r>
              <a:rPr lang="ru-RU" sz="1950">
                <a:solidFill>
                  <a:srgbClr val="516426"/>
                </a:solidFill>
                <a:latin typeface="Golos Text"/>
              </a:rPr>
              <a:t>Источник: исследования влияния физической активности</a:t>
            </a:r>
          </a:p>
        </p:txBody>
      </p:sp>
      <p:sp>
        <p:nvSpPr>
          <p:cNvPr id="23" name="text23"/>
          <p:cNvSpPr>
            <a:spLocks noChangeArrowheads="1"/>
          </p:cNvSpPr>
          <p:nvPr/>
        </p:nvSpPr>
        <p:spPr>
          <a:xfrm>
            <a:off x="127000" y="6477000"/>
            <a:ext cx="11303000" cy="1651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 algn="r">
              <a:lnSpc>
                <a:spcPts val="1800"/>
              </a:lnSpc>
            </a:pPr>
            <a:r>
              <a:rPr lang="ru-RU" sz="1500">
                <a:solidFill>
                  <a:srgbClr val="7D9D30"/>
                </a:solidFill>
                <a:latin typeface="Golos Text"/>
              </a:rPr>
              <a:t>Источник: ВОЗ, научные исследования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762000" y="34727"/>
            <a:ext cx="1372791" cy="207566"/>
          </a:xfrm>
          <a:prstGeom prst="roundRect">
            <a:avLst>
              <a:gd name="adj" fmla="val 18355"/>
            </a:avLst>
          </a:prstGeom>
          <a:solidFill>
            <a:srgbClr val="5AA106"/>
          </a:solidFill>
          <a:ln>
            <a:noFill/>
          </a:ln>
        </p:spPr>
      </p:sp>
      <p:sp>
        <p:nvSpPr>
          <p:cNvPr id="4" name="card4"/>
          <p:cNvSpPr/>
          <p:nvPr/>
        </p:nvSpPr>
        <p:spPr>
          <a:xfrm>
            <a:off x="1532434" y="1636713"/>
            <a:ext cx="1778000" cy="1778000"/>
          </a:xfrm>
          <a:prstGeom prst="roundRect">
            <a:avLst>
              <a:gd name="adj" fmla="val 26785"/>
            </a:avLst>
          </a:prstGeom>
          <a:solidFill>
            <a:srgbClr val="B9F232"/>
          </a:solidFill>
          <a:ln>
            <a:noFill/>
          </a:ln>
        </p:spPr>
      </p:sp>
      <p:sp>
        <p:nvSpPr>
          <p:cNvPr id="5" name="card5"/>
          <p:cNvSpPr/>
          <p:nvPr/>
        </p:nvSpPr>
        <p:spPr>
          <a:xfrm>
            <a:off x="5206901" y="1636713"/>
            <a:ext cx="1778000" cy="1778000"/>
          </a:xfrm>
          <a:prstGeom prst="roundRect">
            <a:avLst>
              <a:gd name="adj" fmla="val 26785"/>
            </a:avLst>
          </a:prstGeom>
          <a:solidFill>
            <a:srgbClr val="B9F232"/>
          </a:solidFill>
          <a:ln>
            <a:noFill/>
          </a:ln>
        </p:spPr>
      </p:sp>
      <p:sp>
        <p:nvSpPr>
          <p:cNvPr id="6" name="card6"/>
          <p:cNvSpPr/>
          <p:nvPr/>
        </p:nvSpPr>
        <p:spPr>
          <a:xfrm>
            <a:off x="8881467" y="1636713"/>
            <a:ext cx="1778000" cy="1778000"/>
          </a:xfrm>
          <a:prstGeom prst="roundRect">
            <a:avLst>
              <a:gd name="adj" fmla="val 26785"/>
            </a:avLst>
          </a:prstGeom>
          <a:solidFill>
            <a:srgbClr val="B9F232"/>
          </a:solidFill>
          <a:ln>
            <a:noFill/>
          </a:ln>
        </p:spPr>
      </p:sp>
      <p:sp>
        <p:nvSpPr>
          <p:cNvPr id="7" name="card7"/>
          <p:cNvSpPr/>
          <p:nvPr/>
        </p:nvSpPr>
        <p:spPr>
          <a:xfrm>
            <a:off x="1532334" y="4407793"/>
            <a:ext cx="1778000" cy="1778000"/>
          </a:xfrm>
          <a:prstGeom prst="roundRect">
            <a:avLst>
              <a:gd name="adj" fmla="val 26785"/>
            </a:avLst>
          </a:prstGeom>
          <a:solidFill>
            <a:srgbClr val="B9F232"/>
          </a:solidFill>
          <a:ln>
            <a:noFill/>
          </a:ln>
        </p:spPr>
      </p:sp>
      <p:sp>
        <p:nvSpPr>
          <p:cNvPr id="8" name="card8"/>
          <p:cNvSpPr/>
          <p:nvPr/>
        </p:nvSpPr>
        <p:spPr>
          <a:xfrm>
            <a:off x="5206901" y="4407793"/>
            <a:ext cx="1778000" cy="1778000"/>
          </a:xfrm>
          <a:prstGeom prst="roundRect">
            <a:avLst>
              <a:gd name="adj" fmla="val 26785"/>
            </a:avLst>
          </a:prstGeom>
          <a:solidFill>
            <a:srgbClr val="B9F232"/>
          </a:solidFill>
          <a:ln>
            <a:noFill/>
          </a:ln>
        </p:spPr>
      </p:sp>
      <p:sp>
        <p:nvSpPr>
          <p:cNvPr id="9" name="text9"/>
          <p:cNvSpPr>
            <a:spLocks noChangeArrowheads="1"/>
          </p:cNvSpPr>
          <p:nvPr/>
        </p:nvSpPr>
        <p:spPr>
          <a:xfrm>
            <a:off x="876300" y="66477"/>
            <a:ext cx="1442117" cy="131445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403"/>
              </a:lnSpc>
            </a:pPr>
            <a:r>
              <a:rPr lang="ru-RU" sz="1275" b="1" cap="all" spc="102">
                <a:solidFill>
                  <a:srgbClr val="C8FF38"/>
                </a:solidFill>
                <a:latin typeface="Golos Text"/>
              </a:rPr>
              <a:t>Гордость нации</a:t>
            </a:r>
          </a:p>
        </p:txBody>
      </p:sp>
      <p:sp>
        <p:nvSpPr>
          <p:cNvPr id="10" name="text10"/>
          <p:cNvSpPr>
            <a:spLocks noChangeArrowheads="1"/>
          </p:cNvSpPr>
          <p:nvPr/>
        </p:nvSpPr>
        <p:spPr>
          <a:xfrm>
            <a:off x="762000" y="597892"/>
            <a:ext cx="11303000" cy="49276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5670"/>
              </a:lnSpc>
            </a:pPr>
            <a:r>
              <a:rPr lang="ru-RU" sz="5400" b="1" cap="all">
                <a:solidFill>
                  <a:srgbClr val="14160F"/>
                </a:solidFill>
                <a:latin typeface="Oswald"/>
              </a:rPr>
              <a:t>Великие спортсмены России</a:t>
            </a:r>
          </a:p>
        </p:txBody>
      </p:sp>
      <p:sp>
        <p:nvSpPr>
          <p:cNvPr id="11" name="text11"/>
          <p:cNvSpPr>
            <a:spLocks noChangeArrowheads="1"/>
          </p:cNvSpPr>
          <p:nvPr/>
        </p:nvSpPr>
        <p:spPr>
          <a:xfrm>
            <a:off x="1354634" y="2087563"/>
            <a:ext cx="2133600" cy="72136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 algn="ctr">
              <a:lnSpc>
                <a:spcPts val="8370"/>
              </a:lnSpc>
            </a:pPr>
            <a:r>
              <a:rPr lang="ru-RU" sz="6975" b="1">
                <a:solidFill>
                  <a:srgbClr val="5AA106"/>
                </a:solidFill>
                <a:latin typeface="Oswald"/>
              </a:rPr>
              <a:t>АО</a:t>
            </a:r>
          </a:p>
        </p:txBody>
      </p:sp>
      <p:sp>
        <p:nvSpPr>
          <p:cNvPr id="12" name="text12"/>
          <p:cNvSpPr>
            <a:spLocks noChangeArrowheads="1"/>
          </p:cNvSpPr>
          <p:nvPr/>
        </p:nvSpPr>
        <p:spPr>
          <a:xfrm>
            <a:off x="1316176" y="3548063"/>
            <a:ext cx="2210514" cy="25019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 algn="ctr">
              <a:lnSpc>
                <a:spcPts val="2805"/>
              </a:lnSpc>
            </a:pPr>
            <a:r>
              <a:rPr lang="ru-RU" sz="2550" b="1">
                <a:solidFill>
                  <a:srgbClr val="14160F"/>
                </a:solidFill>
                <a:latin typeface="Oswald"/>
              </a:rPr>
              <a:t>Александр Овечкин</a:t>
            </a:r>
          </a:p>
        </p:txBody>
      </p:sp>
      <p:sp>
        <p:nvSpPr>
          <p:cNvPr id="13" name="text13"/>
          <p:cNvSpPr>
            <a:spLocks noChangeArrowheads="1"/>
          </p:cNvSpPr>
          <p:nvPr/>
        </p:nvSpPr>
        <p:spPr>
          <a:xfrm>
            <a:off x="704362" y="3880743"/>
            <a:ext cx="3434143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 algn="ctr">
              <a:lnSpc>
                <a:spcPts val="1980"/>
              </a:lnSpc>
            </a:pPr>
            <a:r>
              <a:rPr lang="ru-RU" sz="1650" spc="99">
                <a:solidFill>
                  <a:srgbClr val="5AA106"/>
                </a:solidFill>
                <a:latin typeface="Golos Text"/>
              </a:rPr>
              <a:t>Хоккей, рекорды НХЛ, Кубок Стэнли</a:t>
            </a:r>
          </a:p>
        </p:txBody>
      </p:sp>
      <p:sp>
        <p:nvSpPr>
          <p:cNvPr id="14" name="text14"/>
          <p:cNvSpPr>
            <a:spLocks noChangeArrowheads="1"/>
          </p:cNvSpPr>
          <p:nvPr/>
        </p:nvSpPr>
        <p:spPr>
          <a:xfrm>
            <a:off x="5029101" y="2087563"/>
            <a:ext cx="2133600" cy="72136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 algn="ctr">
              <a:lnSpc>
                <a:spcPts val="8370"/>
              </a:lnSpc>
            </a:pPr>
            <a:r>
              <a:rPr lang="ru-RU" sz="6975" b="1">
                <a:solidFill>
                  <a:srgbClr val="5AA106"/>
                </a:solidFill>
                <a:latin typeface="Oswald"/>
              </a:rPr>
              <a:t>ХН</a:t>
            </a:r>
          </a:p>
        </p:txBody>
      </p:sp>
      <p:sp>
        <p:nvSpPr>
          <p:cNvPr id="15" name="text15"/>
          <p:cNvSpPr>
            <a:spLocks noChangeArrowheads="1"/>
          </p:cNvSpPr>
          <p:nvPr/>
        </p:nvSpPr>
        <p:spPr>
          <a:xfrm>
            <a:off x="4957415" y="3548063"/>
            <a:ext cx="2277070" cy="25019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 algn="ctr">
              <a:lnSpc>
                <a:spcPts val="2805"/>
              </a:lnSpc>
            </a:pPr>
            <a:r>
              <a:rPr lang="ru-RU" sz="2550" b="1">
                <a:solidFill>
                  <a:srgbClr val="14160F"/>
                </a:solidFill>
                <a:latin typeface="Oswald"/>
              </a:rPr>
              <a:t>Хабиб Нурмагомедов</a:t>
            </a:r>
          </a:p>
        </p:txBody>
      </p:sp>
      <p:sp>
        <p:nvSpPr>
          <p:cNvPr id="16" name="text16"/>
          <p:cNvSpPr>
            <a:spLocks noChangeArrowheads="1"/>
          </p:cNvSpPr>
          <p:nvPr/>
        </p:nvSpPr>
        <p:spPr>
          <a:xfrm>
            <a:off x="4929126" y="3880743"/>
            <a:ext cx="2333649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 algn="ctr">
              <a:lnSpc>
                <a:spcPts val="1980"/>
              </a:lnSpc>
            </a:pPr>
            <a:r>
              <a:rPr lang="ru-RU" sz="1650" spc="99">
                <a:solidFill>
                  <a:srgbClr val="5AA106"/>
                </a:solidFill>
                <a:latin typeface="Golos Text"/>
              </a:rPr>
              <a:t>ММА, 29-0, чемпион UFC</a:t>
            </a:r>
          </a:p>
        </p:txBody>
      </p:sp>
      <p:sp>
        <p:nvSpPr>
          <p:cNvPr id="17" name="text17"/>
          <p:cNvSpPr>
            <a:spLocks noChangeArrowheads="1"/>
          </p:cNvSpPr>
          <p:nvPr/>
        </p:nvSpPr>
        <p:spPr>
          <a:xfrm>
            <a:off x="8703667" y="2087563"/>
            <a:ext cx="2133600" cy="72136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 algn="ctr">
              <a:lnSpc>
                <a:spcPts val="8370"/>
              </a:lnSpc>
            </a:pPr>
            <a:r>
              <a:rPr lang="ru-RU" sz="6975" b="1">
                <a:solidFill>
                  <a:srgbClr val="5AA106"/>
                </a:solidFill>
                <a:latin typeface="Oswald"/>
              </a:rPr>
              <a:t>ДБ</a:t>
            </a:r>
          </a:p>
        </p:txBody>
      </p:sp>
      <p:sp>
        <p:nvSpPr>
          <p:cNvPr id="18" name="text18"/>
          <p:cNvSpPr>
            <a:spLocks noChangeArrowheads="1"/>
          </p:cNvSpPr>
          <p:nvPr/>
        </p:nvSpPr>
        <p:spPr>
          <a:xfrm>
            <a:off x="8917970" y="3548063"/>
            <a:ext cx="1705094" cy="25019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 algn="ctr">
              <a:lnSpc>
                <a:spcPts val="2805"/>
              </a:lnSpc>
            </a:pPr>
            <a:r>
              <a:rPr lang="ru-RU" sz="2550" b="1">
                <a:solidFill>
                  <a:srgbClr val="14160F"/>
                </a:solidFill>
                <a:latin typeface="Oswald"/>
              </a:rPr>
              <a:t>Дмитрий Бивол</a:t>
            </a:r>
          </a:p>
        </p:txBody>
      </p:sp>
      <p:sp>
        <p:nvSpPr>
          <p:cNvPr id="19" name="text19"/>
          <p:cNvSpPr>
            <a:spLocks noChangeArrowheads="1"/>
          </p:cNvSpPr>
          <p:nvPr/>
        </p:nvSpPr>
        <p:spPr>
          <a:xfrm>
            <a:off x="8580237" y="3880743"/>
            <a:ext cx="2380559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 algn="ctr">
              <a:lnSpc>
                <a:spcPts val="1980"/>
              </a:lnSpc>
            </a:pPr>
            <a:r>
              <a:rPr lang="ru-RU" sz="1650" spc="99">
                <a:solidFill>
                  <a:srgbClr val="5AA106"/>
                </a:solidFill>
                <a:latin typeface="Golos Text"/>
              </a:rPr>
              <a:t>Бокс, чемпион мира WBA</a:t>
            </a:r>
          </a:p>
        </p:txBody>
      </p:sp>
      <p:sp>
        <p:nvSpPr>
          <p:cNvPr id="20" name="text20"/>
          <p:cNvSpPr>
            <a:spLocks noChangeArrowheads="1"/>
          </p:cNvSpPr>
          <p:nvPr/>
        </p:nvSpPr>
        <p:spPr>
          <a:xfrm>
            <a:off x="1354534" y="4858643"/>
            <a:ext cx="2133600" cy="72136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 algn="ctr">
              <a:lnSpc>
                <a:spcPts val="8370"/>
              </a:lnSpc>
            </a:pPr>
            <a:r>
              <a:rPr lang="ru-RU" sz="6975" b="1">
                <a:solidFill>
                  <a:srgbClr val="5AA106"/>
                </a:solidFill>
                <a:latin typeface="Oswald"/>
              </a:rPr>
              <a:t>АД</a:t>
            </a:r>
          </a:p>
        </p:txBody>
      </p:sp>
      <p:sp>
        <p:nvSpPr>
          <p:cNvPr id="21" name="text21"/>
          <p:cNvSpPr>
            <a:spLocks noChangeArrowheads="1"/>
          </p:cNvSpPr>
          <p:nvPr/>
        </p:nvSpPr>
        <p:spPr>
          <a:xfrm>
            <a:off x="1522174" y="6319143"/>
            <a:ext cx="1798320" cy="25019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 algn="ctr">
              <a:lnSpc>
                <a:spcPts val="2805"/>
              </a:lnSpc>
            </a:pPr>
            <a:r>
              <a:rPr lang="ru-RU" sz="2550" b="1">
                <a:solidFill>
                  <a:srgbClr val="14160F"/>
                </a:solidFill>
                <a:latin typeface="Oswald"/>
              </a:rPr>
              <a:t>Артур Далалоян</a:t>
            </a:r>
          </a:p>
        </p:txBody>
      </p:sp>
      <p:sp>
        <p:nvSpPr>
          <p:cNvPr id="22" name="text22"/>
          <p:cNvSpPr>
            <a:spLocks noChangeArrowheads="1"/>
          </p:cNvSpPr>
          <p:nvPr/>
        </p:nvSpPr>
        <p:spPr>
          <a:xfrm>
            <a:off x="767594" y="6651823"/>
            <a:ext cx="3307580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 algn="ctr">
              <a:lnSpc>
                <a:spcPts val="1980"/>
              </a:lnSpc>
            </a:pPr>
            <a:r>
              <a:rPr lang="ru-RU" sz="1650" spc="99">
                <a:solidFill>
                  <a:srgbClr val="5AA106"/>
                </a:solidFill>
                <a:latin typeface="Golos Text"/>
              </a:rPr>
              <a:t>Гимнастика, олимпийский чемпион</a:t>
            </a:r>
          </a:p>
        </p:txBody>
      </p:sp>
      <p:sp>
        <p:nvSpPr>
          <p:cNvPr id="23" name="text23"/>
          <p:cNvSpPr>
            <a:spLocks noChangeArrowheads="1"/>
          </p:cNvSpPr>
          <p:nvPr/>
        </p:nvSpPr>
        <p:spPr>
          <a:xfrm>
            <a:off x="5029101" y="4858643"/>
            <a:ext cx="2133600" cy="72136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 algn="ctr">
              <a:lnSpc>
                <a:spcPts val="8370"/>
              </a:lnSpc>
            </a:pPr>
            <a:r>
              <a:rPr lang="ru-RU" sz="6975" b="1">
                <a:solidFill>
                  <a:srgbClr val="5AA106"/>
                </a:solidFill>
                <a:latin typeface="Oswald"/>
              </a:rPr>
              <a:t>МШ</a:t>
            </a:r>
          </a:p>
        </p:txBody>
      </p:sp>
      <p:sp>
        <p:nvSpPr>
          <p:cNvPr id="24" name="text24"/>
          <p:cNvSpPr>
            <a:spLocks noChangeArrowheads="1"/>
          </p:cNvSpPr>
          <p:nvPr/>
        </p:nvSpPr>
        <p:spPr>
          <a:xfrm>
            <a:off x="5168761" y="6319143"/>
            <a:ext cx="1854279" cy="25019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 algn="ctr">
              <a:lnSpc>
                <a:spcPts val="2805"/>
              </a:lnSpc>
            </a:pPr>
            <a:r>
              <a:rPr lang="ru-RU" sz="2550" b="1">
                <a:solidFill>
                  <a:srgbClr val="14160F"/>
                </a:solidFill>
                <a:latin typeface="Oswald"/>
              </a:rPr>
              <a:t>Мария Шарапова</a:t>
            </a:r>
          </a:p>
        </p:txBody>
      </p:sp>
      <p:sp>
        <p:nvSpPr>
          <p:cNvPr id="25" name="text25"/>
          <p:cNvSpPr>
            <a:spLocks noChangeArrowheads="1"/>
          </p:cNvSpPr>
          <p:nvPr/>
        </p:nvSpPr>
        <p:spPr>
          <a:xfrm>
            <a:off x="4376329" y="6651823"/>
            <a:ext cx="3439144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 algn="ctr">
              <a:lnSpc>
                <a:spcPts val="1980"/>
              </a:lnSpc>
            </a:pPr>
            <a:r>
              <a:rPr lang="ru-RU" sz="1650" spc="99">
                <a:solidFill>
                  <a:srgbClr val="5AA106"/>
                </a:solidFill>
                <a:latin typeface="Golos Text"/>
              </a:rPr>
              <a:t>Теннис, 5 турниров Большого шлема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762000" y="1844774"/>
            <a:ext cx="1598315" cy="207566"/>
          </a:xfrm>
          <a:prstGeom prst="roundRect">
            <a:avLst>
              <a:gd name="adj" fmla="val 18355"/>
            </a:avLst>
          </a:prstGeom>
          <a:solidFill>
            <a:srgbClr val="5AA106"/>
          </a:solidFill>
          <a:ln>
            <a:noFill/>
          </a:ln>
        </p:spPr>
      </p:sp>
      <p:sp>
        <p:nvSpPr>
          <p:cNvPr id="4" name="text4"/>
          <p:cNvSpPr>
            <a:spLocks noChangeArrowheads="1"/>
          </p:cNvSpPr>
          <p:nvPr/>
        </p:nvSpPr>
        <p:spPr>
          <a:xfrm>
            <a:off x="876300" y="1876524"/>
            <a:ext cx="1712746" cy="131445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403"/>
              </a:lnSpc>
            </a:pPr>
            <a:r>
              <a:rPr lang="ru-RU" sz="1275" b="1" cap="all" spc="102">
                <a:solidFill>
                  <a:srgbClr val="C8FF38"/>
                </a:solidFill>
                <a:latin typeface="Golos Text"/>
              </a:rPr>
              <a:t>Олимпийские игры</a:t>
            </a:r>
          </a:p>
        </p:txBody>
      </p:sp>
      <p:sp>
        <p:nvSpPr>
          <p:cNvPr id="5" name="text5"/>
          <p:cNvSpPr>
            <a:spLocks noChangeArrowheads="1"/>
          </p:cNvSpPr>
          <p:nvPr/>
        </p:nvSpPr>
        <p:spPr>
          <a:xfrm>
            <a:off x="762000" y="2230140"/>
            <a:ext cx="11303000" cy="49276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5670"/>
              </a:lnSpc>
            </a:pPr>
            <a:r>
              <a:rPr lang="ru-RU" sz="5400" b="1" cap="all">
                <a:solidFill>
                  <a:srgbClr val="14160F"/>
                </a:solidFill>
                <a:latin typeface="Oswald"/>
              </a:rPr>
              <a:t>Легендарные рекорды спорта</a:t>
            </a:r>
          </a:p>
        </p:txBody>
      </p:sp>
      <p:sp>
        <p:nvSpPr>
          <p:cNvPr id="6" name="text6"/>
          <p:cNvSpPr>
            <a:spLocks noChangeArrowheads="1"/>
          </p:cNvSpPr>
          <p:nvPr/>
        </p:nvSpPr>
        <p:spPr>
          <a:xfrm>
            <a:off x="1092200" y="2837160"/>
            <a:ext cx="3454400" cy="9652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0688"/>
              </a:lnSpc>
            </a:pPr>
            <a:r>
              <a:rPr lang="ru-RU" sz="11250" b="1" spc="-337">
                <a:solidFill>
                  <a:srgbClr val="5AA106"/>
                </a:solidFill>
                <a:latin typeface="Oswald"/>
              </a:rPr>
              <a:t>9,58 с</a:t>
            </a:r>
          </a:p>
        </p:txBody>
      </p:sp>
      <p:sp>
        <p:nvSpPr>
          <p:cNvPr id="7" name="text7"/>
          <p:cNvSpPr>
            <a:spLocks noChangeArrowheads="1"/>
          </p:cNvSpPr>
          <p:nvPr/>
        </p:nvSpPr>
        <p:spPr>
          <a:xfrm>
            <a:off x="1092200" y="4045565"/>
            <a:ext cx="3383280" cy="2565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880"/>
              </a:lnSpc>
            </a:pPr>
            <a:r>
              <a:rPr lang="ru-RU" sz="2400" b="1">
                <a:solidFill>
                  <a:srgbClr val="14160F"/>
                </a:solidFill>
                <a:latin typeface="Golos Text"/>
              </a:rPr>
              <a:t>Усэйн Болт</a:t>
            </a:r>
          </a:p>
        </p:txBody>
      </p:sp>
      <p:sp>
        <p:nvSpPr>
          <p:cNvPr id="8" name="text8"/>
          <p:cNvSpPr>
            <a:spLocks noChangeArrowheads="1"/>
          </p:cNvSpPr>
          <p:nvPr/>
        </p:nvSpPr>
        <p:spPr>
          <a:xfrm>
            <a:off x="1092200" y="4338300"/>
            <a:ext cx="3383280" cy="2108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340"/>
              </a:lnSpc>
            </a:pPr>
            <a:r>
              <a:rPr lang="ru-RU" sz="1800">
                <a:solidFill>
                  <a:srgbClr val="516426"/>
                </a:solidFill>
                <a:latin typeface="Golos Text"/>
              </a:rPr>
              <a:t>Рекорд в беге на 100 м</a:t>
            </a:r>
          </a:p>
        </p:txBody>
      </p:sp>
      <p:sp>
        <p:nvSpPr>
          <p:cNvPr id="9" name="text9"/>
          <p:cNvSpPr>
            <a:spLocks noChangeArrowheads="1"/>
          </p:cNvSpPr>
          <p:nvPr/>
        </p:nvSpPr>
        <p:spPr>
          <a:xfrm>
            <a:off x="4699000" y="2837160"/>
            <a:ext cx="3454400" cy="9652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0688"/>
              </a:lnSpc>
            </a:pPr>
            <a:r>
              <a:rPr lang="ru-RU" sz="11250" b="1" spc="-337">
                <a:solidFill>
                  <a:srgbClr val="5AA106"/>
                </a:solidFill>
                <a:latin typeface="Oswald"/>
              </a:rPr>
              <a:t>28</a:t>
            </a:r>
          </a:p>
        </p:txBody>
      </p:sp>
      <p:sp>
        <p:nvSpPr>
          <p:cNvPr id="10" name="text10"/>
          <p:cNvSpPr>
            <a:spLocks noChangeArrowheads="1"/>
          </p:cNvSpPr>
          <p:nvPr/>
        </p:nvSpPr>
        <p:spPr>
          <a:xfrm>
            <a:off x="4699000" y="4045565"/>
            <a:ext cx="3383280" cy="2565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880"/>
              </a:lnSpc>
            </a:pPr>
            <a:r>
              <a:rPr lang="ru-RU" sz="2400" b="1">
                <a:solidFill>
                  <a:srgbClr val="14160F"/>
                </a:solidFill>
                <a:latin typeface="Golos Text"/>
              </a:rPr>
              <a:t>Майкл Фелпс</a:t>
            </a:r>
          </a:p>
        </p:txBody>
      </p:sp>
      <p:sp>
        <p:nvSpPr>
          <p:cNvPr id="11" name="text11"/>
          <p:cNvSpPr>
            <a:spLocks noChangeArrowheads="1"/>
          </p:cNvSpPr>
          <p:nvPr/>
        </p:nvSpPr>
        <p:spPr>
          <a:xfrm>
            <a:off x="4699000" y="4338300"/>
            <a:ext cx="3383280" cy="2108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340"/>
              </a:lnSpc>
            </a:pPr>
            <a:r>
              <a:rPr lang="ru-RU" sz="1800">
                <a:solidFill>
                  <a:srgbClr val="516426"/>
                </a:solidFill>
                <a:latin typeface="Golos Text"/>
              </a:rPr>
              <a:t>Олимпийских медалей</a:t>
            </a:r>
          </a:p>
        </p:txBody>
      </p:sp>
      <p:sp>
        <p:nvSpPr>
          <p:cNvPr id="12" name="text12"/>
          <p:cNvSpPr>
            <a:spLocks noChangeArrowheads="1"/>
          </p:cNvSpPr>
          <p:nvPr/>
        </p:nvSpPr>
        <p:spPr>
          <a:xfrm>
            <a:off x="8305800" y="2837160"/>
            <a:ext cx="3454400" cy="9652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0688"/>
              </a:lnSpc>
            </a:pPr>
            <a:r>
              <a:rPr lang="ru-RU" sz="11250" b="1" spc="-337">
                <a:solidFill>
                  <a:srgbClr val="5AA106"/>
                </a:solidFill>
                <a:latin typeface="Oswald"/>
              </a:rPr>
              <a:t>8,90 м</a:t>
            </a:r>
          </a:p>
        </p:txBody>
      </p:sp>
      <p:sp>
        <p:nvSpPr>
          <p:cNvPr id="13" name="text13"/>
          <p:cNvSpPr>
            <a:spLocks noChangeArrowheads="1"/>
          </p:cNvSpPr>
          <p:nvPr/>
        </p:nvSpPr>
        <p:spPr>
          <a:xfrm>
            <a:off x="8305800" y="4045565"/>
            <a:ext cx="3383280" cy="2565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880"/>
              </a:lnSpc>
            </a:pPr>
            <a:r>
              <a:rPr lang="ru-RU" sz="2400" b="1">
                <a:solidFill>
                  <a:srgbClr val="14160F"/>
                </a:solidFill>
                <a:latin typeface="Golos Text"/>
              </a:rPr>
              <a:t>Боб Бимон</a:t>
            </a:r>
          </a:p>
        </p:txBody>
      </p:sp>
      <p:sp>
        <p:nvSpPr>
          <p:cNvPr id="14" name="text14"/>
          <p:cNvSpPr>
            <a:spLocks noChangeArrowheads="1"/>
          </p:cNvSpPr>
          <p:nvPr/>
        </p:nvSpPr>
        <p:spPr>
          <a:xfrm>
            <a:off x="8305800" y="4338300"/>
            <a:ext cx="3383280" cy="2108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340"/>
              </a:lnSpc>
            </a:pPr>
            <a:r>
              <a:rPr lang="ru-RU" sz="1800">
                <a:solidFill>
                  <a:srgbClr val="516426"/>
                </a:solidFill>
                <a:latin typeface="Golos Text"/>
              </a:rPr>
              <a:t>Рекорд в прыжке в длину (1968)</a:t>
            </a:r>
          </a:p>
        </p:txBody>
      </p:sp>
      <p:sp>
        <p:nvSpPr>
          <p:cNvPr id="15" name="text15"/>
          <p:cNvSpPr>
            <a:spLocks noChangeArrowheads="1"/>
          </p:cNvSpPr>
          <p:nvPr/>
        </p:nvSpPr>
        <p:spPr>
          <a:xfrm>
            <a:off x="762000" y="4815741"/>
            <a:ext cx="8255000" cy="2108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340"/>
              </a:lnSpc>
            </a:pPr>
            <a:r>
              <a:rPr lang="ru-RU" sz="1950">
                <a:solidFill>
                  <a:srgbClr val="516426"/>
                </a:solidFill>
                <a:latin typeface="Golos Text"/>
              </a:rPr>
              <a:t>Первые игры — 776 до н.э. в Древней Греции. Возрождены в 1896 году.</a:t>
            </a:r>
          </a:p>
        </p:txBody>
      </p:sp>
      <p:sp>
        <p:nvSpPr>
          <p:cNvPr id="16" name="text16"/>
          <p:cNvSpPr>
            <a:spLocks noChangeArrowheads="1"/>
          </p:cNvSpPr>
          <p:nvPr/>
        </p:nvSpPr>
        <p:spPr>
          <a:xfrm>
            <a:off x="127000" y="6477000"/>
            <a:ext cx="11303000" cy="1651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 algn="r">
              <a:lnSpc>
                <a:spcPts val="1800"/>
              </a:lnSpc>
            </a:pPr>
            <a:r>
              <a:rPr lang="ru-RU" sz="1500">
                <a:solidFill>
                  <a:srgbClr val="7D9D30"/>
                </a:solidFill>
                <a:latin typeface="Golos Text"/>
              </a:rPr>
              <a:t>Википедия, Olympic.org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762000" y="635000"/>
            <a:ext cx="1261070" cy="207566"/>
          </a:xfrm>
          <a:prstGeom prst="roundRect">
            <a:avLst>
              <a:gd name="adj" fmla="val 18355"/>
            </a:avLst>
          </a:prstGeom>
          <a:solidFill>
            <a:srgbClr val="5AA106"/>
          </a:solidFill>
          <a:ln>
            <a:noFill/>
          </a:ln>
        </p:spPr>
      </p:sp>
      <p:sp>
        <p:nvSpPr>
          <p:cNvPr id="4" name="card4"/>
          <p:cNvSpPr/>
          <p:nvPr/>
        </p:nvSpPr>
        <p:spPr>
          <a:xfrm>
            <a:off x="762000" y="1624806"/>
            <a:ext cx="3454400" cy="2213967"/>
          </a:xfrm>
          <a:prstGeom prst="roundRect">
            <a:avLst>
              <a:gd name="adj" fmla="val 1720"/>
            </a:avLst>
          </a:prstGeom>
          <a:noFill/>
          <a:ln w="6350" cap="flat">
            <a:solidFill>
              <a:srgbClr val="14160F"/>
            </a:solidFill>
          </a:ln>
        </p:spPr>
      </p:sp>
      <p:sp>
        <p:nvSpPr>
          <p:cNvPr id="5" name="card5"/>
          <p:cNvSpPr/>
          <p:nvPr/>
        </p:nvSpPr>
        <p:spPr>
          <a:xfrm>
            <a:off x="4368800" y="1624806"/>
            <a:ext cx="3454400" cy="2213967"/>
          </a:xfrm>
          <a:prstGeom prst="roundRect">
            <a:avLst>
              <a:gd name="adj" fmla="val 1720"/>
            </a:avLst>
          </a:prstGeom>
          <a:noFill/>
          <a:ln w="6350" cap="flat">
            <a:solidFill>
              <a:srgbClr val="14160F"/>
            </a:solidFill>
          </a:ln>
        </p:spPr>
      </p:sp>
      <p:sp>
        <p:nvSpPr>
          <p:cNvPr id="6" name="card6"/>
          <p:cNvSpPr/>
          <p:nvPr/>
        </p:nvSpPr>
        <p:spPr>
          <a:xfrm>
            <a:off x="7975600" y="1624806"/>
            <a:ext cx="3454400" cy="2213967"/>
          </a:xfrm>
          <a:prstGeom prst="roundRect">
            <a:avLst>
              <a:gd name="adj" fmla="val 1720"/>
            </a:avLst>
          </a:prstGeom>
          <a:noFill/>
          <a:ln w="6350" cap="flat">
            <a:solidFill>
              <a:srgbClr val="14160F"/>
            </a:solidFill>
          </a:ln>
        </p:spPr>
      </p:sp>
      <p:sp>
        <p:nvSpPr>
          <p:cNvPr id="7" name="card7"/>
          <p:cNvSpPr/>
          <p:nvPr/>
        </p:nvSpPr>
        <p:spPr>
          <a:xfrm>
            <a:off x="762000" y="3991173"/>
            <a:ext cx="3454400" cy="1977827"/>
          </a:xfrm>
          <a:prstGeom prst="roundRect">
            <a:avLst>
              <a:gd name="adj" fmla="val 1926"/>
            </a:avLst>
          </a:prstGeom>
          <a:noFill/>
          <a:ln w="6350" cap="flat">
            <a:solidFill>
              <a:srgbClr val="14160F"/>
            </a:solidFill>
          </a:ln>
        </p:spPr>
      </p:sp>
      <p:sp>
        <p:nvSpPr>
          <p:cNvPr id="8" name="card8"/>
          <p:cNvSpPr/>
          <p:nvPr/>
        </p:nvSpPr>
        <p:spPr>
          <a:xfrm>
            <a:off x="4368800" y="3991173"/>
            <a:ext cx="3454400" cy="1977827"/>
          </a:xfrm>
          <a:prstGeom prst="roundRect">
            <a:avLst>
              <a:gd name="adj" fmla="val 1926"/>
            </a:avLst>
          </a:prstGeom>
          <a:noFill/>
          <a:ln w="6350" cap="flat">
            <a:solidFill>
              <a:srgbClr val="14160F"/>
            </a:solidFill>
          </a:ln>
        </p:spPr>
      </p:sp>
      <p:sp>
        <p:nvSpPr>
          <p:cNvPr id="9" name="text9"/>
          <p:cNvSpPr>
            <a:spLocks noChangeArrowheads="1"/>
          </p:cNvSpPr>
          <p:nvPr/>
        </p:nvSpPr>
        <p:spPr>
          <a:xfrm>
            <a:off x="876300" y="666750"/>
            <a:ext cx="1308052" cy="131445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403"/>
              </a:lnSpc>
            </a:pPr>
            <a:r>
              <a:rPr lang="ru-RU" sz="1275" b="1" cap="all" spc="102">
                <a:solidFill>
                  <a:srgbClr val="C8FF38"/>
                </a:solidFill>
                <a:latin typeface="Golos Text"/>
              </a:rPr>
              <a:t>С чего начать?</a:t>
            </a:r>
          </a:p>
        </p:txBody>
      </p:sp>
      <p:sp>
        <p:nvSpPr>
          <p:cNvPr id="10" name="text10"/>
          <p:cNvSpPr>
            <a:spLocks noChangeArrowheads="1"/>
          </p:cNvSpPr>
          <p:nvPr/>
        </p:nvSpPr>
        <p:spPr>
          <a:xfrm>
            <a:off x="762000" y="753666"/>
            <a:ext cx="11303000" cy="4394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5040"/>
              </a:lnSpc>
            </a:pPr>
            <a:r>
              <a:rPr lang="ru-RU" sz="4800" b="1" cap="all">
                <a:solidFill>
                  <a:srgbClr val="14160F"/>
                </a:solidFill>
                <a:latin typeface="Oswald"/>
              </a:rPr>
              <a:t>Как начать заниматься спортом?</a:t>
            </a:r>
          </a:p>
        </p:txBody>
      </p:sp>
      <p:sp>
        <p:nvSpPr>
          <p:cNvPr id="11" name="text11"/>
          <p:cNvSpPr>
            <a:spLocks noChangeArrowheads="1"/>
          </p:cNvSpPr>
          <p:nvPr/>
        </p:nvSpPr>
        <p:spPr>
          <a:xfrm>
            <a:off x="1073150" y="1910556"/>
            <a:ext cx="3398520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980"/>
              </a:lnSpc>
            </a:pPr>
            <a:r>
              <a:rPr lang="ru-RU" sz="1650">
                <a:solidFill>
                  <a:srgbClr val="5AA106"/>
                </a:solidFill>
                <a:latin typeface="Golos Text"/>
              </a:rPr>
              <a:t>01</a:t>
            </a:r>
          </a:p>
        </p:txBody>
      </p:sp>
      <p:sp>
        <p:nvSpPr>
          <p:cNvPr id="12" name="text12"/>
          <p:cNvSpPr>
            <a:spLocks noChangeArrowheads="1"/>
          </p:cNvSpPr>
          <p:nvPr/>
        </p:nvSpPr>
        <p:spPr>
          <a:xfrm>
            <a:off x="1073150" y="2207736"/>
            <a:ext cx="3398520" cy="2565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880"/>
              </a:lnSpc>
            </a:pPr>
            <a:r>
              <a:rPr lang="ru-RU" sz="2400" b="1">
                <a:solidFill>
                  <a:srgbClr val="14160F"/>
                </a:solidFill>
                <a:latin typeface="Golos Text"/>
              </a:rPr>
              <a:t>Выберите вид спорта</a:t>
            </a:r>
          </a:p>
        </p:txBody>
      </p:sp>
      <p:sp>
        <p:nvSpPr>
          <p:cNvPr id="13" name="text13"/>
          <p:cNvSpPr>
            <a:spLocks noChangeArrowheads="1"/>
          </p:cNvSpPr>
          <p:nvPr/>
        </p:nvSpPr>
        <p:spPr>
          <a:xfrm>
            <a:off x="1073150" y="2538611"/>
            <a:ext cx="2857500" cy="721122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89"/>
              </a:lnSpc>
            </a:pPr>
            <a:r>
              <a:rPr lang="ru-RU" sz="1800">
                <a:solidFill>
                  <a:srgbClr val="516426"/>
                </a:solidFill>
                <a:latin typeface="Golos Text"/>
              </a:rPr>
              <a:t>Найдите то, что приносит удовольствие: бег, плавание, командные игры или йога.</a:t>
            </a:r>
          </a:p>
        </p:txBody>
      </p:sp>
      <p:sp>
        <p:nvSpPr>
          <p:cNvPr id="14" name="text14"/>
          <p:cNvSpPr>
            <a:spLocks noChangeArrowheads="1"/>
          </p:cNvSpPr>
          <p:nvPr/>
        </p:nvSpPr>
        <p:spPr>
          <a:xfrm>
            <a:off x="4679950" y="1910556"/>
            <a:ext cx="3398520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980"/>
              </a:lnSpc>
            </a:pPr>
            <a:r>
              <a:rPr lang="ru-RU" sz="1650">
                <a:solidFill>
                  <a:srgbClr val="5AA106"/>
                </a:solidFill>
                <a:latin typeface="Golos Text"/>
              </a:rPr>
              <a:t>02</a:t>
            </a:r>
          </a:p>
        </p:txBody>
      </p:sp>
      <p:sp>
        <p:nvSpPr>
          <p:cNvPr id="15" name="text15"/>
          <p:cNvSpPr>
            <a:spLocks noChangeArrowheads="1"/>
          </p:cNvSpPr>
          <p:nvPr/>
        </p:nvSpPr>
        <p:spPr>
          <a:xfrm>
            <a:off x="4679950" y="2207736"/>
            <a:ext cx="3398520" cy="2565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880"/>
              </a:lnSpc>
            </a:pPr>
            <a:r>
              <a:rPr lang="ru-RU" sz="2400" b="1">
                <a:solidFill>
                  <a:srgbClr val="14160F"/>
                </a:solidFill>
                <a:latin typeface="Golos Text"/>
              </a:rPr>
              <a:t>Начинайте с малого</a:t>
            </a:r>
          </a:p>
        </p:txBody>
      </p:sp>
      <p:sp>
        <p:nvSpPr>
          <p:cNvPr id="16" name="text16"/>
          <p:cNvSpPr>
            <a:spLocks noChangeArrowheads="1"/>
          </p:cNvSpPr>
          <p:nvPr/>
        </p:nvSpPr>
        <p:spPr>
          <a:xfrm>
            <a:off x="4679950" y="2538611"/>
            <a:ext cx="2857500" cy="484981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89"/>
              </a:lnSpc>
            </a:pPr>
            <a:r>
              <a:rPr lang="ru-RU" sz="1800">
                <a:solidFill>
                  <a:srgbClr val="516426"/>
                </a:solidFill>
                <a:latin typeface="Golos Text"/>
              </a:rPr>
              <a:t>Занимайтесь 15–20 минут в день, постепенно увеличивая нагрузку.</a:t>
            </a:r>
          </a:p>
        </p:txBody>
      </p:sp>
      <p:sp>
        <p:nvSpPr>
          <p:cNvPr id="17" name="text17"/>
          <p:cNvSpPr>
            <a:spLocks noChangeArrowheads="1"/>
          </p:cNvSpPr>
          <p:nvPr/>
        </p:nvSpPr>
        <p:spPr>
          <a:xfrm>
            <a:off x="8286750" y="1910556"/>
            <a:ext cx="3398520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980"/>
              </a:lnSpc>
            </a:pPr>
            <a:r>
              <a:rPr lang="ru-RU" sz="1650">
                <a:solidFill>
                  <a:srgbClr val="5AA106"/>
                </a:solidFill>
                <a:latin typeface="Golos Text"/>
              </a:rPr>
              <a:t>03</a:t>
            </a:r>
          </a:p>
        </p:txBody>
      </p:sp>
      <p:sp>
        <p:nvSpPr>
          <p:cNvPr id="18" name="text18"/>
          <p:cNvSpPr>
            <a:spLocks noChangeArrowheads="1"/>
          </p:cNvSpPr>
          <p:nvPr/>
        </p:nvSpPr>
        <p:spPr>
          <a:xfrm>
            <a:off x="8286750" y="2207736"/>
            <a:ext cx="3398520" cy="2565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880"/>
              </a:lnSpc>
            </a:pPr>
            <a:r>
              <a:rPr lang="ru-RU" sz="2400" b="1">
                <a:solidFill>
                  <a:srgbClr val="14160F"/>
                </a:solidFill>
                <a:latin typeface="Golos Text"/>
              </a:rPr>
              <a:t>Поставьте цель</a:t>
            </a:r>
          </a:p>
        </p:txBody>
      </p:sp>
      <p:sp>
        <p:nvSpPr>
          <p:cNvPr id="19" name="text19"/>
          <p:cNvSpPr>
            <a:spLocks noChangeArrowheads="1"/>
          </p:cNvSpPr>
          <p:nvPr/>
        </p:nvSpPr>
        <p:spPr>
          <a:xfrm>
            <a:off x="8286750" y="2538611"/>
            <a:ext cx="2857500" cy="721122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89"/>
              </a:lnSpc>
            </a:pPr>
            <a:r>
              <a:rPr lang="ru-RU" sz="1800">
                <a:solidFill>
                  <a:srgbClr val="516426"/>
                </a:solidFill>
                <a:latin typeface="Golos Text"/>
              </a:rPr>
              <a:t>Например, пробежать 5 км через 2 месяца — это поможет не сбиться с пути.</a:t>
            </a:r>
          </a:p>
        </p:txBody>
      </p:sp>
      <p:sp>
        <p:nvSpPr>
          <p:cNvPr id="20" name="text20"/>
          <p:cNvSpPr>
            <a:spLocks noChangeArrowheads="1"/>
          </p:cNvSpPr>
          <p:nvPr/>
        </p:nvSpPr>
        <p:spPr>
          <a:xfrm>
            <a:off x="1073150" y="4276923"/>
            <a:ext cx="3398520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980"/>
              </a:lnSpc>
            </a:pPr>
            <a:r>
              <a:rPr lang="ru-RU" sz="1650">
                <a:solidFill>
                  <a:srgbClr val="5AA106"/>
                </a:solidFill>
                <a:latin typeface="Golos Text"/>
              </a:rPr>
              <a:t>04</a:t>
            </a:r>
          </a:p>
        </p:txBody>
      </p:sp>
      <p:sp>
        <p:nvSpPr>
          <p:cNvPr id="21" name="text21"/>
          <p:cNvSpPr>
            <a:spLocks noChangeArrowheads="1"/>
          </p:cNvSpPr>
          <p:nvPr/>
        </p:nvSpPr>
        <p:spPr>
          <a:xfrm>
            <a:off x="1073150" y="4574103"/>
            <a:ext cx="3398520" cy="2565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880"/>
              </a:lnSpc>
            </a:pPr>
            <a:r>
              <a:rPr lang="ru-RU" sz="2400" b="1">
                <a:solidFill>
                  <a:srgbClr val="14160F"/>
                </a:solidFill>
                <a:latin typeface="Golos Text"/>
              </a:rPr>
              <a:t>Ведите дневник</a:t>
            </a:r>
          </a:p>
        </p:txBody>
      </p:sp>
      <p:sp>
        <p:nvSpPr>
          <p:cNvPr id="22" name="text22"/>
          <p:cNvSpPr>
            <a:spLocks noChangeArrowheads="1"/>
          </p:cNvSpPr>
          <p:nvPr/>
        </p:nvSpPr>
        <p:spPr>
          <a:xfrm>
            <a:off x="1073150" y="4904978"/>
            <a:ext cx="2857500" cy="484981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89"/>
              </a:lnSpc>
            </a:pPr>
            <a:r>
              <a:rPr lang="ru-RU" sz="1800">
                <a:solidFill>
                  <a:srgbClr val="516426"/>
                </a:solidFill>
                <a:latin typeface="Golos Text"/>
              </a:rPr>
              <a:t>Записывайте тренировки, прогресс и самочувствие для мотивации.</a:t>
            </a:r>
          </a:p>
        </p:txBody>
      </p:sp>
      <p:sp>
        <p:nvSpPr>
          <p:cNvPr id="23" name="text23"/>
          <p:cNvSpPr>
            <a:spLocks noChangeArrowheads="1"/>
          </p:cNvSpPr>
          <p:nvPr/>
        </p:nvSpPr>
        <p:spPr>
          <a:xfrm>
            <a:off x="4679950" y="4276923"/>
            <a:ext cx="3398520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980"/>
              </a:lnSpc>
            </a:pPr>
            <a:r>
              <a:rPr lang="ru-RU" sz="1650">
                <a:solidFill>
                  <a:srgbClr val="5AA106"/>
                </a:solidFill>
                <a:latin typeface="Golos Text"/>
              </a:rPr>
              <a:t>05</a:t>
            </a:r>
          </a:p>
        </p:txBody>
      </p:sp>
      <p:sp>
        <p:nvSpPr>
          <p:cNvPr id="24" name="text24"/>
          <p:cNvSpPr>
            <a:spLocks noChangeArrowheads="1"/>
          </p:cNvSpPr>
          <p:nvPr/>
        </p:nvSpPr>
        <p:spPr>
          <a:xfrm>
            <a:off x="4679950" y="4574103"/>
            <a:ext cx="3398520" cy="2565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880"/>
              </a:lnSpc>
            </a:pPr>
            <a:r>
              <a:rPr lang="ru-RU" sz="2400" b="1">
                <a:solidFill>
                  <a:srgbClr val="14160F"/>
                </a:solidFill>
                <a:latin typeface="Golos Text"/>
              </a:rPr>
              <a:t>Найдите компанию</a:t>
            </a:r>
          </a:p>
        </p:txBody>
      </p:sp>
      <p:sp>
        <p:nvSpPr>
          <p:cNvPr id="25" name="text25"/>
          <p:cNvSpPr>
            <a:spLocks noChangeArrowheads="1"/>
          </p:cNvSpPr>
          <p:nvPr/>
        </p:nvSpPr>
        <p:spPr>
          <a:xfrm>
            <a:off x="4679950" y="4904978"/>
            <a:ext cx="2857500" cy="484981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89"/>
              </a:lnSpc>
            </a:pPr>
            <a:r>
              <a:rPr lang="ru-RU" sz="1800">
                <a:solidFill>
                  <a:srgbClr val="516426"/>
                </a:solidFill>
                <a:latin typeface="Golos Text"/>
              </a:rPr>
              <a:t>Тренировки с друзьями или в группе повышают дисциплину и интерес.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743588" y="2745029"/>
            <a:ext cx="125724" cy="125724"/>
          </a:xfrm>
          <a:prstGeom prst="roundRect">
            <a:avLst>
              <a:gd name="adj" fmla="val 22728"/>
            </a:avLst>
          </a:prstGeom>
          <a:solidFill>
            <a:srgbClr val="5AA106"/>
          </a:solidFill>
          <a:ln>
            <a:noFill/>
          </a:ln>
        </p:spPr>
      </p:sp>
      <p:sp>
        <p:nvSpPr>
          <p:cNvPr id="4" name="card4"/>
          <p:cNvSpPr/>
          <p:nvPr/>
        </p:nvSpPr>
        <p:spPr>
          <a:xfrm>
            <a:off x="6985000" y="0"/>
            <a:ext cx="5207000" cy="6858000"/>
          </a:xfrm>
          <a:prstGeom prst="rect">
            <a:avLst/>
          </a:prstGeom>
          <a:solidFill>
            <a:srgbClr val="14160F"/>
          </a:solidFill>
          <a:ln>
            <a:noFill/>
          </a:ln>
        </p:spPr>
      </p:sp>
      <p:pic>
        <p:nvPicPr>
          <p:cNvPr id="5" name="pic5"/>
          <p:cNvPicPr/>
          <p:nvPr/>
        </p:nvPicPr>
        <p:blipFill>
          <a:blip r:embed="rId4"/>
          <a:srcRect l="21528" t="0" r="21528" b="0"/>
          <a:stretch>
            <a:fillRect/>
          </a:stretch>
        </p:blipFill>
        <p:spPr>
          <a:xfrm>
            <a:off x="6985000" y="0"/>
            <a:ext cx="5207000" cy="6858000"/>
          </a:xfrm>
          <a:prstGeom prst="rect">
            <a:avLst/>
          </a:prstGeom>
        </p:spPr>
      </p:pic>
      <p:sp>
        <p:nvSpPr>
          <p:cNvPr id="6" name="text6"/>
          <p:cNvSpPr>
            <a:spLocks noChangeArrowheads="1"/>
          </p:cNvSpPr>
          <p:nvPr/>
        </p:nvSpPr>
        <p:spPr>
          <a:xfrm>
            <a:off x="762000" y="558800"/>
            <a:ext cx="6223000" cy="4318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4950"/>
              </a:lnSpc>
            </a:pPr>
            <a:r>
              <a:rPr lang="ru-RU" sz="4500" b="1" spc="-89">
                <a:solidFill>
                  <a:srgbClr val="14160F"/>
                </a:solidFill>
                <a:latin typeface="Oswald"/>
              </a:rPr>
              <a:t>Спорт в повседневной жизни</a:t>
            </a:r>
          </a:p>
        </p:txBody>
      </p:sp>
      <p:sp>
        <p:nvSpPr>
          <p:cNvPr id="7" name="text7"/>
          <p:cNvSpPr>
            <a:spLocks noChangeArrowheads="1"/>
          </p:cNvSpPr>
          <p:nvPr/>
        </p:nvSpPr>
        <p:spPr>
          <a:xfrm>
            <a:off x="762000" y="1276995"/>
            <a:ext cx="5613400" cy="1150541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3360"/>
              </a:lnSpc>
            </a:pPr>
            <a:r>
              <a:rPr lang="ru-RU" sz="2100">
                <a:solidFill>
                  <a:srgbClr val="516426"/>
                </a:solidFill>
                <a:latin typeface="Golos Text"/>
              </a:rPr>
              <a:t>Утренняя зарядка, активные перемены, пешие прогулки вместо автобуса, участие в школьных секциях — всё это превращает спорт в привычку — как у участников городских забегов на фото.</a:t>
            </a:r>
          </a:p>
        </p:txBody>
      </p:sp>
      <p:sp>
        <p:nvSpPr>
          <p:cNvPr id="8" name="text8"/>
          <p:cNvSpPr>
            <a:spLocks noChangeArrowheads="1"/>
          </p:cNvSpPr>
          <p:nvPr/>
        </p:nvSpPr>
        <p:spPr>
          <a:xfrm>
            <a:off x="1041400" y="2672953"/>
            <a:ext cx="5334000" cy="52705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3038"/>
              </a:lnSpc>
            </a:pPr>
            <a:r>
              <a:rPr lang="ru-RU" sz="2025">
                <a:solidFill>
                  <a:srgbClr val="14160F"/>
                </a:solidFill>
                <a:latin typeface="Golos Text"/>
              </a:rPr>
              <a:t>Достаточно 30 минут активности в день, чтобы укрепить здоровье.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762000" y="1073150"/>
            <a:ext cx="696516" cy="207566"/>
          </a:xfrm>
          <a:prstGeom prst="roundRect">
            <a:avLst>
              <a:gd name="adj" fmla="val 18355"/>
            </a:avLst>
          </a:prstGeom>
          <a:solidFill>
            <a:srgbClr val="5AA106"/>
          </a:solidFill>
          <a:ln>
            <a:noFill/>
          </a:ln>
        </p:spPr>
      </p:sp>
      <p:sp>
        <p:nvSpPr>
          <p:cNvPr id="4" name="card4"/>
          <p:cNvSpPr/>
          <p:nvPr/>
        </p:nvSpPr>
        <p:spPr>
          <a:xfrm>
            <a:off x="738328" y="2398753"/>
            <a:ext cx="161645" cy="161645"/>
          </a:xfrm>
          <a:prstGeom prst="roundRect">
            <a:avLst>
              <a:gd name="adj" fmla="val 29462"/>
            </a:avLst>
          </a:prstGeom>
          <a:solidFill>
            <a:srgbClr val="5AA106"/>
          </a:solidFill>
          <a:ln>
            <a:noFill/>
          </a:ln>
        </p:spPr>
      </p:sp>
      <p:sp>
        <p:nvSpPr>
          <p:cNvPr id="5" name="card5"/>
          <p:cNvSpPr/>
          <p:nvPr/>
        </p:nvSpPr>
        <p:spPr>
          <a:xfrm>
            <a:off x="738328" y="3328235"/>
            <a:ext cx="161645" cy="161644"/>
          </a:xfrm>
          <a:prstGeom prst="roundRect">
            <a:avLst>
              <a:gd name="adj" fmla="val 29462"/>
            </a:avLst>
          </a:prstGeom>
          <a:solidFill>
            <a:srgbClr val="5AA106"/>
          </a:solidFill>
          <a:ln>
            <a:noFill/>
          </a:ln>
        </p:spPr>
      </p:sp>
      <p:sp>
        <p:nvSpPr>
          <p:cNvPr id="6" name="card6"/>
          <p:cNvSpPr/>
          <p:nvPr/>
        </p:nvSpPr>
        <p:spPr>
          <a:xfrm>
            <a:off x="738328" y="4257716"/>
            <a:ext cx="161645" cy="161644"/>
          </a:xfrm>
          <a:prstGeom prst="roundRect">
            <a:avLst>
              <a:gd name="adj" fmla="val 29462"/>
            </a:avLst>
          </a:prstGeom>
          <a:solidFill>
            <a:srgbClr val="5AA106"/>
          </a:solidFill>
          <a:ln>
            <a:noFill/>
          </a:ln>
        </p:spPr>
      </p:sp>
      <p:sp>
        <p:nvSpPr>
          <p:cNvPr id="7" name="card7"/>
          <p:cNvSpPr/>
          <p:nvPr/>
        </p:nvSpPr>
        <p:spPr>
          <a:xfrm>
            <a:off x="738328" y="5187197"/>
            <a:ext cx="161645" cy="161644"/>
          </a:xfrm>
          <a:prstGeom prst="roundRect">
            <a:avLst>
              <a:gd name="adj" fmla="val 29462"/>
            </a:avLst>
          </a:prstGeom>
          <a:solidFill>
            <a:srgbClr val="5AA106"/>
          </a:solidFill>
          <a:ln>
            <a:noFill/>
          </a:ln>
        </p:spPr>
      </p:sp>
      <p:sp>
        <p:nvSpPr>
          <p:cNvPr id="8" name="text8"/>
          <p:cNvSpPr>
            <a:spLocks noChangeArrowheads="1"/>
          </p:cNvSpPr>
          <p:nvPr/>
        </p:nvSpPr>
        <p:spPr>
          <a:xfrm>
            <a:off x="876300" y="1104900"/>
            <a:ext cx="664004" cy="131445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403"/>
              </a:lnSpc>
            </a:pPr>
            <a:r>
              <a:rPr lang="ru-RU" sz="1275" b="1" cap="all" spc="102">
                <a:solidFill>
                  <a:srgbClr val="C8FF38"/>
                </a:solidFill>
                <a:latin typeface="Golos Text"/>
              </a:rPr>
              <a:t>Факты</a:t>
            </a:r>
          </a:p>
        </p:txBody>
      </p:sp>
      <p:sp>
        <p:nvSpPr>
          <p:cNvPr id="9" name="text9"/>
          <p:cNvSpPr>
            <a:spLocks noChangeArrowheads="1"/>
          </p:cNvSpPr>
          <p:nvPr/>
        </p:nvSpPr>
        <p:spPr>
          <a:xfrm>
            <a:off x="762000" y="1299766"/>
            <a:ext cx="11303000" cy="51943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5985"/>
              </a:lnSpc>
            </a:pPr>
            <a:r>
              <a:rPr lang="ru-RU" sz="5700" b="1" cap="all">
                <a:solidFill>
                  <a:srgbClr val="14160F"/>
                </a:solidFill>
                <a:latin typeface="Oswald"/>
              </a:rPr>
              <a:t>Интересные факты о спорте</a:t>
            </a:r>
          </a:p>
        </p:txBody>
      </p:sp>
      <p:sp>
        <p:nvSpPr>
          <p:cNvPr id="10" name="text10"/>
          <p:cNvSpPr>
            <a:spLocks noChangeArrowheads="1"/>
          </p:cNvSpPr>
          <p:nvPr/>
        </p:nvSpPr>
        <p:spPr>
          <a:xfrm>
            <a:off x="1079500" y="2320230"/>
            <a:ext cx="9232900" cy="688181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3989"/>
              </a:lnSpc>
            </a:pPr>
            <a:r>
              <a:rPr lang="ru-RU" sz="2850" b="1">
                <a:solidFill>
                  <a:srgbClr val="14160F"/>
                </a:solidFill>
                <a:latin typeface="Golos Text"/>
              </a:rPr>
              <a:t>263 км/ч</a:t>
            </a:r>
            <a:r>
              <a:rPr lang="ru-RU" sz="2850">
                <a:solidFill>
                  <a:srgbClr val="14160F"/>
                </a:solidFill>
                <a:latin typeface="Golos Text"/>
              </a:rPr>
              <a:t> Скорость самого быстрого мяча в теннисе, зафиксированная на турнире.</a:t>
            </a:r>
          </a:p>
        </p:txBody>
      </p:sp>
      <p:sp>
        <p:nvSpPr>
          <p:cNvPr id="11" name="text11"/>
          <p:cNvSpPr>
            <a:spLocks noChangeArrowheads="1"/>
          </p:cNvSpPr>
          <p:nvPr/>
        </p:nvSpPr>
        <p:spPr>
          <a:xfrm>
            <a:off x="1079500" y="3249712"/>
            <a:ext cx="9232900" cy="688181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3989"/>
              </a:lnSpc>
            </a:pPr>
            <a:r>
              <a:rPr lang="ru-RU" sz="2850" b="1">
                <a:solidFill>
                  <a:srgbClr val="14160F"/>
                </a:solidFill>
                <a:latin typeface="Golos Text"/>
              </a:rPr>
              <a:t>Правило пробежки</a:t>
            </a:r>
            <a:r>
              <a:rPr lang="ru-RU" sz="2850">
                <a:solidFill>
                  <a:srgbClr val="14160F"/>
                </a:solidFill>
                <a:latin typeface="Golos Text"/>
              </a:rPr>
              <a:t> В баскетболе нельзя бегать с мячом в руках — это нарушение.</a:t>
            </a:r>
          </a:p>
        </p:txBody>
      </p:sp>
      <p:sp>
        <p:nvSpPr>
          <p:cNvPr id="12" name="text12"/>
          <p:cNvSpPr>
            <a:spLocks noChangeArrowheads="1"/>
          </p:cNvSpPr>
          <p:nvPr/>
        </p:nvSpPr>
        <p:spPr>
          <a:xfrm>
            <a:off x="1079500" y="4179193"/>
            <a:ext cx="9232900" cy="688181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3989"/>
              </a:lnSpc>
            </a:pPr>
            <a:r>
              <a:rPr lang="ru-RU" sz="2850" b="1">
                <a:solidFill>
                  <a:srgbClr val="14160F"/>
                </a:solidFill>
                <a:latin typeface="Golos Text"/>
              </a:rPr>
              <a:t>Шахматы — спорт</a:t>
            </a:r>
            <a:r>
              <a:rPr lang="ru-RU" sz="2850">
                <a:solidFill>
                  <a:srgbClr val="14160F"/>
                </a:solidFill>
                <a:latin typeface="Golos Text"/>
              </a:rPr>
              <a:t> Шахматы признаны Международным олимпийским комитетом официальным видом спорта.</a:t>
            </a:r>
          </a:p>
        </p:txBody>
      </p:sp>
      <p:sp>
        <p:nvSpPr>
          <p:cNvPr id="13" name="text13"/>
          <p:cNvSpPr>
            <a:spLocks noChangeArrowheads="1"/>
          </p:cNvSpPr>
          <p:nvPr/>
        </p:nvSpPr>
        <p:spPr>
          <a:xfrm>
            <a:off x="1079500" y="5108674"/>
            <a:ext cx="9232900" cy="688181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3989"/>
              </a:lnSpc>
            </a:pPr>
            <a:r>
              <a:rPr lang="ru-RU" sz="2850" b="1">
                <a:solidFill>
                  <a:srgbClr val="14160F"/>
                </a:solidFill>
                <a:latin typeface="Golos Text"/>
              </a:rPr>
              <a:t>Марафон в Нью-Йорке</a:t>
            </a:r>
            <a:r>
              <a:rPr lang="ru-RU" sz="2850">
                <a:solidFill>
                  <a:srgbClr val="14160F"/>
                </a:solidFill>
                <a:latin typeface="Golos Text"/>
              </a:rPr>
              <a:t> Самый массовый марафон в мире: более 50 000 участников ежегодно.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aida">
  <a:themeElements>
    <a:clrScheme name="slaida">
      <a:dk1>
        <a:srgbClr val="1C1C1C"/>
      </a:dk1>
      <a:lt1>
        <a:srgbClr val="FFFFFF"/>
      </a:lt1>
      <a:dk2>
        <a:srgbClr val="44546A"/>
      </a:dk2>
      <a:lt2>
        <a:srgbClr val="E7E6E6"/>
      </a:lt2>
      <a:accent1>
        <a:srgbClr val="2F6BF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laida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slaida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>
          <a:solidFill>
            <a:schemeClr val="phClr"/>
          </a:solidFill>
        </a:ln>
        <a:ln w="12700">
          <a:solidFill>
            <a:schemeClr val="phClr"/>
          </a:solidFill>
        </a:ln>
        <a:ln w="19050">
          <a:solidFill>
            <a:schemeClr val="phClr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name="slaida">
  <a:themeElements>
    <a:clrScheme name="slaida">
      <a:dk1>
        <a:srgbClr val="1C1C1C"/>
      </a:dk1>
      <a:lt1>
        <a:srgbClr val="FFFFFF"/>
      </a:lt1>
      <a:dk2>
        <a:srgbClr val="44546A"/>
      </a:dk2>
      <a:lt2>
        <a:srgbClr val="E7E6E6"/>
      </a:lt2>
      <a:accent1>
        <a:srgbClr val="2F6BF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laida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slaida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>
          <a:solidFill>
            <a:schemeClr val="phClr"/>
          </a:solidFill>
        </a:ln>
        <a:ln w="12700">
          <a:solidFill>
            <a:schemeClr val="phClr"/>
          </a:solidFill>
        </a:ln>
        <a:ln w="19050">
          <a:solidFill>
            <a:schemeClr val="phClr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Application>Слайда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Спорт: история, рекорды, здоровье</dc:title>
  <dc:creator>Слайда</dc:creator>
</cp:coreProperties>
</file>