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gif" ContentType="image/gif"/>
  <Default Extension="svg" ContentType="image/svg+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
  </p:notesMasterIdLst>
  <p:sldIdLst>
    <p:sldId id="256" r:id="rId101"/>
    <p:sldId id="257" r:id="rId102"/>
    <p:sldId id="258" r:id="rId103"/>
    <p:sldId id="259" r:id="rId104"/>
    <p:sldId id="260" r:id="rId105"/>
    <p:sldId id="261" r:id="rId106"/>
    <p:sldId id="262" r:id="rId107"/>
    <p:sldId id="263" r:id="rId108"/>
    <p:sldId id="264" r:id="rId109"/>
    <p:sldId id="265" r:id="rId110"/>
  </p:sldIdLst>
  <p:sldSz cx="12192000" cy="6858000"/>
  <p:notesSz cx="6858000" cy="9144000"/>
  <p:embeddedFontLst>
    <p:embeddedFont>
      <p:font typeface="Rubik"/>
      <p:regular r:id="rId200"/>
      <p:bold r:id="rId201"/>
      <p:italic r:id="rId202"/>
    </p:embeddedFont>
    <p:embeddedFont>
      <p:font typeface="Nunito"/>
      <p:regular r:id="rId204"/>
      <p:bold r:id="rId205"/>
    </p:embeddedFont>
  </p:embeddedFontLst>
</p:presentation>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101" Type="http://schemas.openxmlformats.org/officeDocument/2006/relationships/slide" Target="slides/slide1.xml"/><Relationship Id="rId102" Type="http://schemas.openxmlformats.org/officeDocument/2006/relationships/slide" Target="slides/slide2.xml"/><Relationship Id="rId103" Type="http://schemas.openxmlformats.org/officeDocument/2006/relationships/slide" Target="slides/slide3.xml"/><Relationship Id="rId104" Type="http://schemas.openxmlformats.org/officeDocument/2006/relationships/slide" Target="slides/slide4.xml"/><Relationship Id="rId105" Type="http://schemas.openxmlformats.org/officeDocument/2006/relationships/slide" Target="slides/slide5.xml"/><Relationship Id="rId106" Type="http://schemas.openxmlformats.org/officeDocument/2006/relationships/slide" Target="slides/slide6.xml"/><Relationship Id="rId107" Type="http://schemas.openxmlformats.org/officeDocument/2006/relationships/slide" Target="slides/slide7.xml"/><Relationship Id="rId108" Type="http://schemas.openxmlformats.org/officeDocument/2006/relationships/slide" Target="slides/slide8.xml"/><Relationship Id="rId109" Type="http://schemas.openxmlformats.org/officeDocument/2006/relationships/slide" Target="slides/slide9.xml"/><Relationship Id="rId110" Type="http://schemas.openxmlformats.org/officeDocument/2006/relationships/slide" Target="slides/slide10.xml"/><Relationship Id="rId200" Type="http://schemas.openxmlformats.org/officeDocument/2006/relationships/font" Target="fonts/font1.fntdata"/><Relationship Id="rId201" Type="http://schemas.openxmlformats.org/officeDocument/2006/relationships/font" Target="fonts/font2.fntdata"/><Relationship Id="rId202" Type="http://schemas.openxmlformats.org/officeDocument/2006/relationships/font" Target="fonts/font3.fntdata"/><Relationship Id="rId204" Type="http://schemas.openxmlformats.org/officeDocument/2006/relationships/font" Target="fonts/font5.fntdata"/><Relationship Id="rId20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Здравствуйте, ребята! Сегодня мы поговорим о самом важном в жизни каждого человека — о семье. Семья — это не просто люди, связанные родством, это наша опора, наш тыл и источник любви. Давайте вместе разберёмся, что делает семью крепкой и счастливой, какие традиции существуют в разных странах и как государство помогает семьям. Поехали!</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Друзья, наш разговор о семье подошёл к концу. Самое главное, что мы сегодня поняли: семья — это не просто люди, живущие под одной крышей. Это наша опора, наша любовь и наше будущее. Давайте ценить и укреплять эти узы каждый день. Спасибо за внимание!</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Ребята, давайте разберёмся, что же такое семья. В учебниках по обществознанию её определяют как малую группу, основанную на браке или родстве. Но для нас она гораздо больше. Семья — это место, где нас понимают, любят и поддерживают. Именно в семье мы учимся доверию, ответственности и заботе о близких. А ещё семья помогает нам стать личностью — ведь именно родители и родные передают нам свой жизненный опыт.</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На этом слайде мы видим ключевые ценности, которые лежат в основе крепкой семьи. Каждая из них важна по-своему. Любовь — это фундамент, на котором строятся все отношения. Уважение помогает нам ценить друг друга. Доверие создает атмосферу безопасности. Забота и взаимопомощь делают жизнь легче и радостнее. А верность позволяет сохранять семью долгие годы. Все эти ценности — не просто слова, а то, что делает семью настоящей.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Давайте поговорим о ролях в семье. Раньше было строгое разделение: мужчина зарабатывает, женщина ведёт хозяйство. Сегодня всё больше семей выбирают равноправное партнёрство. Важно, чтобы обязанности распределялись с учётом желаний и возможностей каждого. И конечно, воспитание детей — общая задача. Это помогает детям вырасти уверенными и счастливыми.</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Ребята, давайте поговорим о семейных традициях. В России, например, многие семьи каждый Новый год собираются за одним столом, украшают ёлку и дарят подарки. А в Японии есть традиция любоваться цветущей сакурой всей семьёй. В Индии семьи часто живут большими общинами и отмечают праздники вместе. Такие обычаи не просто повторяют — они наполняют нашу жизнь смыслом и теплом. Посмотрите на экран: слева — обычный ужин, но именно в такие моменты мы чувствуем себя частью чего-то большего. А справа — бабушка читает внукам, передавая знания. Традиции бывают разными, но суть одна: они укрепляют нашу связь с близкими. Дальше мы поговорим о том, как государство поддерживает семьи.</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Давайте посмотрим на сухие цифры. По данным Росстата, в России сегодня насчитывается около 42 миллионов семей. Коэффициент рождаемости составляет всего 1,42 ребёнка на женщину — это ниже уровня воспроизводства. Каждый год распадается более 680 тысяч браков, и лишь 11% семей являются многодетными. Эти цифры показывают, насколько важно укреплять институт семьи и поддерживать родителей. В следующих слайдах мы разберём, как государство помогает семьям и что можно сделать для улучшения отношений.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Как укрепить отношения в семье? Психологи дают простые, но важные советы. Первое — регулярное общение, не только о делах, но и о чувствах. Второе — совместный досуг: даже прогулка в парке сплачивает. Третье — уважение личных границ: у каждого должно быть своё пространство. Четвёртое — умение прощать, не копить обиды. И пятое — благодарность, она делает отношения теплее. Попробуйте применять эти советы — и вы увидите, как изменится атмосфера в вашей семье.</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Ребята, знаете ли вы, как государство помогает семьям? В 2026 году действует целый комплекс мер. Например, материнский капитал на второго ребёнка достигает почти 912 тысяч рублей. Эти деньги можно потратить на улучшение жилищных условий, образование или пенсию мамы. Также есть единое пособие на детей до 17 лет — до 16 тысяч рублей в месяц для семей с низким доходом. Многодетные семьи могут получить 450 тысяч рублей на погашение ипотеки. И ещё при рождении каждого ребёнка выплачивается единовременное пособие — 24 тысячи рублей. Все эти меры помогают сделать жизнь семей более стабильной и уверенной. Давайте посмотрим, как ещё можно укрепить семейные отношения.</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Ребята, знаете ли вы, что у бабушек есть свой праздник? Первый День бабушек отметили в Польше ещё в 1964 году. А ещё учёные выяснили, что семейные ссоры ослабляют наш иммунитет — вот почему важно мириться. И ещё один интересный факт: в каждой семье есть свои негласные правила и мифы, которые передаются из поколения в поколение. Задумайтесь, какие традиции есть в вашей семье? О них мы поговорим дальше.</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m7c2709d2ba5b3119.png"/><Relationship Id="rId4" Type="http://schemas.openxmlformats.org/officeDocument/2006/relationships/image" Target="../media/mc4e95c5b803496f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m648e81afff89ebdf.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ma40ed8ad67269ba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m648e81afff89ebdf.png"/><Relationship Id="rId4" Type="http://schemas.openxmlformats.org/officeDocument/2006/relationships/image" Target="../media/m84193f359dc36060.png"/><Relationship Id="rId5" Type="http://schemas.openxmlformats.org/officeDocument/2006/relationships/image" Target="../media/m929b9e63ca21a048.svg"/><Relationship Id="rId6" Type="http://schemas.openxmlformats.org/officeDocument/2006/relationships/image" Target="../media/mced3bc4e438f3522.png"/><Relationship Id="rId8" Type="http://schemas.openxmlformats.org/officeDocument/2006/relationships/image" Target="../media/ma35f855cec50bb6c.png"/><Relationship Id="rId9" Type="http://schemas.openxmlformats.org/officeDocument/2006/relationships/image" Target="../media/m29e04b1ee6a8b7bf.svg"/><Relationship Id="rId10" Type="http://schemas.openxmlformats.org/officeDocument/2006/relationships/image" Target="../media/md1002b7bbaab2a4d.png"/><Relationship Id="rId11" Type="http://schemas.openxmlformats.org/officeDocument/2006/relationships/image" Target="../media/m040725913ff33069.svg"/><Relationship Id="rId12" Type="http://schemas.openxmlformats.org/officeDocument/2006/relationships/image" Target="../media/m223ea4f9ff4f6a77.png"/><Relationship Id="rId13" Type="http://schemas.openxmlformats.org/officeDocument/2006/relationships/image" Target="../media/mdd1ddcc1a0b32595.svg"/><Relationship Id="rId14" Type="http://schemas.openxmlformats.org/officeDocument/2006/relationships/image" Target="../media/m954fb9466b32fef3.png"/><Relationship Id="rId15" Type="http://schemas.openxmlformats.org/officeDocument/2006/relationships/image" Target="../media/mb04c00d795de787c.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m648e81afff89ebdf.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m50ecafd39aebd462.png"/><Relationship Id="rId4" Type="http://schemas.openxmlformats.org/officeDocument/2006/relationships/image" Target="../media/me1d9533422f9022c.png"/><Relationship Id="rId6" Type="http://schemas.openxmlformats.org/officeDocument/2006/relationships/image" Target="../media/m858cb1e57f0d446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m648e81afff89ebdf.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m648e81afff89ebdf.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m648e81afff89ebdf.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m648e81afff89ebdf.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pic>
        <p:nvPicPr>
          <p:cNvPr id="3" name="pic3"/>
          <p:cNvPicPr/>
          <p:nvPr/>
        </p:nvPicPr>
        <p:blipFill>
          <a:blip r:embed="rId4"/>
          <a:stretch>
            <a:fillRect/>
          </a:stretch>
        </p:blipFill>
        <p:spPr>
          <a:xfrm>
            <a:off x="0" y="0"/>
            <a:ext cx="12192000" cy="6858000"/>
          </a:xfrm>
          <a:prstGeom prst="rect">
            <a:avLst/>
          </a:prstGeom>
        </p:spPr>
      </p:pic>
      <p:sp>
        <p:nvSpPr>
          <p:cNvPr id="4" name="text4"/>
          <p:cNvSpPr>
            <a:spLocks noChangeArrowheads="1"/>
          </p:cNvSpPr>
          <p:nvPr/>
        </p:nvSpPr>
        <p:spPr>
          <a:xfrm>
            <a:off x="762000" y="4621609"/>
            <a:ext cx="11303000" cy="180340"/>
          </a:xfrm>
          <a:prstGeom prst="rect">
            <a:avLst/>
          </a:prstGeom>
          <a:noFill/>
        </p:spPr>
        <p:txBody>
          <a:bodyPr wrap="square" anchor="t" lIns="0" tIns="0" rIns="0" bIns="0"/>
          <a:lstStyle/>
          <a:p>
            <a:pPr>
              <a:lnSpc>
                <a:spcPts val="1980"/>
              </a:lnSpc>
            </a:pPr>
            <a:r>
              <a:rPr lang="ru-RU" sz="1650" cap="all" spc="297">
                <a:solidFill>
                  <a:srgbClr val="FFFFFF"/>
                </a:solidFill>
                <a:latin typeface="Rubik"/>
              </a:rPr>
              <a:t>Классный час · Семья</a:t>
            </a:r>
          </a:p>
        </p:txBody>
      </p:sp>
      <p:sp>
        <p:nvSpPr>
          <p:cNvPr id="5" name="text5"/>
          <p:cNvSpPr>
            <a:spLocks noChangeArrowheads="1"/>
          </p:cNvSpPr>
          <p:nvPr/>
        </p:nvSpPr>
        <p:spPr>
          <a:xfrm>
            <a:off x="762000" y="4850209"/>
            <a:ext cx="9842500" cy="706120"/>
          </a:xfrm>
          <a:prstGeom prst="rect">
            <a:avLst/>
          </a:prstGeom>
          <a:noFill/>
        </p:spPr>
        <p:txBody>
          <a:bodyPr wrap="square" anchor="t" lIns="0" tIns="0" rIns="0" bIns="0"/>
          <a:lstStyle/>
          <a:p>
            <a:pPr>
              <a:lnSpc>
                <a:spcPts val="8190"/>
              </a:lnSpc>
            </a:pPr>
            <a:r>
              <a:rPr lang="ru-RU" sz="7800" b="1" spc="-194">
                <a:solidFill>
                  <a:srgbClr val="FFFFFF"/>
                </a:solidFill>
                <a:latin typeface="Nunito"/>
              </a:rPr>
              <a:t>Семья — основа жизни</a:t>
            </a:r>
          </a:p>
        </p:txBody>
      </p:sp>
      <p:sp>
        <p:nvSpPr>
          <p:cNvPr id="6" name="text6"/>
          <p:cNvSpPr>
            <a:spLocks noChangeArrowheads="1"/>
          </p:cNvSpPr>
          <p:nvPr/>
        </p:nvSpPr>
        <p:spPr>
          <a:xfrm>
            <a:off x="762000" y="5648325"/>
            <a:ext cx="6375400" cy="584200"/>
          </a:xfrm>
          <a:prstGeom prst="rect">
            <a:avLst/>
          </a:prstGeom>
          <a:noFill/>
        </p:spPr>
        <p:txBody>
          <a:bodyPr wrap="square" anchor="t" lIns="0" tIns="0" rIns="0" bIns="0"/>
          <a:lstStyle/>
          <a:p>
            <a:pPr>
              <a:lnSpc>
                <a:spcPts val="3375"/>
              </a:lnSpc>
            </a:pPr>
            <a:r>
              <a:rPr lang="ru-RU" sz="2250">
                <a:solidFill>
                  <a:srgbClr val="FFFFFF"/>
                </a:solidFill>
                <a:latin typeface="Rubik"/>
              </a:rPr>
              <a:t>Как укрепить семейные узы, сохранить традиции и построить гармоничные отношения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0" y="0"/>
            <a:ext cx="12192000" cy="6858000"/>
          </a:xfrm>
          <a:prstGeom prst="rect">
            <a:avLst/>
          </a:prstGeom>
          <a:solidFill>
            <a:srgbClr val="4A3B33"/>
          </a:solidFill>
          <a:ln>
            <a:noFill/>
          </a:ln>
        </p:spPr>
      </p:sp>
      <p:sp>
        <p:nvSpPr>
          <p:cNvPr id="4" name="card4"/>
          <p:cNvSpPr/>
          <p:nvPr/>
        </p:nvSpPr>
        <p:spPr>
          <a:xfrm>
            <a:off x="762000" y="4142680"/>
            <a:ext cx="3187005" cy="533400"/>
          </a:xfrm>
          <a:prstGeom prst="roundRect">
            <a:avLst>
              <a:gd name="adj" fmla="val 28571"/>
            </a:avLst>
          </a:prstGeom>
          <a:solidFill>
            <a:srgbClr val="F07A5B"/>
          </a:solidFill>
          <a:ln>
            <a:noFill/>
          </a:ln>
        </p:spPr>
      </p:sp>
      <p:sp>
        <p:nvSpPr>
          <p:cNvPr id="5" name="text5"/>
          <p:cNvSpPr>
            <a:spLocks noChangeArrowheads="1"/>
          </p:cNvSpPr>
          <p:nvPr/>
        </p:nvSpPr>
        <p:spPr>
          <a:xfrm>
            <a:off x="762000" y="2181820"/>
            <a:ext cx="11303000" cy="180340"/>
          </a:xfrm>
          <a:prstGeom prst="rect">
            <a:avLst/>
          </a:prstGeom>
          <a:noFill/>
        </p:spPr>
        <p:txBody>
          <a:bodyPr wrap="square" anchor="t" lIns="0" tIns="0" rIns="0" bIns="0"/>
          <a:lstStyle/>
          <a:p>
            <a:pPr>
              <a:lnSpc>
                <a:spcPts val="1980"/>
              </a:lnSpc>
            </a:pPr>
            <a:r>
              <a:rPr lang="ru-RU" sz="1650" cap="all" spc="297">
                <a:solidFill>
                  <a:srgbClr val="FFFFFF"/>
                </a:solidFill>
                <a:latin typeface="Rubik"/>
              </a:rPr>
              <a:t>Итог</a:t>
            </a:r>
          </a:p>
        </p:txBody>
      </p:sp>
      <p:sp>
        <p:nvSpPr>
          <p:cNvPr id="6" name="text6"/>
          <p:cNvSpPr>
            <a:spLocks noChangeArrowheads="1"/>
          </p:cNvSpPr>
          <p:nvPr/>
        </p:nvSpPr>
        <p:spPr>
          <a:xfrm>
            <a:off x="762000" y="2442170"/>
            <a:ext cx="11303000" cy="652780"/>
          </a:xfrm>
          <a:prstGeom prst="rect">
            <a:avLst/>
          </a:prstGeom>
          <a:noFill/>
        </p:spPr>
        <p:txBody>
          <a:bodyPr wrap="square" anchor="t" lIns="0" tIns="0" rIns="0" bIns="0"/>
          <a:lstStyle/>
          <a:p>
            <a:pPr>
              <a:lnSpc>
                <a:spcPts val="7560"/>
              </a:lnSpc>
            </a:pPr>
            <a:r>
              <a:rPr lang="ru-RU" sz="7200" b="1" spc="-179">
                <a:solidFill>
                  <a:srgbClr val="FFFFFF"/>
                </a:solidFill>
                <a:latin typeface="Nunito"/>
              </a:rPr>
              <a:t>Семья — главная ценность</a:t>
            </a:r>
          </a:p>
        </p:txBody>
      </p:sp>
      <p:sp>
        <p:nvSpPr>
          <p:cNvPr id="7" name="text7"/>
          <p:cNvSpPr>
            <a:spLocks noChangeArrowheads="1"/>
          </p:cNvSpPr>
          <p:nvPr/>
        </p:nvSpPr>
        <p:spPr>
          <a:xfrm>
            <a:off x="762000" y="3179068"/>
            <a:ext cx="5740400" cy="565150"/>
          </a:xfrm>
          <a:prstGeom prst="rect">
            <a:avLst/>
          </a:prstGeom>
          <a:noFill/>
        </p:spPr>
        <p:txBody>
          <a:bodyPr wrap="square" anchor="t" lIns="0" tIns="0" rIns="0" bIns="0"/>
          <a:lstStyle/>
          <a:p>
            <a:pPr>
              <a:lnSpc>
                <a:spcPts val="3263"/>
              </a:lnSpc>
            </a:pPr>
            <a:r>
              <a:rPr lang="ru-RU" sz="2175">
                <a:solidFill>
                  <a:srgbClr val="FFFFFF"/>
                </a:solidFill>
                <a:latin typeface="Rubik"/>
              </a:rPr>
              <a:t>Помните: любовь, поддержка и общие традиции делают нас сильнее. Цените каждый момент с близкими!</a:t>
            </a:r>
          </a:p>
        </p:txBody>
      </p:sp>
      <p:sp>
        <p:nvSpPr>
          <p:cNvPr id="8" name="text8"/>
          <p:cNvSpPr>
            <a:spLocks noChangeArrowheads="1"/>
          </p:cNvSpPr>
          <p:nvPr/>
        </p:nvSpPr>
        <p:spPr>
          <a:xfrm>
            <a:off x="870019" y="4306510"/>
            <a:ext cx="2970967" cy="218440"/>
          </a:xfrm>
          <a:prstGeom prst="rect">
            <a:avLst/>
          </a:prstGeom>
          <a:noFill/>
        </p:spPr>
        <p:txBody>
          <a:bodyPr wrap="square" anchor="t" lIns="0" tIns="0" rIns="0" bIns="0"/>
          <a:lstStyle/>
          <a:p>
            <a:pPr algn="ctr">
              <a:lnSpc>
                <a:spcPts val="2430"/>
              </a:lnSpc>
            </a:pPr>
            <a:r>
              <a:rPr lang="ru-RU" sz="2025" b="1">
                <a:solidFill>
                  <a:srgbClr val="4A3B33"/>
                </a:solidFill>
                <a:latin typeface="Rubik"/>
              </a:rPr>
              <a:t>Цените семью каждый день</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1758355"/>
            <a:ext cx="1336080" cy="240010"/>
          </a:xfrm>
          <a:prstGeom prst="roundRect">
            <a:avLst>
              <a:gd name="adj" fmla="val 50000"/>
            </a:avLst>
          </a:prstGeom>
          <a:solidFill>
            <a:srgbClr val="FFE4D9"/>
          </a:solidFill>
          <a:ln>
            <a:noFill/>
          </a:ln>
        </p:spPr>
      </p:sp>
      <p:sp>
        <p:nvSpPr>
          <p:cNvPr id="4" name="text4"/>
          <p:cNvSpPr>
            <a:spLocks noChangeArrowheads="1"/>
          </p:cNvSpPr>
          <p:nvPr/>
        </p:nvSpPr>
        <p:spPr>
          <a:xfrm>
            <a:off x="901700" y="1802805"/>
            <a:ext cx="1277160" cy="138430"/>
          </a:xfrm>
          <a:prstGeom prst="rect">
            <a:avLst/>
          </a:prstGeom>
          <a:noFill/>
        </p:spPr>
        <p:txBody>
          <a:bodyPr wrap="square" anchor="t" lIns="0" tIns="0" rIns="0" bIns="0"/>
          <a:lstStyle/>
          <a:p>
            <a:pPr>
              <a:lnSpc>
                <a:spcPts val="1485"/>
              </a:lnSpc>
            </a:pPr>
            <a:r>
              <a:rPr lang="ru-RU" sz="1350" b="1" spc="14">
                <a:solidFill>
                  <a:srgbClr val="A25E4A"/>
                </a:solidFill>
                <a:latin typeface="Rubik"/>
              </a:rPr>
              <a:t>основы общества</a:t>
            </a:r>
          </a:p>
        </p:txBody>
      </p:sp>
      <p:sp>
        <p:nvSpPr>
          <p:cNvPr id="5" name="text5"/>
          <p:cNvSpPr>
            <a:spLocks noChangeArrowheads="1"/>
          </p:cNvSpPr>
          <p:nvPr/>
        </p:nvSpPr>
        <p:spPr>
          <a:xfrm>
            <a:off x="762000" y="1985665"/>
            <a:ext cx="11303000" cy="850900"/>
          </a:xfrm>
          <a:prstGeom prst="rect">
            <a:avLst/>
          </a:prstGeom>
          <a:noFill/>
        </p:spPr>
        <p:txBody>
          <a:bodyPr wrap="square" anchor="t" lIns="0" tIns="0" rIns="0" bIns="0"/>
          <a:lstStyle/>
          <a:p>
            <a:pPr>
              <a:lnSpc>
                <a:spcPts val="9900"/>
              </a:lnSpc>
            </a:pPr>
            <a:r>
              <a:rPr lang="ru-RU" sz="9900" b="1" spc="-296">
                <a:solidFill>
                  <a:srgbClr val="4A3B33"/>
                </a:solidFill>
                <a:latin typeface="Nunito"/>
              </a:rPr>
              <a:t>Семья</a:t>
            </a:r>
          </a:p>
        </p:txBody>
      </p:sp>
      <p:sp>
        <p:nvSpPr>
          <p:cNvPr id="6" name="text6"/>
          <p:cNvSpPr>
            <a:spLocks noChangeArrowheads="1"/>
          </p:cNvSpPr>
          <p:nvPr/>
        </p:nvSpPr>
        <p:spPr>
          <a:xfrm>
            <a:off x="762000" y="3115330"/>
            <a:ext cx="11303000" cy="210820"/>
          </a:xfrm>
          <a:prstGeom prst="rect">
            <a:avLst/>
          </a:prstGeom>
          <a:noFill/>
        </p:spPr>
        <p:txBody>
          <a:bodyPr wrap="square" anchor="t" lIns="0" tIns="0" rIns="0" bIns="0"/>
          <a:lstStyle/>
          <a:p>
            <a:pPr>
              <a:lnSpc>
                <a:spcPts val="2340"/>
              </a:lnSpc>
            </a:pPr>
            <a:r>
              <a:rPr lang="ru-RU" sz="1950">
                <a:solidFill>
                  <a:srgbClr val="8A7D75"/>
                </a:solidFill>
                <a:latin typeface="Rubik"/>
              </a:rPr>
              <a:t>[ сущ. · социальный институт ]</a:t>
            </a:r>
          </a:p>
        </p:txBody>
      </p:sp>
      <p:sp>
        <p:nvSpPr>
          <p:cNvPr id="7" name="text7"/>
          <p:cNvSpPr>
            <a:spLocks noChangeArrowheads="1"/>
          </p:cNvSpPr>
          <p:nvPr/>
        </p:nvSpPr>
        <p:spPr>
          <a:xfrm>
            <a:off x="1104900" y="3639840"/>
            <a:ext cx="8191500" cy="1041400"/>
          </a:xfrm>
          <a:prstGeom prst="rect">
            <a:avLst/>
          </a:prstGeom>
          <a:noFill/>
        </p:spPr>
        <p:txBody>
          <a:bodyPr wrap="square" anchor="t" lIns="0" tIns="0" rIns="0" bIns="0"/>
          <a:lstStyle/>
          <a:p>
            <a:pPr>
              <a:lnSpc>
                <a:spcPts val="4050"/>
              </a:lnSpc>
            </a:pPr>
            <a:r>
              <a:rPr lang="ru-RU" sz="2700">
                <a:solidFill>
                  <a:srgbClr val="4A3B33"/>
                </a:solidFill>
                <a:latin typeface="Rubik"/>
              </a:rPr>
              <a:t>Семья — это малая группа, основанная на браке или кровном родстве и связанная общим бытом и взаимной помощью. Она даёт человеку чувство защищённости, любви и поддержки.</a:t>
            </a:r>
          </a:p>
        </p:txBody>
      </p:sp>
      <p:sp>
        <p:nvSpPr>
          <p:cNvPr id="8" name="text8"/>
          <p:cNvSpPr>
            <a:spLocks noChangeArrowheads="1"/>
          </p:cNvSpPr>
          <p:nvPr/>
        </p:nvSpPr>
        <p:spPr>
          <a:xfrm>
            <a:off x="1104900" y="4822845"/>
            <a:ext cx="8801100" cy="288290"/>
          </a:xfrm>
          <a:prstGeom prst="rect">
            <a:avLst/>
          </a:prstGeom>
          <a:noFill/>
        </p:spPr>
        <p:txBody>
          <a:bodyPr wrap="square" anchor="t" lIns="0" tIns="0" rIns="0" bIns="0"/>
          <a:lstStyle/>
          <a:p>
            <a:pPr>
              <a:lnSpc>
                <a:spcPts val="3255"/>
              </a:lnSpc>
            </a:pPr>
            <a:r>
              <a:rPr lang="ru-RU" sz="2100" i="1">
                <a:solidFill>
                  <a:srgbClr val="8A7D75"/>
                </a:solidFill>
                <a:latin typeface="Rubik"/>
              </a:rPr>
              <a:t>Пример: «Крепкая семья — опора для каждого её члена в трудную минуту».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635000"/>
            <a:ext cx="1468338" cy="240010"/>
          </a:xfrm>
          <a:prstGeom prst="roundRect">
            <a:avLst>
              <a:gd name="adj" fmla="val 50000"/>
            </a:avLst>
          </a:prstGeom>
          <a:solidFill>
            <a:srgbClr val="FFE4D9"/>
          </a:solidFill>
          <a:ln>
            <a:noFill/>
          </a:ln>
        </p:spPr>
      </p:sp>
      <p:sp>
        <p:nvSpPr>
          <p:cNvPr id="4" name="card4"/>
          <p:cNvSpPr/>
          <p:nvPr/>
        </p:nvSpPr>
        <p:spPr>
          <a:xfrm>
            <a:off x="762000" y="1631851"/>
            <a:ext cx="3454400" cy="2092325"/>
          </a:xfrm>
          <a:prstGeom prst="roundRect">
            <a:avLst>
              <a:gd name="adj" fmla="val 16388"/>
            </a:avLst>
          </a:prstGeom>
          <a:solidFill>
            <a:srgbClr val="FFFFFF"/>
          </a:solidFill>
          <a:ln>
            <a:noFill/>
          </a:ln>
          <a:effectLst>
            <a:outerShdw blurRad="228600" dist="76200" dir="5400000" rotWithShape="0">
              <a:srgbClr val="4E3B31">
                <a:alpha val="10196"/>
              </a:srgbClr>
            </a:outerShdw>
          </a:effectLst>
        </p:spPr>
      </p:sp>
      <p:sp>
        <p:nvSpPr>
          <p:cNvPr id="5" name="card5"/>
          <p:cNvSpPr/>
          <p:nvPr/>
        </p:nvSpPr>
        <p:spPr>
          <a:xfrm>
            <a:off x="1016000" y="1873151"/>
            <a:ext cx="381000" cy="381000"/>
          </a:xfrm>
          <a:prstGeom prst="roundRect">
            <a:avLst>
              <a:gd name="adj" fmla="val 40000"/>
            </a:avLst>
          </a:prstGeom>
          <a:solidFill>
            <a:srgbClr val="FFF8F1"/>
          </a:solidFill>
          <a:ln>
            <a:noFill/>
          </a:ln>
        </p:spPr>
      </p:sp>
      <p:sp>
        <p:nvSpPr>
          <p:cNvPr id="6" name="card6"/>
          <p:cNvSpPr/>
          <p:nvPr/>
        </p:nvSpPr>
        <p:spPr>
          <a:xfrm>
            <a:off x="4368800" y="1631851"/>
            <a:ext cx="3454400" cy="2092325"/>
          </a:xfrm>
          <a:prstGeom prst="roundRect">
            <a:avLst>
              <a:gd name="adj" fmla="val 16388"/>
            </a:avLst>
          </a:prstGeom>
          <a:solidFill>
            <a:srgbClr val="FFFFFF"/>
          </a:solidFill>
          <a:ln>
            <a:noFill/>
          </a:ln>
          <a:effectLst>
            <a:outerShdw blurRad="228600" dist="76200" dir="5400000" rotWithShape="0">
              <a:srgbClr val="4E3B31">
                <a:alpha val="10196"/>
              </a:srgbClr>
            </a:outerShdw>
          </a:effectLst>
        </p:spPr>
      </p:sp>
      <p:sp>
        <p:nvSpPr>
          <p:cNvPr id="7" name="card7"/>
          <p:cNvSpPr/>
          <p:nvPr/>
        </p:nvSpPr>
        <p:spPr>
          <a:xfrm>
            <a:off x="4622800" y="1873151"/>
            <a:ext cx="381000" cy="381000"/>
          </a:xfrm>
          <a:prstGeom prst="roundRect">
            <a:avLst>
              <a:gd name="adj" fmla="val 40000"/>
            </a:avLst>
          </a:prstGeom>
          <a:solidFill>
            <a:srgbClr val="FFF8F1"/>
          </a:solidFill>
          <a:ln>
            <a:noFill/>
          </a:ln>
        </p:spPr>
      </p:sp>
      <p:sp>
        <p:nvSpPr>
          <p:cNvPr id="8" name="card8"/>
          <p:cNvSpPr/>
          <p:nvPr/>
        </p:nvSpPr>
        <p:spPr>
          <a:xfrm>
            <a:off x="7975600" y="1631851"/>
            <a:ext cx="3454400" cy="2092325"/>
          </a:xfrm>
          <a:prstGeom prst="roundRect">
            <a:avLst>
              <a:gd name="adj" fmla="val 16388"/>
            </a:avLst>
          </a:prstGeom>
          <a:solidFill>
            <a:srgbClr val="FFFFFF"/>
          </a:solidFill>
          <a:ln>
            <a:noFill/>
          </a:ln>
          <a:effectLst>
            <a:outerShdw blurRad="228600" dist="76200" dir="5400000" rotWithShape="0">
              <a:srgbClr val="4E3B31">
                <a:alpha val="10196"/>
              </a:srgbClr>
            </a:outerShdw>
          </a:effectLst>
        </p:spPr>
      </p:sp>
      <p:sp>
        <p:nvSpPr>
          <p:cNvPr id="9" name="card9"/>
          <p:cNvSpPr/>
          <p:nvPr/>
        </p:nvSpPr>
        <p:spPr>
          <a:xfrm>
            <a:off x="8229600" y="1873151"/>
            <a:ext cx="381000" cy="381000"/>
          </a:xfrm>
          <a:prstGeom prst="roundRect">
            <a:avLst>
              <a:gd name="adj" fmla="val 40000"/>
            </a:avLst>
          </a:prstGeom>
          <a:solidFill>
            <a:srgbClr val="FFF8F1"/>
          </a:solidFill>
          <a:ln>
            <a:noFill/>
          </a:ln>
        </p:spPr>
      </p:sp>
      <p:sp>
        <p:nvSpPr>
          <p:cNvPr id="10" name="card10"/>
          <p:cNvSpPr/>
          <p:nvPr/>
        </p:nvSpPr>
        <p:spPr>
          <a:xfrm>
            <a:off x="762000" y="3876576"/>
            <a:ext cx="3454400" cy="2092424"/>
          </a:xfrm>
          <a:prstGeom prst="roundRect">
            <a:avLst>
              <a:gd name="adj" fmla="val 16387"/>
            </a:avLst>
          </a:prstGeom>
          <a:solidFill>
            <a:srgbClr val="FFFFFF"/>
          </a:solidFill>
          <a:ln>
            <a:noFill/>
          </a:ln>
          <a:effectLst>
            <a:outerShdw blurRad="228600" dist="76200" dir="5400000" rotWithShape="0">
              <a:srgbClr val="4E3B31">
                <a:alpha val="10196"/>
              </a:srgbClr>
            </a:outerShdw>
          </a:effectLst>
        </p:spPr>
      </p:sp>
      <p:sp>
        <p:nvSpPr>
          <p:cNvPr id="11" name="card11"/>
          <p:cNvSpPr/>
          <p:nvPr/>
        </p:nvSpPr>
        <p:spPr>
          <a:xfrm>
            <a:off x="1016000" y="4117876"/>
            <a:ext cx="381000" cy="381000"/>
          </a:xfrm>
          <a:prstGeom prst="roundRect">
            <a:avLst>
              <a:gd name="adj" fmla="val 40000"/>
            </a:avLst>
          </a:prstGeom>
          <a:solidFill>
            <a:srgbClr val="FFF8F1"/>
          </a:solidFill>
          <a:ln>
            <a:noFill/>
          </a:ln>
        </p:spPr>
      </p:sp>
      <p:sp>
        <p:nvSpPr>
          <p:cNvPr id="12" name="card12"/>
          <p:cNvSpPr/>
          <p:nvPr/>
        </p:nvSpPr>
        <p:spPr>
          <a:xfrm>
            <a:off x="4368800" y="3876576"/>
            <a:ext cx="3454400" cy="2092424"/>
          </a:xfrm>
          <a:prstGeom prst="roundRect">
            <a:avLst>
              <a:gd name="adj" fmla="val 16387"/>
            </a:avLst>
          </a:prstGeom>
          <a:solidFill>
            <a:srgbClr val="FFFFFF"/>
          </a:solidFill>
          <a:ln>
            <a:noFill/>
          </a:ln>
          <a:effectLst>
            <a:outerShdw blurRad="228600" dist="76200" dir="5400000" rotWithShape="0">
              <a:srgbClr val="4E3B31">
                <a:alpha val="10196"/>
              </a:srgbClr>
            </a:outerShdw>
          </a:effectLst>
        </p:spPr>
      </p:sp>
      <p:sp>
        <p:nvSpPr>
          <p:cNvPr id="13" name="card13"/>
          <p:cNvSpPr/>
          <p:nvPr/>
        </p:nvSpPr>
        <p:spPr>
          <a:xfrm>
            <a:off x="4622800" y="4117876"/>
            <a:ext cx="381000" cy="381000"/>
          </a:xfrm>
          <a:prstGeom prst="roundRect">
            <a:avLst>
              <a:gd name="adj" fmla="val 40000"/>
            </a:avLst>
          </a:prstGeom>
          <a:solidFill>
            <a:srgbClr val="FFF8F1"/>
          </a:solidFill>
          <a:ln>
            <a:noFill/>
          </a:ln>
        </p:spPr>
      </p:sp>
      <p:sp>
        <p:nvSpPr>
          <p:cNvPr id="14" name="card14"/>
          <p:cNvSpPr/>
          <p:nvPr/>
        </p:nvSpPr>
        <p:spPr>
          <a:xfrm>
            <a:off x="7975600" y="3876576"/>
            <a:ext cx="3454400" cy="2092424"/>
          </a:xfrm>
          <a:prstGeom prst="roundRect">
            <a:avLst>
              <a:gd name="adj" fmla="val 16387"/>
            </a:avLst>
          </a:prstGeom>
          <a:solidFill>
            <a:srgbClr val="FFFFFF"/>
          </a:solidFill>
          <a:ln>
            <a:noFill/>
          </a:ln>
          <a:effectLst>
            <a:outerShdw blurRad="228600" dist="76200" dir="5400000" rotWithShape="0">
              <a:srgbClr val="4E3B31">
                <a:alpha val="10196"/>
              </a:srgbClr>
            </a:outerShdw>
          </a:effectLst>
        </p:spPr>
      </p:sp>
      <p:sp>
        <p:nvSpPr>
          <p:cNvPr id="15" name="card15"/>
          <p:cNvSpPr/>
          <p:nvPr/>
        </p:nvSpPr>
        <p:spPr>
          <a:xfrm>
            <a:off x="8229600" y="4117876"/>
            <a:ext cx="381000" cy="381000"/>
          </a:xfrm>
          <a:prstGeom prst="roundRect">
            <a:avLst>
              <a:gd name="adj" fmla="val 40000"/>
            </a:avLst>
          </a:prstGeom>
          <a:solidFill>
            <a:srgbClr val="FFF8F1"/>
          </a:solidFill>
          <a:ln>
            <a:noFill/>
          </a:ln>
        </p:spPr>
      </p:sp>
      <p:pic>
        <p:nvPicPr>
          <p:cNvPr id="16" name="pic16"/>
          <p:cNvPicPr/>
          <p:nvPr/>
        </p:nvPicPr>
        <p:blipFill>
          <a:blip r:embed="rId4">
            <a:extLst>
              <a:ext uri="{96DAC541-7B7A-43D3-8B79-37D633B846F1}">
                <asvg:svgBlip xmlns:asvg="http://schemas.microsoft.com/office/drawing/2016/SVG/main" r:embed="rId5"/>
              </a:ext>
            </a:extLst>
          </a:blip>
          <a:stretch>
            <a:fillRect/>
          </a:stretch>
        </p:blipFill>
        <p:spPr>
          <a:xfrm>
            <a:off x="1117600" y="1974751"/>
            <a:ext cx="177800" cy="177800"/>
          </a:xfrm>
          <a:prstGeom prst="rect">
            <a:avLst/>
          </a:prstGeom>
        </p:spPr>
      </p:pic>
      <p:pic>
        <p:nvPicPr>
          <p:cNvPr id="17" name="pic17"/>
          <p:cNvPicPr/>
          <p:nvPr/>
        </p:nvPicPr>
        <p:blipFill>
          <a:blip r:embed="rId6"/>
          <a:stretch>
            <a:fillRect/>
          </a:stretch>
        </p:blipFill>
        <p:spPr>
          <a:xfrm>
            <a:off x="4724400" y="1974751"/>
            <a:ext cx="177800" cy="177800"/>
          </a:xfrm>
          <a:prstGeom prst="rect">
            <a:avLst/>
          </a:prstGeom>
        </p:spPr>
      </p:pic>
      <p:pic>
        <p:nvPicPr>
          <p:cNvPr id="18" name="pic18"/>
          <p:cNvPicPr/>
          <p:nvPr/>
        </p:nvPicPr>
        <p:blipFill>
          <a:blip r:embed="rId8">
            <a:extLst>
              <a:ext uri="{96DAC541-7B7A-43D3-8B79-37D633B846F1}">
                <asvg:svgBlip xmlns:asvg="http://schemas.microsoft.com/office/drawing/2016/SVG/main" r:embed="rId9"/>
              </a:ext>
            </a:extLst>
          </a:blip>
          <a:stretch>
            <a:fillRect/>
          </a:stretch>
        </p:blipFill>
        <p:spPr>
          <a:xfrm>
            <a:off x="8331200" y="1974751"/>
            <a:ext cx="177800" cy="177800"/>
          </a:xfrm>
          <a:prstGeom prst="rect">
            <a:avLst/>
          </a:prstGeom>
        </p:spPr>
      </p:pic>
      <p:pic>
        <p:nvPicPr>
          <p:cNvPr id="19" name="pic19"/>
          <p:cNvPicPr/>
          <p:nvPr/>
        </p:nvPicPr>
        <p:blipFill>
          <a:blip r:embed="rId10">
            <a:extLst>
              <a:ext uri="{96DAC541-7B7A-43D3-8B79-37D633B846F1}">
                <asvg:svgBlip xmlns:asvg="http://schemas.microsoft.com/office/drawing/2016/SVG/main" r:embed="rId11"/>
              </a:ext>
            </a:extLst>
          </a:blip>
          <a:stretch>
            <a:fillRect/>
          </a:stretch>
        </p:blipFill>
        <p:spPr>
          <a:xfrm>
            <a:off x="1117600" y="4219476"/>
            <a:ext cx="177800" cy="177800"/>
          </a:xfrm>
          <a:prstGeom prst="rect">
            <a:avLst/>
          </a:prstGeom>
        </p:spPr>
      </p:pic>
      <p:pic>
        <p:nvPicPr>
          <p:cNvPr id="20" name="pic20"/>
          <p:cNvPicPr/>
          <p:nvPr/>
        </p:nvPicPr>
        <p:blipFill>
          <a:blip r:embed="rId12">
            <a:extLst>
              <a:ext uri="{96DAC541-7B7A-43D3-8B79-37D633B846F1}">
                <asvg:svgBlip xmlns:asvg="http://schemas.microsoft.com/office/drawing/2016/SVG/main" r:embed="rId13"/>
              </a:ext>
            </a:extLst>
          </a:blip>
          <a:stretch>
            <a:fillRect/>
          </a:stretch>
        </p:blipFill>
        <p:spPr>
          <a:xfrm>
            <a:off x="4724400" y="4219476"/>
            <a:ext cx="177800" cy="177800"/>
          </a:xfrm>
          <a:prstGeom prst="rect">
            <a:avLst/>
          </a:prstGeom>
        </p:spPr>
      </p:pic>
      <p:pic>
        <p:nvPicPr>
          <p:cNvPr id="21" name="pic21"/>
          <p:cNvPicPr/>
          <p:nvPr/>
        </p:nvPicPr>
        <p:blipFill>
          <a:blip r:embed="rId14">
            <a:extLst>
              <a:ext uri="{96DAC541-7B7A-43D3-8B79-37D633B846F1}">
                <asvg:svgBlip xmlns:asvg="http://schemas.microsoft.com/office/drawing/2016/SVG/main" r:embed="rId15"/>
              </a:ext>
            </a:extLst>
          </a:blip>
          <a:stretch>
            <a:fillRect/>
          </a:stretch>
        </p:blipFill>
        <p:spPr>
          <a:xfrm>
            <a:off x="8331200" y="4219476"/>
            <a:ext cx="177800" cy="177800"/>
          </a:xfrm>
          <a:prstGeom prst="rect">
            <a:avLst/>
          </a:prstGeom>
        </p:spPr>
      </p:pic>
      <p:sp>
        <p:nvSpPr>
          <p:cNvPr id="22" name="text22"/>
          <p:cNvSpPr>
            <a:spLocks noChangeArrowheads="1"/>
          </p:cNvSpPr>
          <p:nvPr/>
        </p:nvSpPr>
        <p:spPr>
          <a:xfrm>
            <a:off x="901700" y="679450"/>
            <a:ext cx="1435870" cy="138430"/>
          </a:xfrm>
          <a:prstGeom prst="rect">
            <a:avLst/>
          </a:prstGeom>
          <a:noFill/>
        </p:spPr>
        <p:txBody>
          <a:bodyPr wrap="square" anchor="t" lIns="0" tIns="0" rIns="0" bIns="0"/>
          <a:lstStyle/>
          <a:p>
            <a:pPr>
              <a:lnSpc>
                <a:spcPts val="1485"/>
              </a:lnSpc>
            </a:pPr>
            <a:r>
              <a:rPr lang="ru-RU" sz="1350" b="1" spc="14">
                <a:solidFill>
                  <a:srgbClr val="A25E4A"/>
                </a:solidFill>
                <a:latin typeface="Rubik"/>
              </a:rPr>
              <a:t>основные ценности</a:t>
            </a:r>
          </a:p>
        </p:txBody>
      </p:sp>
      <p:sp>
        <p:nvSpPr>
          <p:cNvPr id="23" name="text23"/>
          <p:cNvSpPr>
            <a:spLocks noChangeArrowheads="1"/>
          </p:cNvSpPr>
          <p:nvPr/>
        </p:nvSpPr>
        <p:spPr>
          <a:xfrm>
            <a:off x="762000" y="805160"/>
            <a:ext cx="11303000" cy="439420"/>
          </a:xfrm>
          <a:prstGeom prst="rect">
            <a:avLst/>
          </a:prstGeom>
          <a:noFill/>
        </p:spPr>
        <p:txBody>
          <a:bodyPr wrap="square" anchor="t" lIns="0" tIns="0" rIns="0" bIns="0"/>
          <a:lstStyle/>
          <a:p>
            <a:pPr>
              <a:lnSpc>
                <a:spcPts val="5040"/>
              </a:lnSpc>
            </a:pPr>
            <a:r>
              <a:rPr lang="ru-RU" sz="4800" b="1" spc="-47">
                <a:solidFill>
                  <a:srgbClr val="4A3B33"/>
                </a:solidFill>
                <a:latin typeface="Nunito"/>
              </a:rPr>
              <a:t>Семейные ценности</a:t>
            </a:r>
          </a:p>
        </p:txBody>
      </p:sp>
      <p:sp>
        <p:nvSpPr>
          <p:cNvPr id="24" name="text24"/>
          <p:cNvSpPr>
            <a:spLocks noChangeArrowheads="1"/>
          </p:cNvSpPr>
          <p:nvPr/>
        </p:nvSpPr>
        <p:spPr>
          <a:xfrm>
            <a:off x="1016000" y="2417981"/>
            <a:ext cx="3535680" cy="218440"/>
          </a:xfrm>
          <a:prstGeom prst="rect">
            <a:avLst/>
          </a:prstGeom>
          <a:noFill/>
        </p:spPr>
        <p:txBody>
          <a:bodyPr wrap="square" anchor="t" lIns="0" tIns="0" rIns="0" bIns="0"/>
          <a:lstStyle/>
          <a:p>
            <a:pPr>
              <a:lnSpc>
                <a:spcPts val="2430"/>
              </a:lnSpc>
            </a:pPr>
            <a:r>
              <a:rPr lang="ru-RU" sz="2025" b="1">
                <a:solidFill>
                  <a:srgbClr val="4A3B33"/>
                </a:solidFill>
                <a:latin typeface="Rubik"/>
              </a:rPr>
              <a:t>Любовь</a:t>
            </a:r>
          </a:p>
        </p:txBody>
      </p:sp>
      <p:sp>
        <p:nvSpPr>
          <p:cNvPr id="25" name="text25"/>
          <p:cNvSpPr>
            <a:spLocks noChangeArrowheads="1"/>
          </p:cNvSpPr>
          <p:nvPr/>
        </p:nvSpPr>
        <p:spPr>
          <a:xfrm>
            <a:off x="1016000" y="2685951"/>
            <a:ext cx="2971800" cy="431800"/>
          </a:xfrm>
          <a:prstGeom prst="rect">
            <a:avLst/>
          </a:prstGeom>
          <a:noFill/>
        </p:spPr>
        <p:txBody>
          <a:bodyPr wrap="square" anchor="t" lIns="0" tIns="0" rIns="0" bIns="0"/>
          <a:lstStyle/>
          <a:p>
            <a:pPr>
              <a:lnSpc>
                <a:spcPts val="2475"/>
              </a:lnSpc>
            </a:pPr>
            <a:r>
              <a:rPr lang="ru-RU" sz="1650">
                <a:solidFill>
                  <a:srgbClr val="8A7D75"/>
                </a:solidFill>
                <a:latin typeface="Rubik"/>
              </a:rPr>
              <a:t>Основа семьи, безусловное принятие и поддержка друг друга.</a:t>
            </a:r>
          </a:p>
        </p:txBody>
      </p:sp>
      <p:sp>
        <p:nvSpPr>
          <p:cNvPr id="26" name="text26"/>
          <p:cNvSpPr>
            <a:spLocks noChangeArrowheads="1"/>
          </p:cNvSpPr>
          <p:nvPr/>
        </p:nvSpPr>
        <p:spPr>
          <a:xfrm>
            <a:off x="4622800" y="2417981"/>
            <a:ext cx="3535680" cy="218440"/>
          </a:xfrm>
          <a:prstGeom prst="rect">
            <a:avLst/>
          </a:prstGeom>
          <a:noFill/>
        </p:spPr>
        <p:txBody>
          <a:bodyPr wrap="square" anchor="t" lIns="0" tIns="0" rIns="0" bIns="0"/>
          <a:lstStyle/>
          <a:p>
            <a:pPr>
              <a:lnSpc>
                <a:spcPts val="2430"/>
              </a:lnSpc>
            </a:pPr>
            <a:r>
              <a:rPr lang="ru-RU" sz="2025" b="1">
                <a:solidFill>
                  <a:srgbClr val="4A3B33"/>
                </a:solidFill>
                <a:latin typeface="Rubik"/>
              </a:rPr>
              <a:t>Уважение</a:t>
            </a:r>
          </a:p>
        </p:txBody>
      </p:sp>
      <p:sp>
        <p:nvSpPr>
          <p:cNvPr id="27" name="text27"/>
          <p:cNvSpPr>
            <a:spLocks noChangeArrowheads="1"/>
          </p:cNvSpPr>
          <p:nvPr/>
        </p:nvSpPr>
        <p:spPr>
          <a:xfrm>
            <a:off x="4622800" y="2685951"/>
            <a:ext cx="2971800" cy="431800"/>
          </a:xfrm>
          <a:prstGeom prst="rect">
            <a:avLst/>
          </a:prstGeom>
          <a:noFill/>
        </p:spPr>
        <p:txBody>
          <a:bodyPr wrap="square" anchor="t" lIns="0" tIns="0" rIns="0" bIns="0"/>
          <a:lstStyle/>
          <a:p>
            <a:pPr>
              <a:lnSpc>
                <a:spcPts val="2475"/>
              </a:lnSpc>
            </a:pPr>
            <a:r>
              <a:rPr lang="ru-RU" sz="1650">
                <a:solidFill>
                  <a:srgbClr val="8A7D75"/>
                </a:solidFill>
                <a:latin typeface="Rubik"/>
              </a:rPr>
              <a:t>Признание ценности и мнения каждого члена семьи.</a:t>
            </a:r>
          </a:p>
        </p:txBody>
      </p:sp>
      <p:sp>
        <p:nvSpPr>
          <p:cNvPr id="28" name="text28"/>
          <p:cNvSpPr>
            <a:spLocks noChangeArrowheads="1"/>
          </p:cNvSpPr>
          <p:nvPr/>
        </p:nvSpPr>
        <p:spPr>
          <a:xfrm>
            <a:off x="8229600" y="2417981"/>
            <a:ext cx="3535680" cy="218440"/>
          </a:xfrm>
          <a:prstGeom prst="rect">
            <a:avLst/>
          </a:prstGeom>
          <a:noFill/>
        </p:spPr>
        <p:txBody>
          <a:bodyPr wrap="square" anchor="t" lIns="0" tIns="0" rIns="0" bIns="0"/>
          <a:lstStyle/>
          <a:p>
            <a:pPr>
              <a:lnSpc>
                <a:spcPts val="2430"/>
              </a:lnSpc>
            </a:pPr>
            <a:r>
              <a:rPr lang="ru-RU" sz="2025" b="1">
                <a:solidFill>
                  <a:srgbClr val="4A3B33"/>
                </a:solidFill>
                <a:latin typeface="Rubik"/>
              </a:rPr>
              <a:t>Доверие</a:t>
            </a:r>
          </a:p>
        </p:txBody>
      </p:sp>
      <p:sp>
        <p:nvSpPr>
          <p:cNvPr id="29" name="text29"/>
          <p:cNvSpPr>
            <a:spLocks noChangeArrowheads="1"/>
          </p:cNvSpPr>
          <p:nvPr/>
        </p:nvSpPr>
        <p:spPr>
          <a:xfrm>
            <a:off x="8229600" y="2685951"/>
            <a:ext cx="2971800" cy="431800"/>
          </a:xfrm>
          <a:prstGeom prst="rect">
            <a:avLst/>
          </a:prstGeom>
          <a:noFill/>
        </p:spPr>
        <p:txBody>
          <a:bodyPr wrap="square" anchor="t" lIns="0" tIns="0" rIns="0" bIns="0"/>
          <a:lstStyle/>
          <a:p>
            <a:pPr>
              <a:lnSpc>
                <a:spcPts val="2475"/>
              </a:lnSpc>
            </a:pPr>
            <a:r>
              <a:rPr lang="ru-RU" sz="1650">
                <a:solidFill>
                  <a:srgbClr val="8A7D75"/>
                </a:solidFill>
                <a:latin typeface="Rubik"/>
              </a:rPr>
              <a:t>Уверенность друг в друге, честность и открытость в отношениях.</a:t>
            </a:r>
          </a:p>
        </p:txBody>
      </p:sp>
      <p:sp>
        <p:nvSpPr>
          <p:cNvPr id="30" name="text30"/>
          <p:cNvSpPr>
            <a:spLocks noChangeArrowheads="1"/>
          </p:cNvSpPr>
          <p:nvPr/>
        </p:nvSpPr>
        <p:spPr>
          <a:xfrm>
            <a:off x="1016000" y="4662706"/>
            <a:ext cx="3535680" cy="218440"/>
          </a:xfrm>
          <a:prstGeom prst="rect">
            <a:avLst/>
          </a:prstGeom>
          <a:noFill/>
        </p:spPr>
        <p:txBody>
          <a:bodyPr wrap="square" anchor="t" lIns="0" tIns="0" rIns="0" bIns="0"/>
          <a:lstStyle/>
          <a:p>
            <a:pPr>
              <a:lnSpc>
                <a:spcPts val="2430"/>
              </a:lnSpc>
            </a:pPr>
            <a:r>
              <a:rPr lang="ru-RU" sz="2025" b="1">
                <a:solidFill>
                  <a:srgbClr val="4A3B33"/>
                </a:solidFill>
                <a:latin typeface="Rubik"/>
              </a:rPr>
              <a:t>Забота</a:t>
            </a:r>
          </a:p>
        </p:txBody>
      </p:sp>
      <p:sp>
        <p:nvSpPr>
          <p:cNvPr id="31" name="text31"/>
          <p:cNvSpPr>
            <a:spLocks noChangeArrowheads="1"/>
          </p:cNvSpPr>
          <p:nvPr/>
        </p:nvSpPr>
        <p:spPr>
          <a:xfrm>
            <a:off x="1016000" y="4930676"/>
            <a:ext cx="2971800" cy="431800"/>
          </a:xfrm>
          <a:prstGeom prst="rect">
            <a:avLst/>
          </a:prstGeom>
          <a:noFill/>
        </p:spPr>
        <p:txBody>
          <a:bodyPr wrap="square" anchor="t" lIns="0" tIns="0" rIns="0" bIns="0"/>
          <a:lstStyle/>
          <a:p>
            <a:pPr>
              <a:lnSpc>
                <a:spcPts val="2475"/>
              </a:lnSpc>
            </a:pPr>
            <a:r>
              <a:rPr lang="ru-RU" sz="1650">
                <a:solidFill>
                  <a:srgbClr val="8A7D75"/>
                </a:solidFill>
                <a:latin typeface="Rubik"/>
              </a:rPr>
              <a:t>Внимание к потребностям близких, помощь в трудную минуту.</a:t>
            </a:r>
          </a:p>
        </p:txBody>
      </p:sp>
      <p:sp>
        <p:nvSpPr>
          <p:cNvPr id="32" name="text32"/>
          <p:cNvSpPr>
            <a:spLocks noChangeArrowheads="1"/>
          </p:cNvSpPr>
          <p:nvPr/>
        </p:nvSpPr>
        <p:spPr>
          <a:xfrm>
            <a:off x="4622800" y="4662706"/>
            <a:ext cx="3535680" cy="218440"/>
          </a:xfrm>
          <a:prstGeom prst="rect">
            <a:avLst/>
          </a:prstGeom>
          <a:noFill/>
        </p:spPr>
        <p:txBody>
          <a:bodyPr wrap="square" anchor="t" lIns="0" tIns="0" rIns="0" bIns="0"/>
          <a:lstStyle/>
          <a:p>
            <a:pPr>
              <a:lnSpc>
                <a:spcPts val="2430"/>
              </a:lnSpc>
            </a:pPr>
            <a:r>
              <a:rPr lang="ru-RU" sz="2025" b="1">
                <a:solidFill>
                  <a:srgbClr val="4A3B33"/>
                </a:solidFill>
                <a:latin typeface="Rubik"/>
              </a:rPr>
              <a:t>Взаимопомощь</a:t>
            </a:r>
          </a:p>
        </p:txBody>
      </p:sp>
      <p:sp>
        <p:nvSpPr>
          <p:cNvPr id="33" name="text33"/>
          <p:cNvSpPr>
            <a:spLocks noChangeArrowheads="1"/>
          </p:cNvSpPr>
          <p:nvPr/>
        </p:nvSpPr>
        <p:spPr>
          <a:xfrm>
            <a:off x="4622800" y="4930676"/>
            <a:ext cx="2971800" cy="431800"/>
          </a:xfrm>
          <a:prstGeom prst="rect">
            <a:avLst/>
          </a:prstGeom>
          <a:noFill/>
        </p:spPr>
        <p:txBody>
          <a:bodyPr wrap="square" anchor="t" lIns="0" tIns="0" rIns="0" bIns="0"/>
          <a:lstStyle/>
          <a:p>
            <a:pPr>
              <a:lnSpc>
                <a:spcPts val="2475"/>
              </a:lnSpc>
            </a:pPr>
            <a:r>
              <a:rPr lang="ru-RU" sz="1650">
                <a:solidFill>
                  <a:srgbClr val="8A7D75"/>
                </a:solidFill>
                <a:latin typeface="Rubik"/>
              </a:rPr>
              <a:t>Поддержка друг друга во всех делах и начинаниях.</a:t>
            </a:r>
          </a:p>
        </p:txBody>
      </p:sp>
      <p:sp>
        <p:nvSpPr>
          <p:cNvPr id="34" name="text34"/>
          <p:cNvSpPr>
            <a:spLocks noChangeArrowheads="1"/>
          </p:cNvSpPr>
          <p:nvPr/>
        </p:nvSpPr>
        <p:spPr>
          <a:xfrm>
            <a:off x="8229600" y="4662706"/>
            <a:ext cx="3535680" cy="218440"/>
          </a:xfrm>
          <a:prstGeom prst="rect">
            <a:avLst/>
          </a:prstGeom>
          <a:noFill/>
        </p:spPr>
        <p:txBody>
          <a:bodyPr wrap="square" anchor="t" lIns="0" tIns="0" rIns="0" bIns="0"/>
          <a:lstStyle/>
          <a:p>
            <a:pPr>
              <a:lnSpc>
                <a:spcPts val="2430"/>
              </a:lnSpc>
            </a:pPr>
            <a:r>
              <a:rPr lang="ru-RU" sz="2025" b="1">
                <a:solidFill>
                  <a:srgbClr val="4A3B33"/>
                </a:solidFill>
                <a:latin typeface="Rubik"/>
              </a:rPr>
              <a:t>Верность</a:t>
            </a:r>
          </a:p>
        </p:txBody>
      </p:sp>
      <p:sp>
        <p:nvSpPr>
          <p:cNvPr id="35" name="text35"/>
          <p:cNvSpPr>
            <a:spLocks noChangeArrowheads="1"/>
          </p:cNvSpPr>
          <p:nvPr/>
        </p:nvSpPr>
        <p:spPr>
          <a:xfrm>
            <a:off x="8229600" y="4930676"/>
            <a:ext cx="2971800" cy="431800"/>
          </a:xfrm>
          <a:prstGeom prst="rect">
            <a:avLst/>
          </a:prstGeom>
          <a:noFill/>
        </p:spPr>
        <p:txBody>
          <a:bodyPr wrap="square" anchor="t" lIns="0" tIns="0" rIns="0" bIns="0"/>
          <a:lstStyle/>
          <a:p>
            <a:pPr>
              <a:lnSpc>
                <a:spcPts val="2475"/>
              </a:lnSpc>
            </a:pPr>
            <a:r>
              <a:rPr lang="ru-RU" sz="1650">
                <a:solidFill>
                  <a:srgbClr val="8A7D75"/>
                </a:solidFill>
                <a:latin typeface="Rubik"/>
              </a:rPr>
              <a:t>Преданность семье, верность обещаниям и друг другу.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635000"/>
            <a:ext cx="630833" cy="240010"/>
          </a:xfrm>
          <a:prstGeom prst="roundRect">
            <a:avLst>
              <a:gd name="adj" fmla="val 50000"/>
            </a:avLst>
          </a:prstGeom>
          <a:solidFill>
            <a:srgbClr val="FFE4D9"/>
          </a:solidFill>
          <a:ln>
            <a:noFill/>
          </a:ln>
        </p:spPr>
      </p:sp>
      <p:sp>
        <p:nvSpPr>
          <p:cNvPr id="4" name="card4"/>
          <p:cNvSpPr/>
          <p:nvPr/>
        </p:nvSpPr>
        <p:spPr>
          <a:xfrm>
            <a:off x="762000" y="1657251"/>
            <a:ext cx="5257800" cy="2079625"/>
          </a:xfrm>
          <a:prstGeom prst="roundRect">
            <a:avLst>
              <a:gd name="adj" fmla="val 16488"/>
            </a:avLst>
          </a:prstGeom>
          <a:noFill/>
          <a:ln w="6350" cap="flat">
            <a:solidFill>
              <a:srgbClr val="FFFFFF"/>
            </a:solidFill>
          </a:ln>
        </p:spPr>
      </p:sp>
      <p:sp>
        <p:nvSpPr>
          <p:cNvPr id="5" name="card5"/>
          <p:cNvSpPr/>
          <p:nvPr/>
        </p:nvSpPr>
        <p:spPr>
          <a:xfrm>
            <a:off x="6172200" y="1657251"/>
            <a:ext cx="5257800" cy="2079625"/>
          </a:xfrm>
          <a:prstGeom prst="roundRect">
            <a:avLst>
              <a:gd name="adj" fmla="val 16488"/>
            </a:avLst>
          </a:prstGeom>
          <a:noFill/>
          <a:ln w="6350" cap="flat">
            <a:solidFill>
              <a:srgbClr val="FFFFFF"/>
            </a:solidFill>
          </a:ln>
        </p:spPr>
      </p:sp>
      <p:sp>
        <p:nvSpPr>
          <p:cNvPr id="6" name="card6"/>
          <p:cNvSpPr/>
          <p:nvPr/>
        </p:nvSpPr>
        <p:spPr>
          <a:xfrm>
            <a:off x="762000" y="3889276"/>
            <a:ext cx="5257800" cy="2079724"/>
          </a:xfrm>
          <a:prstGeom prst="roundRect">
            <a:avLst>
              <a:gd name="adj" fmla="val 16487"/>
            </a:avLst>
          </a:prstGeom>
          <a:noFill/>
          <a:ln w="6350" cap="flat">
            <a:solidFill>
              <a:srgbClr val="FFFFFF"/>
            </a:solidFill>
          </a:ln>
        </p:spPr>
      </p:sp>
      <p:sp>
        <p:nvSpPr>
          <p:cNvPr id="7" name="card7"/>
          <p:cNvSpPr/>
          <p:nvPr/>
        </p:nvSpPr>
        <p:spPr>
          <a:xfrm>
            <a:off x="6172200" y="3889276"/>
            <a:ext cx="5257800" cy="2079724"/>
          </a:xfrm>
          <a:prstGeom prst="roundRect">
            <a:avLst>
              <a:gd name="adj" fmla="val 16487"/>
            </a:avLst>
          </a:prstGeom>
          <a:noFill/>
          <a:ln w="6350" cap="flat">
            <a:solidFill>
              <a:srgbClr val="FFFFFF"/>
            </a:solidFill>
          </a:ln>
        </p:spPr>
      </p:sp>
      <p:sp>
        <p:nvSpPr>
          <p:cNvPr id="8" name="text8"/>
          <p:cNvSpPr>
            <a:spLocks noChangeArrowheads="1"/>
          </p:cNvSpPr>
          <p:nvPr/>
        </p:nvSpPr>
        <p:spPr>
          <a:xfrm>
            <a:off x="901700" y="679450"/>
            <a:ext cx="487577" cy="138430"/>
          </a:xfrm>
          <a:prstGeom prst="rect">
            <a:avLst/>
          </a:prstGeom>
          <a:noFill/>
        </p:spPr>
        <p:txBody>
          <a:bodyPr wrap="square" anchor="t" lIns="0" tIns="0" rIns="0" bIns="0"/>
          <a:lstStyle/>
          <a:p>
            <a:pPr>
              <a:lnSpc>
                <a:spcPts val="1485"/>
              </a:lnSpc>
            </a:pPr>
            <a:r>
              <a:rPr lang="ru-RU" sz="1350" b="1" spc="14">
                <a:solidFill>
                  <a:srgbClr val="A25E4A"/>
                </a:solidFill>
                <a:latin typeface="Rubik"/>
              </a:rPr>
              <a:t>обзор</a:t>
            </a:r>
          </a:p>
        </p:txBody>
      </p:sp>
      <p:sp>
        <p:nvSpPr>
          <p:cNvPr id="9" name="text9"/>
          <p:cNvSpPr>
            <a:spLocks noChangeArrowheads="1"/>
          </p:cNvSpPr>
          <p:nvPr/>
        </p:nvSpPr>
        <p:spPr>
          <a:xfrm>
            <a:off x="762000" y="805160"/>
            <a:ext cx="11303000" cy="439420"/>
          </a:xfrm>
          <a:prstGeom prst="rect">
            <a:avLst/>
          </a:prstGeom>
          <a:noFill/>
        </p:spPr>
        <p:txBody>
          <a:bodyPr wrap="square" anchor="t" lIns="0" tIns="0" rIns="0" bIns="0"/>
          <a:lstStyle/>
          <a:p>
            <a:pPr>
              <a:lnSpc>
                <a:spcPts val="5040"/>
              </a:lnSpc>
            </a:pPr>
            <a:r>
              <a:rPr lang="ru-RU" sz="4800" b="1" spc="-47">
                <a:solidFill>
                  <a:srgbClr val="4A3B33"/>
                </a:solidFill>
                <a:latin typeface="Nunito"/>
              </a:rPr>
              <a:t>Роли и обязанности в семье</a:t>
            </a:r>
          </a:p>
        </p:txBody>
      </p:sp>
      <p:sp>
        <p:nvSpPr>
          <p:cNvPr id="10" name="text10"/>
          <p:cNvSpPr>
            <a:spLocks noChangeArrowheads="1"/>
          </p:cNvSpPr>
          <p:nvPr/>
        </p:nvSpPr>
        <p:spPr>
          <a:xfrm>
            <a:off x="1073150" y="1943001"/>
            <a:ext cx="5270500" cy="180340"/>
          </a:xfrm>
          <a:prstGeom prst="rect">
            <a:avLst/>
          </a:prstGeom>
          <a:noFill/>
        </p:spPr>
        <p:txBody>
          <a:bodyPr wrap="square" anchor="t" lIns="0" tIns="0" rIns="0" bIns="0"/>
          <a:lstStyle/>
          <a:p>
            <a:pPr>
              <a:lnSpc>
                <a:spcPts val="1980"/>
              </a:lnSpc>
            </a:pPr>
            <a:r>
              <a:rPr lang="ru-RU" sz="1650">
                <a:solidFill>
                  <a:srgbClr val="F07A5B"/>
                </a:solidFill>
                <a:latin typeface="Rubik"/>
              </a:rPr>
              <a:t>01</a:t>
            </a:r>
          </a:p>
        </p:txBody>
      </p:sp>
      <p:sp>
        <p:nvSpPr>
          <p:cNvPr id="11" name="text11"/>
          <p:cNvSpPr>
            <a:spLocks noChangeArrowheads="1"/>
          </p:cNvSpPr>
          <p:nvPr/>
        </p:nvSpPr>
        <p:spPr>
          <a:xfrm>
            <a:off x="1073150" y="2240181"/>
            <a:ext cx="5270500" cy="256540"/>
          </a:xfrm>
          <a:prstGeom prst="rect">
            <a:avLst/>
          </a:prstGeom>
          <a:noFill/>
        </p:spPr>
        <p:txBody>
          <a:bodyPr wrap="square" anchor="t" lIns="0" tIns="0" rIns="0" bIns="0"/>
          <a:lstStyle/>
          <a:p>
            <a:pPr>
              <a:lnSpc>
                <a:spcPts val="2880"/>
              </a:lnSpc>
            </a:pPr>
            <a:r>
              <a:rPr lang="ru-RU" sz="2400" b="1">
                <a:solidFill>
                  <a:srgbClr val="4A3B33"/>
                </a:solidFill>
                <a:latin typeface="Rubik"/>
              </a:rPr>
              <a:t>Традиционные роли</a:t>
            </a:r>
          </a:p>
        </p:txBody>
      </p:sp>
      <p:sp>
        <p:nvSpPr>
          <p:cNvPr id="12" name="text12"/>
          <p:cNvSpPr>
            <a:spLocks noChangeArrowheads="1"/>
          </p:cNvSpPr>
          <p:nvPr/>
        </p:nvSpPr>
        <p:spPr>
          <a:xfrm>
            <a:off x="1073150" y="2567880"/>
            <a:ext cx="4660900" cy="484981"/>
          </a:xfrm>
          <a:prstGeom prst="rect">
            <a:avLst/>
          </a:prstGeom>
          <a:noFill/>
        </p:spPr>
        <p:txBody>
          <a:bodyPr wrap="square" anchor="t" lIns="0" tIns="0" rIns="0" bIns="0"/>
          <a:lstStyle/>
          <a:p>
            <a:pPr>
              <a:lnSpc>
                <a:spcPts val="2789"/>
              </a:lnSpc>
            </a:pPr>
            <a:r>
              <a:rPr lang="ru-RU" sz="1800">
                <a:solidFill>
                  <a:srgbClr val="8A7D75"/>
                </a:solidFill>
                <a:latin typeface="Rubik"/>
              </a:rPr>
              <a:t>Мужчина — кормилец и защитник, женщина — хранительница очага и воспитатель детей.</a:t>
            </a:r>
          </a:p>
        </p:txBody>
      </p:sp>
      <p:sp>
        <p:nvSpPr>
          <p:cNvPr id="13" name="text13"/>
          <p:cNvSpPr>
            <a:spLocks noChangeArrowheads="1"/>
          </p:cNvSpPr>
          <p:nvPr/>
        </p:nvSpPr>
        <p:spPr>
          <a:xfrm>
            <a:off x="6483350" y="1943001"/>
            <a:ext cx="5270500" cy="180340"/>
          </a:xfrm>
          <a:prstGeom prst="rect">
            <a:avLst/>
          </a:prstGeom>
          <a:noFill/>
        </p:spPr>
        <p:txBody>
          <a:bodyPr wrap="square" anchor="t" lIns="0" tIns="0" rIns="0" bIns="0"/>
          <a:lstStyle/>
          <a:p>
            <a:pPr>
              <a:lnSpc>
                <a:spcPts val="1980"/>
              </a:lnSpc>
            </a:pPr>
            <a:r>
              <a:rPr lang="ru-RU" sz="1650">
                <a:solidFill>
                  <a:srgbClr val="F07A5B"/>
                </a:solidFill>
                <a:latin typeface="Rubik"/>
              </a:rPr>
              <a:t>02</a:t>
            </a:r>
          </a:p>
        </p:txBody>
      </p:sp>
      <p:sp>
        <p:nvSpPr>
          <p:cNvPr id="14" name="text14"/>
          <p:cNvSpPr>
            <a:spLocks noChangeArrowheads="1"/>
          </p:cNvSpPr>
          <p:nvPr/>
        </p:nvSpPr>
        <p:spPr>
          <a:xfrm>
            <a:off x="6483350" y="2240181"/>
            <a:ext cx="5270500" cy="256540"/>
          </a:xfrm>
          <a:prstGeom prst="rect">
            <a:avLst/>
          </a:prstGeom>
          <a:noFill/>
        </p:spPr>
        <p:txBody>
          <a:bodyPr wrap="square" anchor="t" lIns="0" tIns="0" rIns="0" bIns="0"/>
          <a:lstStyle/>
          <a:p>
            <a:pPr>
              <a:lnSpc>
                <a:spcPts val="2880"/>
              </a:lnSpc>
            </a:pPr>
            <a:r>
              <a:rPr lang="ru-RU" sz="2400" b="1">
                <a:solidFill>
                  <a:srgbClr val="4A3B33"/>
                </a:solidFill>
                <a:latin typeface="Rubik"/>
              </a:rPr>
              <a:t>Современные роли</a:t>
            </a:r>
          </a:p>
        </p:txBody>
      </p:sp>
      <p:sp>
        <p:nvSpPr>
          <p:cNvPr id="15" name="text15"/>
          <p:cNvSpPr>
            <a:spLocks noChangeArrowheads="1"/>
          </p:cNvSpPr>
          <p:nvPr/>
        </p:nvSpPr>
        <p:spPr>
          <a:xfrm>
            <a:off x="6483350" y="2567880"/>
            <a:ext cx="4660900" cy="484981"/>
          </a:xfrm>
          <a:prstGeom prst="rect">
            <a:avLst/>
          </a:prstGeom>
          <a:noFill/>
        </p:spPr>
        <p:txBody>
          <a:bodyPr wrap="square" anchor="t" lIns="0" tIns="0" rIns="0" bIns="0"/>
          <a:lstStyle/>
          <a:p>
            <a:pPr>
              <a:lnSpc>
                <a:spcPts val="2789"/>
              </a:lnSpc>
            </a:pPr>
            <a:r>
              <a:rPr lang="ru-RU" sz="1800">
                <a:solidFill>
                  <a:srgbClr val="8A7D75"/>
                </a:solidFill>
                <a:latin typeface="Rubik"/>
              </a:rPr>
              <a:t>Равноправие: обязанности распределяются по договорённости, гендерные стереотипы уходят.</a:t>
            </a:r>
          </a:p>
        </p:txBody>
      </p:sp>
      <p:sp>
        <p:nvSpPr>
          <p:cNvPr id="16" name="text16"/>
          <p:cNvSpPr>
            <a:spLocks noChangeArrowheads="1"/>
          </p:cNvSpPr>
          <p:nvPr/>
        </p:nvSpPr>
        <p:spPr>
          <a:xfrm>
            <a:off x="1073150" y="4175026"/>
            <a:ext cx="5270500" cy="180340"/>
          </a:xfrm>
          <a:prstGeom prst="rect">
            <a:avLst/>
          </a:prstGeom>
          <a:noFill/>
        </p:spPr>
        <p:txBody>
          <a:bodyPr wrap="square" anchor="t" lIns="0" tIns="0" rIns="0" bIns="0"/>
          <a:lstStyle/>
          <a:p>
            <a:pPr>
              <a:lnSpc>
                <a:spcPts val="1980"/>
              </a:lnSpc>
            </a:pPr>
            <a:r>
              <a:rPr lang="ru-RU" sz="1650">
                <a:solidFill>
                  <a:srgbClr val="F07A5B"/>
                </a:solidFill>
                <a:latin typeface="Rubik"/>
              </a:rPr>
              <a:t>03</a:t>
            </a:r>
          </a:p>
        </p:txBody>
      </p:sp>
      <p:sp>
        <p:nvSpPr>
          <p:cNvPr id="17" name="text17"/>
          <p:cNvSpPr>
            <a:spLocks noChangeArrowheads="1"/>
          </p:cNvSpPr>
          <p:nvPr/>
        </p:nvSpPr>
        <p:spPr>
          <a:xfrm>
            <a:off x="1073150" y="4472206"/>
            <a:ext cx="5270500" cy="256540"/>
          </a:xfrm>
          <a:prstGeom prst="rect">
            <a:avLst/>
          </a:prstGeom>
          <a:noFill/>
        </p:spPr>
        <p:txBody>
          <a:bodyPr wrap="square" anchor="t" lIns="0" tIns="0" rIns="0" bIns="0"/>
          <a:lstStyle/>
          <a:p>
            <a:pPr>
              <a:lnSpc>
                <a:spcPts val="2880"/>
              </a:lnSpc>
            </a:pPr>
            <a:r>
              <a:rPr lang="ru-RU" sz="2400" b="1">
                <a:solidFill>
                  <a:srgbClr val="4A3B33"/>
                </a:solidFill>
                <a:latin typeface="Rubik"/>
              </a:rPr>
              <a:t>Распределение обязанностей</a:t>
            </a:r>
          </a:p>
        </p:txBody>
      </p:sp>
      <p:sp>
        <p:nvSpPr>
          <p:cNvPr id="18" name="text18"/>
          <p:cNvSpPr>
            <a:spLocks noChangeArrowheads="1"/>
          </p:cNvSpPr>
          <p:nvPr/>
        </p:nvSpPr>
        <p:spPr>
          <a:xfrm>
            <a:off x="1073150" y="4799905"/>
            <a:ext cx="4660900" cy="484981"/>
          </a:xfrm>
          <a:prstGeom prst="rect">
            <a:avLst/>
          </a:prstGeom>
          <a:noFill/>
        </p:spPr>
        <p:txBody>
          <a:bodyPr wrap="square" anchor="t" lIns="0" tIns="0" rIns="0" bIns="0"/>
          <a:lstStyle/>
          <a:p>
            <a:pPr>
              <a:lnSpc>
                <a:spcPts val="2789"/>
              </a:lnSpc>
            </a:pPr>
            <a:r>
              <a:rPr lang="ru-RU" sz="1800">
                <a:solidFill>
                  <a:srgbClr val="8A7D75"/>
                </a:solidFill>
                <a:latin typeface="Rubik"/>
              </a:rPr>
              <a:t>Важно договариваться: кто готовит, убирает, зарабатывает. Гибкость укрепляет семью.</a:t>
            </a:r>
          </a:p>
        </p:txBody>
      </p:sp>
      <p:sp>
        <p:nvSpPr>
          <p:cNvPr id="19" name="text19"/>
          <p:cNvSpPr>
            <a:spLocks noChangeArrowheads="1"/>
          </p:cNvSpPr>
          <p:nvPr/>
        </p:nvSpPr>
        <p:spPr>
          <a:xfrm>
            <a:off x="6483350" y="4175026"/>
            <a:ext cx="5270500" cy="180340"/>
          </a:xfrm>
          <a:prstGeom prst="rect">
            <a:avLst/>
          </a:prstGeom>
          <a:noFill/>
        </p:spPr>
        <p:txBody>
          <a:bodyPr wrap="square" anchor="t" lIns="0" tIns="0" rIns="0" bIns="0"/>
          <a:lstStyle/>
          <a:p>
            <a:pPr>
              <a:lnSpc>
                <a:spcPts val="1980"/>
              </a:lnSpc>
            </a:pPr>
            <a:r>
              <a:rPr lang="ru-RU" sz="1650">
                <a:solidFill>
                  <a:srgbClr val="F07A5B"/>
                </a:solidFill>
                <a:latin typeface="Rubik"/>
              </a:rPr>
              <a:t>04</a:t>
            </a:r>
          </a:p>
        </p:txBody>
      </p:sp>
      <p:sp>
        <p:nvSpPr>
          <p:cNvPr id="20" name="text20"/>
          <p:cNvSpPr>
            <a:spLocks noChangeArrowheads="1"/>
          </p:cNvSpPr>
          <p:nvPr/>
        </p:nvSpPr>
        <p:spPr>
          <a:xfrm>
            <a:off x="6483350" y="4472206"/>
            <a:ext cx="5270500" cy="256540"/>
          </a:xfrm>
          <a:prstGeom prst="rect">
            <a:avLst/>
          </a:prstGeom>
          <a:noFill/>
        </p:spPr>
        <p:txBody>
          <a:bodyPr wrap="square" anchor="t" lIns="0" tIns="0" rIns="0" bIns="0"/>
          <a:lstStyle/>
          <a:p>
            <a:pPr>
              <a:lnSpc>
                <a:spcPts val="2880"/>
              </a:lnSpc>
            </a:pPr>
            <a:r>
              <a:rPr lang="ru-RU" sz="2400" b="1">
                <a:solidFill>
                  <a:srgbClr val="4A3B33"/>
                </a:solidFill>
                <a:latin typeface="Rubik"/>
              </a:rPr>
              <a:t>Воспитание детей</a:t>
            </a:r>
          </a:p>
        </p:txBody>
      </p:sp>
      <p:sp>
        <p:nvSpPr>
          <p:cNvPr id="21" name="text21"/>
          <p:cNvSpPr>
            <a:spLocks noChangeArrowheads="1"/>
          </p:cNvSpPr>
          <p:nvPr/>
        </p:nvSpPr>
        <p:spPr>
          <a:xfrm>
            <a:off x="6483350" y="4799905"/>
            <a:ext cx="4660900" cy="484981"/>
          </a:xfrm>
          <a:prstGeom prst="rect">
            <a:avLst/>
          </a:prstGeom>
          <a:noFill/>
        </p:spPr>
        <p:txBody>
          <a:bodyPr wrap="square" anchor="t" lIns="0" tIns="0" rIns="0" bIns="0"/>
          <a:lstStyle/>
          <a:p>
            <a:pPr>
              <a:lnSpc>
                <a:spcPts val="2789"/>
              </a:lnSpc>
            </a:pPr>
            <a:r>
              <a:rPr lang="ru-RU" sz="1800">
                <a:solidFill>
                  <a:srgbClr val="8A7D75"/>
                </a:solidFill>
                <a:latin typeface="Rubik"/>
              </a:rPr>
              <a:t>Оба родителя участвуют в воспитании, передавая ценности, уважение и ответственность.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pic>
        <p:nvPicPr>
          <p:cNvPr id="3" name="pic3"/>
          <p:cNvPicPr/>
          <p:nvPr/>
        </p:nvPicPr>
        <p:blipFill>
          <a:blip r:embed="rId4"/>
          <a:stretch>
            <a:fillRect/>
          </a:stretch>
        </p:blipFill>
        <p:spPr>
          <a:xfrm>
            <a:off x="762000" y="1943100"/>
            <a:ext cx="5257800" cy="4152900"/>
          </a:xfrm>
          <a:prstGeom prst="rect">
            <a:avLst/>
          </a:prstGeom>
        </p:spPr>
      </p:pic>
      <p:pic>
        <p:nvPicPr>
          <p:cNvPr id="4" name="pic4"/>
          <p:cNvPicPr/>
          <p:nvPr/>
        </p:nvPicPr>
        <p:blipFill>
          <a:blip r:embed="rId6"/>
          <a:stretch>
            <a:fillRect/>
          </a:stretch>
        </p:blipFill>
        <p:spPr>
          <a:xfrm>
            <a:off x="6172200" y="1943100"/>
            <a:ext cx="5257800" cy="4152900"/>
          </a:xfrm>
          <a:prstGeom prst="rect">
            <a:avLst/>
          </a:prstGeom>
        </p:spPr>
      </p:pic>
      <p:sp>
        <p:nvSpPr>
          <p:cNvPr id="5" name="text5"/>
          <p:cNvSpPr>
            <a:spLocks noChangeArrowheads="1"/>
          </p:cNvSpPr>
          <p:nvPr/>
        </p:nvSpPr>
        <p:spPr>
          <a:xfrm>
            <a:off x="762000" y="862409"/>
            <a:ext cx="3874790" cy="180340"/>
          </a:xfrm>
          <a:prstGeom prst="rect">
            <a:avLst/>
          </a:prstGeom>
          <a:noFill/>
        </p:spPr>
        <p:txBody>
          <a:bodyPr wrap="square" anchor="t" lIns="0" tIns="0" rIns="0" bIns="0"/>
          <a:lstStyle/>
          <a:p>
            <a:pPr>
              <a:lnSpc>
                <a:spcPts val="1980"/>
              </a:lnSpc>
            </a:pPr>
            <a:r>
              <a:rPr lang="ru-RU" sz="1650" cap="all" spc="297">
                <a:solidFill>
                  <a:srgbClr val="F07A5B"/>
                </a:solidFill>
                <a:latin typeface="Rubik"/>
              </a:rPr>
              <a:t>Семейные традиции</a:t>
            </a:r>
          </a:p>
        </p:txBody>
      </p:sp>
      <p:sp>
        <p:nvSpPr>
          <p:cNvPr id="6" name="text6"/>
          <p:cNvSpPr>
            <a:spLocks noChangeArrowheads="1"/>
          </p:cNvSpPr>
          <p:nvPr/>
        </p:nvSpPr>
        <p:spPr>
          <a:xfrm>
            <a:off x="762000" y="1091009"/>
            <a:ext cx="3874790" cy="439420"/>
          </a:xfrm>
          <a:prstGeom prst="rect">
            <a:avLst/>
          </a:prstGeom>
          <a:noFill/>
        </p:spPr>
        <p:txBody>
          <a:bodyPr wrap="square" anchor="t" lIns="0" tIns="0" rIns="0" bIns="0"/>
          <a:lstStyle/>
          <a:p>
            <a:pPr>
              <a:lnSpc>
                <a:spcPts val="5040"/>
              </a:lnSpc>
            </a:pPr>
            <a:r>
              <a:rPr lang="ru-RU" sz="4800" b="1" spc="-47">
                <a:solidFill>
                  <a:srgbClr val="4A3B33"/>
                </a:solidFill>
                <a:latin typeface="Nunito"/>
              </a:rPr>
              <a:t>В России и мире</a:t>
            </a:r>
          </a:p>
        </p:txBody>
      </p:sp>
      <p:sp>
        <p:nvSpPr>
          <p:cNvPr id="7" name="text7"/>
          <p:cNvSpPr>
            <a:spLocks noChangeArrowheads="1"/>
          </p:cNvSpPr>
          <p:nvPr/>
        </p:nvSpPr>
        <p:spPr>
          <a:xfrm>
            <a:off x="8102600" y="633413"/>
            <a:ext cx="3327400" cy="965200"/>
          </a:xfrm>
          <a:prstGeom prst="rect">
            <a:avLst/>
          </a:prstGeom>
          <a:noFill/>
        </p:spPr>
        <p:txBody>
          <a:bodyPr wrap="square" anchor="t" lIns="0" tIns="0" rIns="0" bIns="0"/>
          <a:lstStyle/>
          <a:p>
            <a:pPr algn="r">
              <a:lnSpc>
                <a:spcPts val="2813"/>
              </a:lnSpc>
            </a:pPr>
            <a:r>
              <a:rPr lang="ru-RU" sz="1875">
                <a:solidFill>
                  <a:srgbClr val="8A7D75"/>
                </a:solidFill>
                <a:latin typeface="Rubik"/>
              </a:rPr>
              <a:t>Традиции передаются из поколения в поколение и укрепляют связь между родными: от совместных ужинов до национальных обычаев.</a:t>
            </a:r>
          </a:p>
        </p:txBody>
      </p:sp>
      <p:sp>
        <p:nvSpPr>
          <p:cNvPr id="8" name="text8"/>
          <p:cNvSpPr>
            <a:spLocks noChangeArrowheads="1"/>
          </p:cNvSpPr>
          <p:nvPr/>
        </p:nvSpPr>
        <p:spPr>
          <a:xfrm>
            <a:off x="927100" y="5797550"/>
            <a:ext cx="5562600" cy="180340"/>
          </a:xfrm>
          <a:prstGeom prst="rect">
            <a:avLst/>
          </a:prstGeom>
          <a:noFill/>
        </p:spPr>
        <p:txBody>
          <a:bodyPr wrap="square" anchor="t" lIns="0" tIns="0" rIns="0" bIns="0"/>
          <a:lstStyle/>
          <a:p>
            <a:pPr>
              <a:lnSpc>
                <a:spcPts val="1980"/>
              </a:lnSpc>
            </a:pPr>
            <a:r>
              <a:rPr lang="ru-RU" sz="1650" b="1">
                <a:solidFill>
                  <a:srgbClr val="FFF8F1"/>
                </a:solidFill>
                <a:latin typeface="Rubik"/>
              </a:rPr>
              <a:t>Семейный ужин</a:t>
            </a:r>
          </a:p>
        </p:txBody>
      </p:sp>
      <p:sp>
        <p:nvSpPr>
          <p:cNvPr id="9" name="text9"/>
          <p:cNvSpPr>
            <a:spLocks noChangeArrowheads="1"/>
          </p:cNvSpPr>
          <p:nvPr/>
        </p:nvSpPr>
        <p:spPr>
          <a:xfrm>
            <a:off x="6337300" y="5797550"/>
            <a:ext cx="5562600" cy="180340"/>
          </a:xfrm>
          <a:prstGeom prst="rect">
            <a:avLst/>
          </a:prstGeom>
          <a:noFill/>
        </p:spPr>
        <p:txBody>
          <a:bodyPr wrap="square" anchor="t" lIns="0" tIns="0" rIns="0" bIns="0"/>
          <a:lstStyle/>
          <a:p>
            <a:pPr>
              <a:lnSpc>
                <a:spcPts val="1980"/>
              </a:lnSpc>
            </a:pPr>
            <a:r>
              <a:rPr lang="ru-RU" sz="1650" b="1">
                <a:solidFill>
                  <a:srgbClr val="FFF8F1"/>
                </a:solidFill>
                <a:latin typeface="Rubik"/>
              </a:rPr>
              <a:t>Передача опыта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985540"/>
            <a:ext cx="1661914" cy="240010"/>
          </a:xfrm>
          <a:prstGeom prst="roundRect">
            <a:avLst>
              <a:gd name="adj" fmla="val 50000"/>
            </a:avLst>
          </a:prstGeom>
          <a:solidFill>
            <a:srgbClr val="FFE4D9"/>
          </a:solidFill>
          <a:ln>
            <a:noFill/>
          </a:ln>
        </p:spPr>
      </p:sp>
      <p:sp>
        <p:nvSpPr>
          <p:cNvPr id="4" name="card4"/>
          <p:cNvSpPr/>
          <p:nvPr/>
        </p:nvSpPr>
        <p:spPr>
          <a:xfrm>
            <a:off x="762000" y="2113260"/>
            <a:ext cx="5232400" cy="1778000"/>
          </a:xfrm>
          <a:prstGeom prst="roundRect">
            <a:avLst>
              <a:gd name="adj" fmla="val 19285"/>
            </a:avLst>
          </a:prstGeom>
          <a:solidFill>
            <a:srgbClr val="FFFFFF"/>
          </a:solidFill>
          <a:ln>
            <a:noFill/>
          </a:ln>
          <a:effectLst>
            <a:outerShdw blurRad="228600" dist="76200" dir="5400000" rotWithShape="0">
              <a:srgbClr val="4E3B31">
                <a:alpha val="10196"/>
              </a:srgbClr>
            </a:outerShdw>
          </a:effectLst>
        </p:spPr>
      </p:sp>
      <p:sp>
        <p:nvSpPr>
          <p:cNvPr id="5" name="card5"/>
          <p:cNvSpPr/>
          <p:nvPr/>
        </p:nvSpPr>
        <p:spPr>
          <a:xfrm>
            <a:off x="6197600" y="2113260"/>
            <a:ext cx="5232400" cy="1778000"/>
          </a:xfrm>
          <a:prstGeom prst="roundRect">
            <a:avLst>
              <a:gd name="adj" fmla="val 19285"/>
            </a:avLst>
          </a:prstGeom>
          <a:solidFill>
            <a:srgbClr val="FFFFFF"/>
          </a:solidFill>
          <a:ln>
            <a:noFill/>
          </a:ln>
          <a:effectLst>
            <a:outerShdw blurRad="228600" dist="76200" dir="5400000" rotWithShape="0">
              <a:srgbClr val="4E3B31">
                <a:alpha val="10196"/>
              </a:srgbClr>
            </a:outerShdw>
          </a:effectLst>
        </p:spPr>
      </p:sp>
      <p:sp>
        <p:nvSpPr>
          <p:cNvPr id="6" name="card6"/>
          <p:cNvSpPr/>
          <p:nvPr/>
        </p:nvSpPr>
        <p:spPr>
          <a:xfrm>
            <a:off x="762000" y="4094460"/>
            <a:ext cx="5232400" cy="1778000"/>
          </a:xfrm>
          <a:prstGeom prst="roundRect">
            <a:avLst>
              <a:gd name="adj" fmla="val 19285"/>
            </a:avLst>
          </a:prstGeom>
          <a:solidFill>
            <a:srgbClr val="FFFFFF"/>
          </a:solidFill>
          <a:ln>
            <a:noFill/>
          </a:ln>
          <a:effectLst>
            <a:outerShdw blurRad="228600" dist="76200" dir="5400000" rotWithShape="0">
              <a:srgbClr val="4E3B31">
                <a:alpha val="10196"/>
              </a:srgbClr>
            </a:outerShdw>
          </a:effectLst>
        </p:spPr>
      </p:sp>
      <p:sp>
        <p:nvSpPr>
          <p:cNvPr id="7" name="card7"/>
          <p:cNvSpPr/>
          <p:nvPr/>
        </p:nvSpPr>
        <p:spPr>
          <a:xfrm>
            <a:off x="6197600" y="4094460"/>
            <a:ext cx="5232400" cy="1778000"/>
          </a:xfrm>
          <a:prstGeom prst="roundRect">
            <a:avLst>
              <a:gd name="adj" fmla="val 19285"/>
            </a:avLst>
          </a:prstGeom>
          <a:solidFill>
            <a:srgbClr val="FFFFFF"/>
          </a:solidFill>
          <a:ln>
            <a:noFill/>
          </a:ln>
          <a:effectLst>
            <a:outerShdw blurRad="228600" dist="76200" dir="5400000" rotWithShape="0">
              <a:srgbClr val="4E3B31">
                <a:alpha val="10196"/>
              </a:srgbClr>
            </a:outerShdw>
          </a:effectLst>
        </p:spPr>
      </p:sp>
      <p:sp>
        <p:nvSpPr>
          <p:cNvPr id="8" name="text8"/>
          <p:cNvSpPr>
            <a:spLocks noChangeArrowheads="1"/>
          </p:cNvSpPr>
          <p:nvPr/>
        </p:nvSpPr>
        <p:spPr>
          <a:xfrm>
            <a:off x="901700" y="1029990"/>
            <a:ext cx="1668161" cy="138430"/>
          </a:xfrm>
          <a:prstGeom prst="rect">
            <a:avLst/>
          </a:prstGeom>
          <a:noFill/>
        </p:spPr>
        <p:txBody>
          <a:bodyPr wrap="square" anchor="t" lIns="0" tIns="0" rIns="0" bIns="0"/>
          <a:lstStyle/>
          <a:p>
            <a:pPr>
              <a:lnSpc>
                <a:spcPts val="1485"/>
              </a:lnSpc>
            </a:pPr>
            <a:r>
              <a:rPr lang="ru-RU" sz="1350" b="1" spc="14">
                <a:solidFill>
                  <a:srgbClr val="A25E4A"/>
                </a:solidFill>
                <a:latin typeface="Rubik"/>
              </a:rPr>
              <a:t>статистика 2025–2026</a:t>
            </a:r>
          </a:p>
        </p:txBody>
      </p:sp>
      <p:sp>
        <p:nvSpPr>
          <p:cNvPr id="9" name="text9"/>
          <p:cNvSpPr>
            <a:spLocks noChangeArrowheads="1"/>
          </p:cNvSpPr>
          <p:nvPr/>
        </p:nvSpPr>
        <p:spPr>
          <a:xfrm>
            <a:off x="762000" y="1333500"/>
            <a:ext cx="11303000" cy="519430"/>
          </a:xfrm>
          <a:prstGeom prst="rect">
            <a:avLst/>
          </a:prstGeom>
          <a:noFill/>
        </p:spPr>
        <p:txBody>
          <a:bodyPr wrap="square" anchor="t" lIns="0" tIns="0" rIns="0" bIns="0"/>
          <a:lstStyle/>
          <a:p>
            <a:pPr>
              <a:lnSpc>
                <a:spcPts val="5985"/>
              </a:lnSpc>
            </a:pPr>
            <a:r>
              <a:rPr lang="ru-RU" sz="5700" b="1" spc="-56">
                <a:solidFill>
                  <a:srgbClr val="4A3B33"/>
                </a:solidFill>
                <a:latin typeface="Nunito"/>
              </a:rPr>
              <a:t>Семья в цифрах — Россия</a:t>
            </a:r>
          </a:p>
        </p:txBody>
      </p:sp>
      <p:sp>
        <p:nvSpPr>
          <p:cNvPr id="10" name="text10"/>
          <p:cNvSpPr>
            <a:spLocks noChangeArrowheads="1"/>
          </p:cNvSpPr>
          <p:nvPr/>
        </p:nvSpPr>
        <p:spPr>
          <a:xfrm>
            <a:off x="1041400" y="2303760"/>
            <a:ext cx="5308600" cy="622300"/>
          </a:xfrm>
          <a:prstGeom prst="rect">
            <a:avLst/>
          </a:prstGeom>
          <a:noFill/>
        </p:spPr>
        <p:txBody>
          <a:bodyPr wrap="square" anchor="t" lIns="0" tIns="0" rIns="0" bIns="0"/>
          <a:lstStyle/>
          <a:p>
            <a:pPr>
              <a:lnSpc>
                <a:spcPts val="7200"/>
              </a:lnSpc>
            </a:pPr>
            <a:r>
              <a:rPr lang="ru-RU" sz="7200" b="1" spc="-215">
                <a:solidFill>
                  <a:srgbClr val="F07A5B"/>
                </a:solidFill>
                <a:latin typeface="Nunito"/>
              </a:rPr>
              <a:t>42 млн</a:t>
            </a:r>
          </a:p>
        </p:txBody>
      </p:sp>
      <p:sp>
        <p:nvSpPr>
          <p:cNvPr id="11" name="text11"/>
          <p:cNvSpPr>
            <a:spLocks noChangeArrowheads="1"/>
          </p:cNvSpPr>
          <p:nvPr/>
        </p:nvSpPr>
        <p:spPr>
          <a:xfrm>
            <a:off x="1041400" y="3103860"/>
            <a:ext cx="5308600" cy="241300"/>
          </a:xfrm>
          <a:prstGeom prst="rect">
            <a:avLst/>
          </a:prstGeom>
          <a:noFill/>
        </p:spPr>
        <p:txBody>
          <a:bodyPr wrap="square" anchor="t" lIns="0" tIns="0" rIns="0" bIns="0"/>
          <a:lstStyle/>
          <a:p>
            <a:pPr>
              <a:lnSpc>
                <a:spcPts val="2700"/>
              </a:lnSpc>
            </a:pPr>
            <a:r>
              <a:rPr lang="ru-RU" sz="2250" b="1">
                <a:solidFill>
                  <a:srgbClr val="4A3B33"/>
                </a:solidFill>
                <a:latin typeface="Rubik"/>
              </a:rPr>
              <a:t>Семей в России</a:t>
            </a:r>
          </a:p>
        </p:txBody>
      </p:sp>
      <p:sp>
        <p:nvSpPr>
          <p:cNvPr id="12" name="text12"/>
          <p:cNvSpPr>
            <a:spLocks noChangeArrowheads="1"/>
          </p:cNvSpPr>
          <p:nvPr/>
        </p:nvSpPr>
        <p:spPr>
          <a:xfrm>
            <a:off x="1041400" y="3406120"/>
            <a:ext cx="5308600" cy="195580"/>
          </a:xfrm>
          <a:prstGeom prst="rect">
            <a:avLst/>
          </a:prstGeom>
          <a:noFill/>
        </p:spPr>
        <p:txBody>
          <a:bodyPr wrap="square" anchor="t" lIns="0" tIns="0" rIns="0" bIns="0"/>
          <a:lstStyle/>
          <a:p>
            <a:pPr>
              <a:lnSpc>
                <a:spcPts val="2160"/>
              </a:lnSpc>
            </a:pPr>
            <a:r>
              <a:rPr lang="ru-RU" sz="1800">
                <a:solidFill>
                  <a:srgbClr val="8A7D75"/>
                </a:solidFill>
                <a:latin typeface="Rubik"/>
              </a:rPr>
              <a:t>по данным Росстата</a:t>
            </a:r>
          </a:p>
        </p:txBody>
      </p:sp>
      <p:sp>
        <p:nvSpPr>
          <p:cNvPr id="13" name="text13"/>
          <p:cNvSpPr>
            <a:spLocks noChangeArrowheads="1"/>
          </p:cNvSpPr>
          <p:nvPr/>
        </p:nvSpPr>
        <p:spPr>
          <a:xfrm>
            <a:off x="6477000" y="2303760"/>
            <a:ext cx="5308600" cy="622300"/>
          </a:xfrm>
          <a:prstGeom prst="rect">
            <a:avLst/>
          </a:prstGeom>
          <a:noFill/>
        </p:spPr>
        <p:txBody>
          <a:bodyPr wrap="square" anchor="t" lIns="0" tIns="0" rIns="0" bIns="0"/>
          <a:lstStyle/>
          <a:p>
            <a:pPr>
              <a:lnSpc>
                <a:spcPts val="7200"/>
              </a:lnSpc>
            </a:pPr>
            <a:r>
              <a:rPr lang="ru-RU" sz="7200" b="1" spc="-215">
                <a:solidFill>
                  <a:srgbClr val="F07A5B"/>
                </a:solidFill>
                <a:latin typeface="Nunito"/>
              </a:rPr>
              <a:t>1,42</a:t>
            </a:r>
          </a:p>
        </p:txBody>
      </p:sp>
      <p:sp>
        <p:nvSpPr>
          <p:cNvPr id="14" name="text14"/>
          <p:cNvSpPr>
            <a:spLocks noChangeArrowheads="1"/>
          </p:cNvSpPr>
          <p:nvPr/>
        </p:nvSpPr>
        <p:spPr>
          <a:xfrm>
            <a:off x="6477000" y="3103860"/>
            <a:ext cx="5308600" cy="241300"/>
          </a:xfrm>
          <a:prstGeom prst="rect">
            <a:avLst/>
          </a:prstGeom>
          <a:noFill/>
        </p:spPr>
        <p:txBody>
          <a:bodyPr wrap="square" anchor="t" lIns="0" tIns="0" rIns="0" bIns="0"/>
          <a:lstStyle/>
          <a:p>
            <a:pPr>
              <a:lnSpc>
                <a:spcPts val="2700"/>
              </a:lnSpc>
            </a:pPr>
            <a:r>
              <a:rPr lang="ru-RU" sz="2250" b="1">
                <a:solidFill>
                  <a:srgbClr val="4A3B33"/>
                </a:solidFill>
                <a:latin typeface="Rubik"/>
              </a:rPr>
              <a:t>Коэффициент рождаемости</a:t>
            </a:r>
          </a:p>
        </p:txBody>
      </p:sp>
      <p:sp>
        <p:nvSpPr>
          <p:cNvPr id="15" name="text15"/>
          <p:cNvSpPr>
            <a:spLocks noChangeArrowheads="1"/>
          </p:cNvSpPr>
          <p:nvPr/>
        </p:nvSpPr>
        <p:spPr>
          <a:xfrm>
            <a:off x="6477000" y="3406120"/>
            <a:ext cx="5308600" cy="195580"/>
          </a:xfrm>
          <a:prstGeom prst="rect">
            <a:avLst/>
          </a:prstGeom>
          <a:noFill/>
        </p:spPr>
        <p:txBody>
          <a:bodyPr wrap="square" anchor="t" lIns="0" tIns="0" rIns="0" bIns="0"/>
          <a:lstStyle/>
          <a:p>
            <a:pPr>
              <a:lnSpc>
                <a:spcPts val="2160"/>
              </a:lnSpc>
            </a:pPr>
            <a:r>
              <a:rPr lang="ru-RU" sz="1800">
                <a:solidFill>
                  <a:srgbClr val="8A7D75"/>
                </a:solidFill>
                <a:latin typeface="Rubik"/>
              </a:rPr>
              <a:t>среднее число детей на женщину</a:t>
            </a:r>
          </a:p>
        </p:txBody>
      </p:sp>
      <p:sp>
        <p:nvSpPr>
          <p:cNvPr id="16" name="text16"/>
          <p:cNvSpPr>
            <a:spLocks noChangeArrowheads="1"/>
          </p:cNvSpPr>
          <p:nvPr/>
        </p:nvSpPr>
        <p:spPr>
          <a:xfrm>
            <a:off x="1041400" y="4284960"/>
            <a:ext cx="5308600" cy="622300"/>
          </a:xfrm>
          <a:prstGeom prst="rect">
            <a:avLst/>
          </a:prstGeom>
          <a:noFill/>
        </p:spPr>
        <p:txBody>
          <a:bodyPr wrap="square" anchor="t" lIns="0" tIns="0" rIns="0" bIns="0"/>
          <a:lstStyle/>
          <a:p>
            <a:pPr>
              <a:lnSpc>
                <a:spcPts val="7200"/>
              </a:lnSpc>
            </a:pPr>
            <a:r>
              <a:rPr lang="ru-RU" sz="7200" b="1" spc="-215">
                <a:solidFill>
                  <a:srgbClr val="F07A5B"/>
                </a:solidFill>
                <a:latin typeface="Nunito"/>
              </a:rPr>
              <a:t>683 тыс.</a:t>
            </a:r>
          </a:p>
        </p:txBody>
      </p:sp>
      <p:sp>
        <p:nvSpPr>
          <p:cNvPr id="17" name="text17"/>
          <p:cNvSpPr>
            <a:spLocks noChangeArrowheads="1"/>
          </p:cNvSpPr>
          <p:nvPr/>
        </p:nvSpPr>
        <p:spPr>
          <a:xfrm>
            <a:off x="1041400" y="5085060"/>
            <a:ext cx="5308600" cy="241300"/>
          </a:xfrm>
          <a:prstGeom prst="rect">
            <a:avLst/>
          </a:prstGeom>
          <a:noFill/>
        </p:spPr>
        <p:txBody>
          <a:bodyPr wrap="square" anchor="t" lIns="0" tIns="0" rIns="0" bIns="0"/>
          <a:lstStyle/>
          <a:p>
            <a:pPr>
              <a:lnSpc>
                <a:spcPts val="2700"/>
              </a:lnSpc>
            </a:pPr>
            <a:r>
              <a:rPr lang="ru-RU" sz="2250" b="1">
                <a:solidFill>
                  <a:srgbClr val="4A3B33"/>
                </a:solidFill>
                <a:latin typeface="Rubik"/>
              </a:rPr>
              <a:t>Разводов в год</a:t>
            </a:r>
          </a:p>
        </p:txBody>
      </p:sp>
      <p:sp>
        <p:nvSpPr>
          <p:cNvPr id="18" name="text18"/>
          <p:cNvSpPr>
            <a:spLocks noChangeArrowheads="1"/>
          </p:cNvSpPr>
          <p:nvPr/>
        </p:nvSpPr>
        <p:spPr>
          <a:xfrm>
            <a:off x="1041400" y="5387320"/>
            <a:ext cx="5308600" cy="195580"/>
          </a:xfrm>
          <a:prstGeom prst="rect">
            <a:avLst/>
          </a:prstGeom>
          <a:noFill/>
        </p:spPr>
        <p:txBody>
          <a:bodyPr wrap="square" anchor="t" lIns="0" tIns="0" rIns="0" bIns="0"/>
          <a:lstStyle/>
          <a:p>
            <a:pPr>
              <a:lnSpc>
                <a:spcPts val="2160"/>
              </a:lnSpc>
            </a:pPr>
            <a:r>
              <a:rPr lang="ru-RU" sz="1800">
                <a:solidFill>
                  <a:srgbClr val="8A7D75"/>
                </a:solidFill>
                <a:latin typeface="Rubik"/>
              </a:rPr>
              <a:t>в 2025 году</a:t>
            </a:r>
          </a:p>
        </p:txBody>
      </p:sp>
      <p:sp>
        <p:nvSpPr>
          <p:cNvPr id="19" name="text19"/>
          <p:cNvSpPr>
            <a:spLocks noChangeArrowheads="1"/>
          </p:cNvSpPr>
          <p:nvPr/>
        </p:nvSpPr>
        <p:spPr>
          <a:xfrm>
            <a:off x="6477000" y="4284960"/>
            <a:ext cx="5308600" cy="622300"/>
          </a:xfrm>
          <a:prstGeom prst="rect">
            <a:avLst/>
          </a:prstGeom>
          <a:noFill/>
        </p:spPr>
        <p:txBody>
          <a:bodyPr wrap="square" anchor="t" lIns="0" tIns="0" rIns="0" bIns="0"/>
          <a:lstStyle/>
          <a:p>
            <a:pPr>
              <a:lnSpc>
                <a:spcPts val="7200"/>
              </a:lnSpc>
            </a:pPr>
            <a:r>
              <a:rPr lang="ru-RU" sz="7200" b="1" spc="-215">
                <a:solidFill>
                  <a:srgbClr val="F07A5B"/>
                </a:solidFill>
                <a:latin typeface="Nunito"/>
              </a:rPr>
              <a:t>11%</a:t>
            </a:r>
          </a:p>
        </p:txBody>
      </p:sp>
      <p:sp>
        <p:nvSpPr>
          <p:cNvPr id="20" name="text20"/>
          <p:cNvSpPr>
            <a:spLocks noChangeArrowheads="1"/>
          </p:cNvSpPr>
          <p:nvPr/>
        </p:nvSpPr>
        <p:spPr>
          <a:xfrm>
            <a:off x="6477000" y="5085060"/>
            <a:ext cx="5308600" cy="241300"/>
          </a:xfrm>
          <a:prstGeom prst="rect">
            <a:avLst/>
          </a:prstGeom>
          <a:noFill/>
        </p:spPr>
        <p:txBody>
          <a:bodyPr wrap="square" anchor="t" lIns="0" tIns="0" rIns="0" bIns="0"/>
          <a:lstStyle/>
          <a:p>
            <a:pPr>
              <a:lnSpc>
                <a:spcPts val="2700"/>
              </a:lnSpc>
            </a:pPr>
            <a:r>
              <a:rPr lang="ru-RU" sz="2250" b="1">
                <a:solidFill>
                  <a:srgbClr val="4A3B33"/>
                </a:solidFill>
                <a:latin typeface="Rubik"/>
              </a:rPr>
              <a:t>Многодетных семей</a:t>
            </a:r>
          </a:p>
        </p:txBody>
      </p:sp>
      <p:sp>
        <p:nvSpPr>
          <p:cNvPr id="21" name="text21"/>
          <p:cNvSpPr>
            <a:spLocks noChangeArrowheads="1"/>
          </p:cNvSpPr>
          <p:nvPr/>
        </p:nvSpPr>
        <p:spPr>
          <a:xfrm>
            <a:off x="6477000" y="5387320"/>
            <a:ext cx="5308600" cy="195580"/>
          </a:xfrm>
          <a:prstGeom prst="rect">
            <a:avLst/>
          </a:prstGeom>
          <a:noFill/>
        </p:spPr>
        <p:txBody>
          <a:bodyPr wrap="square" anchor="t" lIns="0" tIns="0" rIns="0" bIns="0"/>
          <a:lstStyle/>
          <a:p>
            <a:pPr>
              <a:lnSpc>
                <a:spcPts val="2160"/>
              </a:lnSpc>
            </a:pPr>
            <a:r>
              <a:rPr lang="ru-RU" sz="1800">
                <a:solidFill>
                  <a:srgbClr val="8A7D75"/>
                </a:solidFill>
                <a:latin typeface="Rubik"/>
              </a:rPr>
              <a:t>от общего числа семей</a:t>
            </a:r>
          </a:p>
        </p:txBody>
      </p:sp>
      <p:sp>
        <p:nvSpPr>
          <p:cNvPr id="22" name="text22"/>
          <p:cNvSpPr>
            <a:spLocks noChangeArrowheads="1"/>
          </p:cNvSpPr>
          <p:nvPr/>
        </p:nvSpPr>
        <p:spPr>
          <a:xfrm>
            <a:off x="127000" y="6477000"/>
            <a:ext cx="11303000" cy="165100"/>
          </a:xfrm>
          <a:prstGeom prst="rect">
            <a:avLst/>
          </a:prstGeom>
          <a:noFill/>
        </p:spPr>
        <p:txBody>
          <a:bodyPr wrap="square" anchor="t" lIns="0" tIns="0" rIns="0" bIns="0"/>
          <a:lstStyle/>
          <a:p>
            <a:pPr algn="r">
              <a:lnSpc>
                <a:spcPts val="1800"/>
              </a:lnSpc>
            </a:pPr>
            <a:r>
              <a:rPr lang="ru-RU" sz="1500">
                <a:solidFill>
                  <a:srgbClr val="B6ABA3"/>
                </a:solidFill>
                <a:latin typeface="Rubik"/>
              </a:rPr>
              <a:t>Источник: Росстат, 2025-2026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635000"/>
            <a:ext cx="1434604" cy="240010"/>
          </a:xfrm>
          <a:prstGeom prst="roundRect">
            <a:avLst>
              <a:gd name="adj" fmla="val 50000"/>
            </a:avLst>
          </a:prstGeom>
          <a:solidFill>
            <a:srgbClr val="FFE4D9"/>
          </a:solidFill>
          <a:ln>
            <a:noFill/>
          </a:ln>
        </p:spPr>
      </p:sp>
      <p:sp>
        <p:nvSpPr>
          <p:cNvPr id="4" name="card4"/>
          <p:cNvSpPr/>
          <p:nvPr/>
        </p:nvSpPr>
        <p:spPr>
          <a:xfrm>
            <a:off x="762000" y="1657251"/>
            <a:ext cx="3454400" cy="2077045"/>
          </a:xfrm>
          <a:prstGeom prst="roundRect">
            <a:avLst>
              <a:gd name="adj" fmla="val 16509"/>
            </a:avLst>
          </a:prstGeom>
          <a:noFill/>
          <a:ln w="6350" cap="flat">
            <a:solidFill>
              <a:srgbClr val="FFFFFF"/>
            </a:solidFill>
          </a:ln>
        </p:spPr>
      </p:sp>
      <p:sp>
        <p:nvSpPr>
          <p:cNvPr id="5" name="card5"/>
          <p:cNvSpPr/>
          <p:nvPr/>
        </p:nvSpPr>
        <p:spPr>
          <a:xfrm>
            <a:off x="4368800" y="1657251"/>
            <a:ext cx="3454400" cy="2077045"/>
          </a:xfrm>
          <a:prstGeom prst="roundRect">
            <a:avLst>
              <a:gd name="adj" fmla="val 16509"/>
            </a:avLst>
          </a:prstGeom>
          <a:noFill/>
          <a:ln w="6350" cap="flat">
            <a:solidFill>
              <a:srgbClr val="FFFFFF"/>
            </a:solidFill>
          </a:ln>
        </p:spPr>
      </p:sp>
      <p:sp>
        <p:nvSpPr>
          <p:cNvPr id="6" name="card6"/>
          <p:cNvSpPr/>
          <p:nvPr/>
        </p:nvSpPr>
        <p:spPr>
          <a:xfrm>
            <a:off x="7975600" y="1657251"/>
            <a:ext cx="3454400" cy="2077045"/>
          </a:xfrm>
          <a:prstGeom prst="roundRect">
            <a:avLst>
              <a:gd name="adj" fmla="val 16509"/>
            </a:avLst>
          </a:prstGeom>
          <a:noFill/>
          <a:ln w="6350" cap="flat">
            <a:solidFill>
              <a:srgbClr val="FFFFFF"/>
            </a:solidFill>
          </a:ln>
        </p:spPr>
      </p:sp>
      <p:sp>
        <p:nvSpPr>
          <p:cNvPr id="7" name="card7"/>
          <p:cNvSpPr/>
          <p:nvPr/>
        </p:nvSpPr>
        <p:spPr>
          <a:xfrm>
            <a:off x="762000" y="3886696"/>
            <a:ext cx="3454400" cy="2082304"/>
          </a:xfrm>
          <a:prstGeom prst="roundRect">
            <a:avLst>
              <a:gd name="adj" fmla="val 16467"/>
            </a:avLst>
          </a:prstGeom>
          <a:noFill/>
          <a:ln w="6350" cap="flat">
            <a:solidFill>
              <a:srgbClr val="FFFFFF"/>
            </a:solidFill>
          </a:ln>
        </p:spPr>
      </p:sp>
      <p:sp>
        <p:nvSpPr>
          <p:cNvPr id="8" name="card8"/>
          <p:cNvSpPr/>
          <p:nvPr/>
        </p:nvSpPr>
        <p:spPr>
          <a:xfrm>
            <a:off x="4368800" y="3886696"/>
            <a:ext cx="3454400" cy="2082304"/>
          </a:xfrm>
          <a:prstGeom prst="roundRect">
            <a:avLst>
              <a:gd name="adj" fmla="val 16467"/>
            </a:avLst>
          </a:prstGeom>
          <a:noFill/>
          <a:ln w="6350" cap="flat">
            <a:solidFill>
              <a:srgbClr val="FFFFFF"/>
            </a:solidFill>
          </a:ln>
        </p:spPr>
      </p:sp>
      <p:sp>
        <p:nvSpPr>
          <p:cNvPr id="9" name="text9"/>
          <p:cNvSpPr>
            <a:spLocks noChangeArrowheads="1"/>
          </p:cNvSpPr>
          <p:nvPr/>
        </p:nvSpPr>
        <p:spPr>
          <a:xfrm>
            <a:off x="901700" y="679450"/>
            <a:ext cx="1395389" cy="138430"/>
          </a:xfrm>
          <a:prstGeom prst="rect">
            <a:avLst/>
          </a:prstGeom>
          <a:noFill/>
        </p:spPr>
        <p:txBody>
          <a:bodyPr wrap="square" anchor="t" lIns="0" tIns="0" rIns="0" bIns="0"/>
          <a:lstStyle/>
          <a:p>
            <a:pPr>
              <a:lnSpc>
                <a:spcPts val="1485"/>
              </a:lnSpc>
            </a:pPr>
            <a:r>
              <a:rPr lang="ru-RU" sz="1350" b="1" spc="14">
                <a:solidFill>
                  <a:srgbClr val="A25E4A"/>
                </a:solidFill>
                <a:latin typeface="Rubik"/>
              </a:rPr>
              <a:t>советы психологов</a:t>
            </a:r>
          </a:p>
        </p:txBody>
      </p:sp>
      <p:sp>
        <p:nvSpPr>
          <p:cNvPr id="10" name="text10"/>
          <p:cNvSpPr>
            <a:spLocks noChangeArrowheads="1"/>
          </p:cNvSpPr>
          <p:nvPr/>
        </p:nvSpPr>
        <p:spPr>
          <a:xfrm>
            <a:off x="762000" y="805160"/>
            <a:ext cx="11303000" cy="439420"/>
          </a:xfrm>
          <a:prstGeom prst="rect">
            <a:avLst/>
          </a:prstGeom>
          <a:noFill/>
        </p:spPr>
        <p:txBody>
          <a:bodyPr wrap="square" anchor="t" lIns="0" tIns="0" rIns="0" bIns="0"/>
          <a:lstStyle/>
          <a:p>
            <a:pPr>
              <a:lnSpc>
                <a:spcPts val="5040"/>
              </a:lnSpc>
            </a:pPr>
            <a:r>
              <a:rPr lang="ru-RU" sz="4800" b="1" spc="-47">
                <a:solidFill>
                  <a:srgbClr val="4A3B33"/>
                </a:solidFill>
                <a:latin typeface="Nunito"/>
              </a:rPr>
              <a:t>Как укреплять отношения в семье</a:t>
            </a:r>
          </a:p>
        </p:txBody>
      </p:sp>
      <p:sp>
        <p:nvSpPr>
          <p:cNvPr id="11" name="text11"/>
          <p:cNvSpPr>
            <a:spLocks noChangeArrowheads="1"/>
          </p:cNvSpPr>
          <p:nvPr/>
        </p:nvSpPr>
        <p:spPr>
          <a:xfrm>
            <a:off x="1073150" y="1943001"/>
            <a:ext cx="3398520" cy="180340"/>
          </a:xfrm>
          <a:prstGeom prst="rect">
            <a:avLst/>
          </a:prstGeom>
          <a:noFill/>
        </p:spPr>
        <p:txBody>
          <a:bodyPr wrap="square" anchor="t" lIns="0" tIns="0" rIns="0" bIns="0"/>
          <a:lstStyle/>
          <a:p>
            <a:pPr>
              <a:lnSpc>
                <a:spcPts val="1980"/>
              </a:lnSpc>
            </a:pPr>
            <a:r>
              <a:rPr lang="ru-RU" sz="1650">
                <a:solidFill>
                  <a:srgbClr val="F07A5B"/>
                </a:solidFill>
                <a:latin typeface="Rubik"/>
              </a:rPr>
              <a:t>01</a:t>
            </a:r>
          </a:p>
        </p:txBody>
      </p:sp>
      <p:sp>
        <p:nvSpPr>
          <p:cNvPr id="12" name="text12"/>
          <p:cNvSpPr>
            <a:spLocks noChangeArrowheads="1"/>
          </p:cNvSpPr>
          <p:nvPr/>
        </p:nvSpPr>
        <p:spPr>
          <a:xfrm>
            <a:off x="1073150" y="2240181"/>
            <a:ext cx="3398520" cy="256540"/>
          </a:xfrm>
          <a:prstGeom prst="rect">
            <a:avLst/>
          </a:prstGeom>
          <a:noFill/>
        </p:spPr>
        <p:txBody>
          <a:bodyPr wrap="square" anchor="t" lIns="0" tIns="0" rIns="0" bIns="0"/>
          <a:lstStyle/>
          <a:p>
            <a:pPr>
              <a:lnSpc>
                <a:spcPts val="2880"/>
              </a:lnSpc>
            </a:pPr>
            <a:r>
              <a:rPr lang="ru-RU" sz="2400" b="1">
                <a:solidFill>
                  <a:srgbClr val="4A3B33"/>
                </a:solidFill>
                <a:latin typeface="Rubik"/>
              </a:rPr>
              <a:t>Регулярное общение</a:t>
            </a:r>
          </a:p>
        </p:txBody>
      </p:sp>
      <p:sp>
        <p:nvSpPr>
          <p:cNvPr id="13" name="text13"/>
          <p:cNvSpPr>
            <a:spLocks noChangeArrowheads="1"/>
          </p:cNvSpPr>
          <p:nvPr/>
        </p:nvSpPr>
        <p:spPr>
          <a:xfrm>
            <a:off x="1073150" y="2567880"/>
            <a:ext cx="2857500" cy="721122"/>
          </a:xfrm>
          <a:prstGeom prst="rect">
            <a:avLst/>
          </a:prstGeom>
          <a:noFill/>
        </p:spPr>
        <p:txBody>
          <a:bodyPr wrap="square" anchor="t" lIns="0" tIns="0" rIns="0" bIns="0"/>
          <a:lstStyle/>
          <a:p>
            <a:pPr>
              <a:lnSpc>
                <a:spcPts val="2789"/>
              </a:lnSpc>
            </a:pPr>
            <a:r>
              <a:rPr lang="ru-RU" sz="1800">
                <a:solidFill>
                  <a:srgbClr val="8A7D75"/>
                </a:solidFill>
                <a:latin typeface="Rubik"/>
              </a:rPr>
              <a:t>Уделяйте время разговорам по душам, делитесь мыслями и чувствами.</a:t>
            </a:r>
          </a:p>
        </p:txBody>
      </p:sp>
      <p:sp>
        <p:nvSpPr>
          <p:cNvPr id="14" name="text14"/>
          <p:cNvSpPr>
            <a:spLocks noChangeArrowheads="1"/>
          </p:cNvSpPr>
          <p:nvPr/>
        </p:nvSpPr>
        <p:spPr>
          <a:xfrm>
            <a:off x="4679950" y="1943001"/>
            <a:ext cx="3398520" cy="180340"/>
          </a:xfrm>
          <a:prstGeom prst="rect">
            <a:avLst/>
          </a:prstGeom>
          <a:noFill/>
        </p:spPr>
        <p:txBody>
          <a:bodyPr wrap="square" anchor="t" lIns="0" tIns="0" rIns="0" bIns="0"/>
          <a:lstStyle/>
          <a:p>
            <a:pPr>
              <a:lnSpc>
                <a:spcPts val="1980"/>
              </a:lnSpc>
            </a:pPr>
            <a:r>
              <a:rPr lang="ru-RU" sz="1650">
                <a:solidFill>
                  <a:srgbClr val="F07A5B"/>
                </a:solidFill>
                <a:latin typeface="Rubik"/>
              </a:rPr>
              <a:t>02</a:t>
            </a:r>
          </a:p>
        </p:txBody>
      </p:sp>
      <p:sp>
        <p:nvSpPr>
          <p:cNvPr id="15" name="text15"/>
          <p:cNvSpPr>
            <a:spLocks noChangeArrowheads="1"/>
          </p:cNvSpPr>
          <p:nvPr/>
        </p:nvSpPr>
        <p:spPr>
          <a:xfrm>
            <a:off x="4679950" y="2240181"/>
            <a:ext cx="3398520" cy="256540"/>
          </a:xfrm>
          <a:prstGeom prst="rect">
            <a:avLst/>
          </a:prstGeom>
          <a:noFill/>
        </p:spPr>
        <p:txBody>
          <a:bodyPr wrap="square" anchor="t" lIns="0" tIns="0" rIns="0" bIns="0"/>
          <a:lstStyle/>
          <a:p>
            <a:pPr>
              <a:lnSpc>
                <a:spcPts val="2880"/>
              </a:lnSpc>
            </a:pPr>
            <a:r>
              <a:rPr lang="ru-RU" sz="2400" b="1">
                <a:solidFill>
                  <a:srgbClr val="4A3B33"/>
                </a:solidFill>
                <a:latin typeface="Rubik"/>
              </a:rPr>
              <a:t>Совместный досуг</a:t>
            </a:r>
          </a:p>
        </p:txBody>
      </p:sp>
      <p:sp>
        <p:nvSpPr>
          <p:cNvPr id="16" name="text16"/>
          <p:cNvSpPr>
            <a:spLocks noChangeArrowheads="1"/>
          </p:cNvSpPr>
          <p:nvPr/>
        </p:nvSpPr>
        <p:spPr>
          <a:xfrm>
            <a:off x="4679950" y="2567880"/>
            <a:ext cx="2857500" cy="484981"/>
          </a:xfrm>
          <a:prstGeom prst="rect">
            <a:avLst/>
          </a:prstGeom>
          <a:noFill/>
        </p:spPr>
        <p:txBody>
          <a:bodyPr wrap="square" anchor="t" lIns="0" tIns="0" rIns="0" bIns="0"/>
          <a:lstStyle/>
          <a:p>
            <a:pPr>
              <a:lnSpc>
                <a:spcPts val="2789"/>
              </a:lnSpc>
            </a:pPr>
            <a:r>
              <a:rPr lang="ru-RU" sz="1800">
                <a:solidFill>
                  <a:srgbClr val="8A7D75"/>
                </a:solidFill>
                <a:latin typeface="Rubik"/>
              </a:rPr>
              <a:t>Проводите время вместе: прогулки, игры, хобби — это сближает.</a:t>
            </a:r>
          </a:p>
        </p:txBody>
      </p:sp>
      <p:sp>
        <p:nvSpPr>
          <p:cNvPr id="17" name="text17"/>
          <p:cNvSpPr>
            <a:spLocks noChangeArrowheads="1"/>
          </p:cNvSpPr>
          <p:nvPr/>
        </p:nvSpPr>
        <p:spPr>
          <a:xfrm>
            <a:off x="8286750" y="1943001"/>
            <a:ext cx="3398520" cy="180340"/>
          </a:xfrm>
          <a:prstGeom prst="rect">
            <a:avLst/>
          </a:prstGeom>
          <a:noFill/>
        </p:spPr>
        <p:txBody>
          <a:bodyPr wrap="square" anchor="t" lIns="0" tIns="0" rIns="0" bIns="0"/>
          <a:lstStyle/>
          <a:p>
            <a:pPr>
              <a:lnSpc>
                <a:spcPts val="1980"/>
              </a:lnSpc>
            </a:pPr>
            <a:r>
              <a:rPr lang="ru-RU" sz="1650">
                <a:solidFill>
                  <a:srgbClr val="F07A5B"/>
                </a:solidFill>
                <a:latin typeface="Rubik"/>
              </a:rPr>
              <a:t>03</a:t>
            </a:r>
          </a:p>
        </p:txBody>
      </p:sp>
      <p:sp>
        <p:nvSpPr>
          <p:cNvPr id="18" name="text18"/>
          <p:cNvSpPr>
            <a:spLocks noChangeArrowheads="1"/>
          </p:cNvSpPr>
          <p:nvPr/>
        </p:nvSpPr>
        <p:spPr>
          <a:xfrm>
            <a:off x="8286750" y="2240181"/>
            <a:ext cx="3398520" cy="256540"/>
          </a:xfrm>
          <a:prstGeom prst="rect">
            <a:avLst/>
          </a:prstGeom>
          <a:noFill/>
        </p:spPr>
        <p:txBody>
          <a:bodyPr wrap="square" anchor="t" lIns="0" tIns="0" rIns="0" bIns="0"/>
          <a:lstStyle/>
          <a:p>
            <a:pPr>
              <a:lnSpc>
                <a:spcPts val="2880"/>
              </a:lnSpc>
            </a:pPr>
            <a:r>
              <a:rPr lang="ru-RU" sz="2400" b="1">
                <a:solidFill>
                  <a:srgbClr val="4A3B33"/>
                </a:solidFill>
                <a:latin typeface="Rubik"/>
              </a:rPr>
              <a:t>Уважение личных границ</a:t>
            </a:r>
          </a:p>
        </p:txBody>
      </p:sp>
      <p:sp>
        <p:nvSpPr>
          <p:cNvPr id="19" name="text19"/>
          <p:cNvSpPr>
            <a:spLocks noChangeArrowheads="1"/>
          </p:cNvSpPr>
          <p:nvPr/>
        </p:nvSpPr>
        <p:spPr>
          <a:xfrm>
            <a:off x="8286750" y="2567880"/>
            <a:ext cx="2857500" cy="484981"/>
          </a:xfrm>
          <a:prstGeom prst="rect">
            <a:avLst/>
          </a:prstGeom>
          <a:noFill/>
        </p:spPr>
        <p:txBody>
          <a:bodyPr wrap="square" anchor="t" lIns="0" tIns="0" rIns="0" bIns="0"/>
          <a:lstStyle/>
          <a:p>
            <a:pPr>
              <a:lnSpc>
                <a:spcPts val="2789"/>
              </a:lnSpc>
            </a:pPr>
            <a:r>
              <a:rPr lang="ru-RU" sz="1800">
                <a:solidFill>
                  <a:srgbClr val="8A7D75"/>
                </a:solidFill>
                <a:latin typeface="Rubik"/>
              </a:rPr>
              <a:t>Признайте право каждого на личное пространство и уважайте его.</a:t>
            </a:r>
          </a:p>
        </p:txBody>
      </p:sp>
      <p:sp>
        <p:nvSpPr>
          <p:cNvPr id="20" name="text20"/>
          <p:cNvSpPr>
            <a:spLocks noChangeArrowheads="1"/>
          </p:cNvSpPr>
          <p:nvPr/>
        </p:nvSpPr>
        <p:spPr>
          <a:xfrm>
            <a:off x="1073150" y="4172446"/>
            <a:ext cx="3398520" cy="180340"/>
          </a:xfrm>
          <a:prstGeom prst="rect">
            <a:avLst/>
          </a:prstGeom>
          <a:noFill/>
        </p:spPr>
        <p:txBody>
          <a:bodyPr wrap="square" anchor="t" lIns="0" tIns="0" rIns="0" bIns="0"/>
          <a:lstStyle/>
          <a:p>
            <a:pPr>
              <a:lnSpc>
                <a:spcPts val="1980"/>
              </a:lnSpc>
            </a:pPr>
            <a:r>
              <a:rPr lang="ru-RU" sz="1650">
                <a:solidFill>
                  <a:srgbClr val="F07A5B"/>
                </a:solidFill>
                <a:latin typeface="Rubik"/>
              </a:rPr>
              <a:t>04</a:t>
            </a:r>
          </a:p>
        </p:txBody>
      </p:sp>
      <p:sp>
        <p:nvSpPr>
          <p:cNvPr id="21" name="text21"/>
          <p:cNvSpPr>
            <a:spLocks noChangeArrowheads="1"/>
          </p:cNvSpPr>
          <p:nvPr/>
        </p:nvSpPr>
        <p:spPr>
          <a:xfrm>
            <a:off x="1073150" y="4469626"/>
            <a:ext cx="3398520" cy="256540"/>
          </a:xfrm>
          <a:prstGeom prst="rect">
            <a:avLst/>
          </a:prstGeom>
          <a:noFill/>
        </p:spPr>
        <p:txBody>
          <a:bodyPr wrap="square" anchor="t" lIns="0" tIns="0" rIns="0" bIns="0"/>
          <a:lstStyle/>
          <a:p>
            <a:pPr>
              <a:lnSpc>
                <a:spcPts val="2880"/>
              </a:lnSpc>
            </a:pPr>
            <a:r>
              <a:rPr lang="ru-RU" sz="2400" b="1">
                <a:solidFill>
                  <a:srgbClr val="4A3B33"/>
                </a:solidFill>
                <a:latin typeface="Rubik"/>
              </a:rPr>
              <a:t>Умение прощать</a:t>
            </a:r>
          </a:p>
        </p:txBody>
      </p:sp>
      <p:sp>
        <p:nvSpPr>
          <p:cNvPr id="22" name="text22"/>
          <p:cNvSpPr>
            <a:spLocks noChangeArrowheads="1"/>
          </p:cNvSpPr>
          <p:nvPr/>
        </p:nvSpPr>
        <p:spPr>
          <a:xfrm>
            <a:off x="1073150" y="4797326"/>
            <a:ext cx="2857500" cy="484981"/>
          </a:xfrm>
          <a:prstGeom prst="rect">
            <a:avLst/>
          </a:prstGeom>
          <a:noFill/>
        </p:spPr>
        <p:txBody>
          <a:bodyPr wrap="square" anchor="t" lIns="0" tIns="0" rIns="0" bIns="0"/>
          <a:lstStyle/>
          <a:p>
            <a:pPr>
              <a:lnSpc>
                <a:spcPts val="2789"/>
              </a:lnSpc>
            </a:pPr>
            <a:r>
              <a:rPr lang="ru-RU" sz="1800">
                <a:solidFill>
                  <a:srgbClr val="8A7D75"/>
                </a:solidFill>
                <a:latin typeface="Rubik"/>
              </a:rPr>
              <a:t>Не копите обиды — учитесь прощать и идти на компромисс.</a:t>
            </a:r>
          </a:p>
        </p:txBody>
      </p:sp>
      <p:sp>
        <p:nvSpPr>
          <p:cNvPr id="23" name="text23"/>
          <p:cNvSpPr>
            <a:spLocks noChangeArrowheads="1"/>
          </p:cNvSpPr>
          <p:nvPr/>
        </p:nvSpPr>
        <p:spPr>
          <a:xfrm>
            <a:off x="4679950" y="4172446"/>
            <a:ext cx="3398520" cy="180340"/>
          </a:xfrm>
          <a:prstGeom prst="rect">
            <a:avLst/>
          </a:prstGeom>
          <a:noFill/>
        </p:spPr>
        <p:txBody>
          <a:bodyPr wrap="square" anchor="t" lIns="0" tIns="0" rIns="0" bIns="0"/>
          <a:lstStyle/>
          <a:p>
            <a:pPr>
              <a:lnSpc>
                <a:spcPts val="1980"/>
              </a:lnSpc>
            </a:pPr>
            <a:r>
              <a:rPr lang="ru-RU" sz="1650">
                <a:solidFill>
                  <a:srgbClr val="F07A5B"/>
                </a:solidFill>
                <a:latin typeface="Rubik"/>
              </a:rPr>
              <a:t>05</a:t>
            </a:r>
          </a:p>
        </p:txBody>
      </p:sp>
      <p:sp>
        <p:nvSpPr>
          <p:cNvPr id="24" name="text24"/>
          <p:cNvSpPr>
            <a:spLocks noChangeArrowheads="1"/>
          </p:cNvSpPr>
          <p:nvPr/>
        </p:nvSpPr>
        <p:spPr>
          <a:xfrm>
            <a:off x="4679950" y="4470896"/>
            <a:ext cx="2857500" cy="495300"/>
          </a:xfrm>
          <a:prstGeom prst="rect">
            <a:avLst/>
          </a:prstGeom>
          <a:noFill/>
        </p:spPr>
        <p:txBody>
          <a:bodyPr wrap="square" anchor="t" lIns="0" tIns="0" rIns="0" bIns="0"/>
          <a:lstStyle/>
          <a:p>
            <a:pPr>
              <a:lnSpc>
                <a:spcPts val="2850"/>
              </a:lnSpc>
            </a:pPr>
            <a:r>
              <a:rPr lang="ru-RU" sz="2400" b="1">
                <a:solidFill>
                  <a:srgbClr val="4A3B33"/>
                </a:solidFill>
                <a:latin typeface="Rubik"/>
              </a:rPr>
              <a:t>Выражение благодарности</a:t>
            </a:r>
          </a:p>
        </p:txBody>
      </p:sp>
      <p:sp>
        <p:nvSpPr>
          <p:cNvPr id="25" name="text25"/>
          <p:cNvSpPr>
            <a:spLocks noChangeArrowheads="1"/>
          </p:cNvSpPr>
          <p:nvPr/>
        </p:nvSpPr>
        <p:spPr>
          <a:xfrm>
            <a:off x="4679950" y="5038626"/>
            <a:ext cx="2857500" cy="484981"/>
          </a:xfrm>
          <a:prstGeom prst="rect">
            <a:avLst/>
          </a:prstGeom>
          <a:noFill/>
        </p:spPr>
        <p:txBody>
          <a:bodyPr wrap="square" anchor="t" lIns="0" tIns="0" rIns="0" bIns="0"/>
          <a:lstStyle/>
          <a:p>
            <a:pPr>
              <a:lnSpc>
                <a:spcPts val="2789"/>
              </a:lnSpc>
            </a:pPr>
            <a:r>
              <a:rPr lang="ru-RU" sz="1800">
                <a:solidFill>
                  <a:srgbClr val="8A7D75"/>
                </a:solidFill>
                <a:latin typeface="Rubik"/>
              </a:rPr>
              <a:t>Чаще говорите «спасибо» за мелочи — это укрепляет связь.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732135"/>
            <a:ext cx="1315045" cy="240010"/>
          </a:xfrm>
          <a:prstGeom prst="roundRect">
            <a:avLst>
              <a:gd name="adj" fmla="val 50000"/>
            </a:avLst>
          </a:prstGeom>
          <a:solidFill>
            <a:srgbClr val="FFE4D9"/>
          </a:solidFill>
          <a:ln>
            <a:noFill/>
          </a:ln>
        </p:spPr>
      </p:sp>
      <p:sp>
        <p:nvSpPr>
          <p:cNvPr id="4" name="card4"/>
          <p:cNvSpPr/>
          <p:nvPr/>
        </p:nvSpPr>
        <p:spPr>
          <a:xfrm>
            <a:off x="762000" y="2366566"/>
            <a:ext cx="5232400" cy="1778000"/>
          </a:xfrm>
          <a:prstGeom prst="roundRect">
            <a:avLst>
              <a:gd name="adj" fmla="val 19285"/>
            </a:avLst>
          </a:prstGeom>
          <a:solidFill>
            <a:srgbClr val="FFFFFF"/>
          </a:solidFill>
          <a:ln>
            <a:noFill/>
          </a:ln>
          <a:effectLst>
            <a:outerShdw blurRad="228600" dist="76200" dir="5400000" rotWithShape="0">
              <a:srgbClr val="4E3B31">
                <a:alpha val="10196"/>
              </a:srgbClr>
            </a:outerShdw>
          </a:effectLst>
        </p:spPr>
      </p:sp>
      <p:sp>
        <p:nvSpPr>
          <p:cNvPr id="5" name="card5"/>
          <p:cNvSpPr/>
          <p:nvPr/>
        </p:nvSpPr>
        <p:spPr>
          <a:xfrm>
            <a:off x="6197600" y="2366566"/>
            <a:ext cx="5232400" cy="1778000"/>
          </a:xfrm>
          <a:prstGeom prst="roundRect">
            <a:avLst>
              <a:gd name="adj" fmla="val 19285"/>
            </a:avLst>
          </a:prstGeom>
          <a:solidFill>
            <a:srgbClr val="FFFFFF"/>
          </a:solidFill>
          <a:ln>
            <a:noFill/>
          </a:ln>
          <a:effectLst>
            <a:outerShdw blurRad="228600" dist="76200" dir="5400000" rotWithShape="0">
              <a:srgbClr val="4E3B31">
                <a:alpha val="10196"/>
              </a:srgbClr>
            </a:outerShdw>
          </a:effectLst>
        </p:spPr>
      </p:sp>
      <p:sp>
        <p:nvSpPr>
          <p:cNvPr id="6" name="card6"/>
          <p:cNvSpPr/>
          <p:nvPr/>
        </p:nvSpPr>
        <p:spPr>
          <a:xfrm>
            <a:off x="762000" y="4347766"/>
            <a:ext cx="5232400" cy="1778000"/>
          </a:xfrm>
          <a:prstGeom prst="roundRect">
            <a:avLst>
              <a:gd name="adj" fmla="val 19285"/>
            </a:avLst>
          </a:prstGeom>
          <a:solidFill>
            <a:srgbClr val="FFFFFF"/>
          </a:solidFill>
          <a:ln>
            <a:noFill/>
          </a:ln>
          <a:effectLst>
            <a:outerShdw blurRad="228600" dist="76200" dir="5400000" rotWithShape="0">
              <a:srgbClr val="4E3B31">
                <a:alpha val="10196"/>
              </a:srgbClr>
            </a:outerShdw>
          </a:effectLst>
        </p:spPr>
      </p:sp>
      <p:sp>
        <p:nvSpPr>
          <p:cNvPr id="7" name="card7"/>
          <p:cNvSpPr/>
          <p:nvPr/>
        </p:nvSpPr>
        <p:spPr>
          <a:xfrm>
            <a:off x="6197600" y="4347766"/>
            <a:ext cx="5232400" cy="1778000"/>
          </a:xfrm>
          <a:prstGeom prst="roundRect">
            <a:avLst>
              <a:gd name="adj" fmla="val 19285"/>
            </a:avLst>
          </a:prstGeom>
          <a:solidFill>
            <a:srgbClr val="FFFFFF"/>
          </a:solidFill>
          <a:ln>
            <a:noFill/>
          </a:ln>
          <a:effectLst>
            <a:outerShdw blurRad="228600" dist="76200" dir="5400000" rotWithShape="0">
              <a:srgbClr val="4E3B31">
                <a:alpha val="10196"/>
              </a:srgbClr>
            </a:outerShdw>
          </a:effectLst>
        </p:spPr>
      </p:sp>
      <p:sp>
        <p:nvSpPr>
          <p:cNvPr id="8" name="text8"/>
          <p:cNvSpPr>
            <a:spLocks noChangeArrowheads="1"/>
          </p:cNvSpPr>
          <p:nvPr/>
        </p:nvSpPr>
        <p:spPr>
          <a:xfrm>
            <a:off x="901700" y="776585"/>
            <a:ext cx="1251918" cy="138430"/>
          </a:xfrm>
          <a:prstGeom prst="rect">
            <a:avLst/>
          </a:prstGeom>
          <a:noFill/>
        </p:spPr>
        <p:txBody>
          <a:bodyPr wrap="square" anchor="t" lIns="0" tIns="0" rIns="0" bIns="0"/>
          <a:lstStyle/>
          <a:p>
            <a:pPr>
              <a:lnSpc>
                <a:spcPts val="1485"/>
              </a:lnSpc>
            </a:pPr>
            <a:r>
              <a:rPr lang="ru-RU" sz="1350" b="1" spc="14">
                <a:solidFill>
                  <a:srgbClr val="A25E4A"/>
                </a:solidFill>
                <a:latin typeface="Rubik"/>
              </a:rPr>
              <a:t>меры поддержки</a:t>
            </a:r>
          </a:p>
        </p:txBody>
      </p:sp>
      <p:sp>
        <p:nvSpPr>
          <p:cNvPr id="9" name="text9"/>
          <p:cNvSpPr>
            <a:spLocks noChangeArrowheads="1"/>
          </p:cNvSpPr>
          <p:nvPr/>
        </p:nvSpPr>
        <p:spPr>
          <a:xfrm>
            <a:off x="762000" y="1080095"/>
            <a:ext cx="10693400" cy="1026120"/>
          </a:xfrm>
          <a:prstGeom prst="rect">
            <a:avLst/>
          </a:prstGeom>
          <a:noFill/>
        </p:spPr>
        <p:txBody>
          <a:bodyPr wrap="square" anchor="t" lIns="0" tIns="0" rIns="0" bIns="0"/>
          <a:lstStyle/>
          <a:p>
            <a:pPr>
              <a:lnSpc>
                <a:spcPts val="5985"/>
              </a:lnSpc>
            </a:pPr>
            <a:r>
              <a:rPr lang="ru-RU" sz="5700" b="1" spc="-56">
                <a:solidFill>
                  <a:srgbClr val="4A3B33"/>
                </a:solidFill>
                <a:latin typeface="Nunito"/>
              </a:rPr>
              <a:t>Государственная поддержка семей в 2026 году</a:t>
            </a:r>
          </a:p>
        </p:txBody>
      </p:sp>
      <p:sp>
        <p:nvSpPr>
          <p:cNvPr id="10" name="text10"/>
          <p:cNvSpPr>
            <a:spLocks noChangeArrowheads="1"/>
          </p:cNvSpPr>
          <p:nvPr/>
        </p:nvSpPr>
        <p:spPr>
          <a:xfrm>
            <a:off x="1041400" y="2557066"/>
            <a:ext cx="5308600" cy="622300"/>
          </a:xfrm>
          <a:prstGeom prst="rect">
            <a:avLst/>
          </a:prstGeom>
          <a:noFill/>
        </p:spPr>
        <p:txBody>
          <a:bodyPr wrap="square" anchor="t" lIns="0" tIns="0" rIns="0" bIns="0"/>
          <a:lstStyle/>
          <a:p>
            <a:pPr>
              <a:lnSpc>
                <a:spcPts val="7200"/>
              </a:lnSpc>
            </a:pPr>
            <a:r>
              <a:rPr lang="ru-RU" sz="7200" b="1" spc="-215">
                <a:solidFill>
                  <a:srgbClr val="F07A5B"/>
                </a:solidFill>
                <a:latin typeface="Nunito"/>
              </a:rPr>
              <a:t>до 912 000 ₽</a:t>
            </a:r>
          </a:p>
        </p:txBody>
      </p:sp>
      <p:sp>
        <p:nvSpPr>
          <p:cNvPr id="11" name="text11"/>
          <p:cNvSpPr>
            <a:spLocks noChangeArrowheads="1"/>
          </p:cNvSpPr>
          <p:nvPr/>
        </p:nvSpPr>
        <p:spPr>
          <a:xfrm>
            <a:off x="1041400" y="3357166"/>
            <a:ext cx="5308600" cy="241300"/>
          </a:xfrm>
          <a:prstGeom prst="rect">
            <a:avLst/>
          </a:prstGeom>
          <a:noFill/>
        </p:spPr>
        <p:txBody>
          <a:bodyPr wrap="square" anchor="t" lIns="0" tIns="0" rIns="0" bIns="0"/>
          <a:lstStyle/>
          <a:p>
            <a:pPr>
              <a:lnSpc>
                <a:spcPts val="2700"/>
              </a:lnSpc>
            </a:pPr>
            <a:r>
              <a:rPr lang="ru-RU" sz="2250" b="1">
                <a:solidFill>
                  <a:srgbClr val="4A3B33"/>
                </a:solidFill>
                <a:latin typeface="Rubik"/>
              </a:rPr>
              <a:t>Материнский капитал</a:t>
            </a:r>
          </a:p>
        </p:txBody>
      </p:sp>
      <p:sp>
        <p:nvSpPr>
          <p:cNvPr id="12" name="text12"/>
          <p:cNvSpPr>
            <a:spLocks noChangeArrowheads="1"/>
          </p:cNvSpPr>
          <p:nvPr/>
        </p:nvSpPr>
        <p:spPr>
          <a:xfrm>
            <a:off x="1041400" y="3659426"/>
            <a:ext cx="5308600" cy="195580"/>
          </a:xfrm>
          <a:prstGeom prst="rect">
            <a:avLst/>
          </a:prstGeom>
          <a:noFill/>
        </p:spPr>
        <p:txBody>
          <a:bodyPr wrap="square" anchor="t" lIns="0" tIns="0" rIns="0" bIns="0"/>
          <a:lstStyle/>
          <a:p>
            <a:pPr>
              <a:lnSpc>
                <a:spcPts val="2160"/>
              </a:lnSpc>
            </a:pPr>
            <a:r>
              <a:rPr lang="ru-RU" sz="1800">
                <a:solidFill>
                  <a:srgbClr val="8A7D75"/>
                </a:solidFill>
                <a:latin typeface="Rubik"/>
              </a:rPr>
              <a:t>на второго ребёнка</a:t>
            </a:r>
          </a:p>
        </p:txBody>
      </p:sp>
      <p:sp>
        <p:nvSpPr>
          <p:cNvPr id="13" name="text13"/>
          <p:cNvSpPr>
            <a:spLocks noChangeArrowheads="1"/>
          </p:cNvSpPr>
          <p:nvPr/>
        </p:nvSpPr>
        <p:spPr>
          <a:xfrm>
            <a:off x="6477000" y="2557066"/>
            <a:ext cx="5308600" cy="622300"/>
          </a:xfrm>
          <a:prstGeom prst="rect">
            <a:avLst/>
          </a:prstGeom>
          <a:noFill/>
        </p:spPr>
        <p:txBody>
          <a:bodyPr wrap="square" anchor="t" lIns="0" tIns="0" rIns="0" bIns="0"/>
          <a:lstStyle/>
          <a:p>
            <a:pPr>
              <a:lnSpc>
                <a:spcPts val="7200"/>
              </a:lnSpc>
            </a:pPr>
            <a:r>
              <a:rPr lang="ru-RU" sz="7200" b="1" spc="-215">
                <a:solidFill>
                  <a:srgbClr val="F07A5B"/>
                </a:solidFill>
                <a:latin typeface="Nunito"/>
              </a:rPr>
              <a:t>16 000 ₽/мес</a:t>
            </a:r>
          </a:p>
        </p:txBody>
      </p:sp>
      <p:sp>
        <p:nvSpPr>
          <p:cNvPr id="14" name="text14"/>
          <p:cNvSpPr>
            <a:spLocks noChangeArrowheads="1"/>
          </p:cNvSpPr>
          <p:nvPr/>
        </p:nvSpPr>
        <p:spPr>
          <a:xfrm>
            <a:off x="6477000" y="3357166"/>
            <a:ext cx="5308600" cy="241300"/>
          </a:xfrm>
          <a:prstGeom prst="rect">
            <a:avLst/>
          </a:prstGeom>
          <a:noFill/>
        </p:spPr>
        <p:txBody>
          <a:bodyPr wrap="square" anchor="t" lIns="0" tIns="0" rIns="0" bIns="0"/>
          <a:lstStyle/>
          <a:p>
            <a:pPr>
              <a:lnSpc>
                <a:spcPts val="2700"/>
              </a:lnSpc>
            </a:pPr>
            <a:r>
              <a:rPr lang="ru-RU" sz="2250" b="1">
                <a:solidFill>
                  <a:srgbClr val="4A3B33"/>
                </a:solidFill>
                <a:latin typeface="Rubik"/>
              </a:rPr>
              <a:t>Единое пособие</a:t>
            </a:r>
          </a:p>
        </p:txBody>
      </p:sp>
      <p:sp>
        <p:nvSpPr>
          <p:cNvPr id="15" name="text15"/>
          <p:cNvSpPr>
            <a:spLocks noChangeArrowheads="1"/>
          </p:cNvSpPr>
          <p:nvPr/>
        </p:nvSpPr>
        <p:spPr>
          <a:xfrm>
            <a:off x="6477000" y="3659426"/>
            <a:ext cx="5308600" cy="195580"/>
          </a:xfrm>
          <a:prstGeom prst="rect">
            <a:avLst/>
          </a:prstGeom>
          <a:noFill/>
        </p:spPr>
        <p:txBody>
          <a:bodyPr wrap="square" anchor="t" lIns="0" tIns="0" rIns="0" bIns="0"/>
          <a:lstStyle/>
          <a:p>
            <a:pPr>
              <a:lnSpc>
                <a:spcPts val="2160"/>
              </a:lnSpc>
            </a:pPr>
            <a:r>
              <a:rPr lang="ru-RU" sz="1800">
                <a:solidFill>
                  <a:srgbClr val="8A7D75"/>
                </a:solidFill>
                <a:latin typeface="Rubik"/>
              </a:rPr>
              <a:t>на детей до 17 лет</a:t>
            </a:r>
          </a:p>
        </p:txBody>
      </p:sp>
      <p:sp>
        <p:nvSpPr>
          <p:cNvPr id="16" name="text16"/>
          <p:cNvSpPr>
            <a:spLocks noChangeArrowheads="1"/>
          </p:cNvSpPr>
          <p:nvPr/>
        </p:nvSpPr>
        <p:spPr>
          <a:xfrm>
            <a:off x="1041400" y="4538266"/>
            <a:ext cx="5308600" cy="622300"/>
          </a:xfrm>
          <a:prstGeom prst="rect">
            <a:avLst/>
          </a:prstGeom>
          <a:noFill/>
        </p:spPr>
        <p:txBody>
          <a:bodyPr wrap="square" anchor="t" lIns="0" tIns="0" rIns="0" bIns="0"/>
          <a:lstStyle/>
          <a:p>
            <a:pPr>
              <a:lnSpc>
                <a:spcPts val="7200"/>
              </a:lnSpc>
            </a:pPr>
            <a:r>
              <a:rPr lang="ru-RU" sz="7200" b="1" spc="-215">
                <a:solidFill>
                  <a:srgbClr val="F07A5B"/>
                </a:solidFill>
                <a:latin typeface="Nunito"/>
              </a:rPr>
              <a:t>450 000 ₽</a:t>
            </a:r>
          </a:p>
        </p:txBody>
      </p:sp>
      <p:sp>
        <p:nvSpPr>
          <p:cNvPr id="17" name="text17"/>
          <p:cNvSpPr>
            <a:spLocks noChangeArrowheads="1"/>
          </p:cNvSpPr>
          <p:nvPr/>
        </p:nvSpPr>
        <p:spPr>
          <a:xfrm>
            <a:off x="1041400" y="5338366"/>
            <a:ext cx="5308600" cy="241300"/>
          </a:xfrm>
          <a:prstGeom prst="rect">
            <a:avLst/>
          </a:prstGeom>
          <a:noFill/>
        </p:spPr>
        <p:txBody>
          <a:bodyPr wrap="square" anchor="t" lIns="0" tIns="0" rIns="0" bIns="0"/>
          <a:lstStyle/>
          <a:p>
            <a:pPr>
              <a:lnSpc>
                <a:spcPts val="2700"/>
              </a:lnSpc>
            </a:pPr>
            <a:r>
              <a:rPr lang="ru-RU" sz="2250" b="1">
                <a:solidFill>
                  <a:srgbClr val="4A3B33"/>
                </a:solidFill>
                <a:latin typeface="Rubik"/>
              </a:rPr>
              <a:t>Ипотечная выплата</a:t>
            </a:r>
          </a:p>
        </p:txBody>
      </p:sp>
      <p:sp>
        <p:nvSpPr>
          <p:cNvPr id="18" name="text18"/>
          <p:cNvSpPr>
            <a:spLocks noChangeArrowheads="1"/>
          </p:cNvSpPr>
          <p:nvPr/>
        </p:nvSpPr>
        <p:spPr>
          <a:xfrm>
            <a:off x="1041400" y="5640626"/>
            <a:ext cx="5308600" cy="195580"/>
          </a:xfrm>
          <a:prstGeom prst="rect">
            <a:avLst/>
          </a:prstGeom>
          <a:noFill/>
        </p:spPr>
        <p:txBody>
          <a:bodyPr wrap="square" anchor="t" lIns="0" tIns="0" rIns="0" bIns="0"/>
          <a:lstStyle/>
          <a:p>
            <a:pPr>
              <a:lnSpc>
                <a:spcPts val="2160"/>
              </a:lnSpc>
            </a:pPr>
            <a:r>
              <a:rPr lang="ru-RU" sz="1800">
                <a:solidFill>
                  <a:srgbClr val="8A7D75"/>
                </a:solidFill>
                <a:latin typeface="Rubik"/>
              </a:rPr>
              <a:t>многодетным на погашение</a:t>
            </a:r>
          </a:p>
        </p:txBody>
      </p:sp>
      <p:sp>
        <p:nvSpPr>
          <p:cNvPr id="19" name="text19"/>
          <p:cNvSpPr>
            <a:spLocks noChangeArrowheads="1"/>
          </p:cNvSpPr>
          <p:nvPr/>
        </p:nvSpPr>
        <p:spPr>
          <a:xfrm>
            <a:off x="6477000" y="4538266"/>
            <a:ext cx="5308600" cy="622300"/>
          </a:xfrm>
          <a:prstGeom prst="rect">
            <a:avLst/>
          </a:prstGeom>
          <a:noFill/>
        </p:spPr>
        <p:txBody>
          <a:bodyPr wrap="square" anchor="t" lIns="0" tIns="0" rIns="0" bIns="0"/>
          <a:lstStyle/>
          <a:p>
            <a:pPr>
              <a:lnSpc>
                <a:spcPts val="7200"/>
              </a:lnSpc>
            </a:pPr>
            <a:r>
              <a:rPr lang="ru-RU" sz="7200" b="1" spc="-215">
                <a:solidFill>
                  <a:srgbClr val="F07A5B"/>
                </a:solidFill>
                <a:latin typeface="Nunito"/>
              </a:rPr>
              <a:t>24 000 ₽</a:t>
            </a:r>
          </a:p>
        </p:txBody>
      </p:sp>
      <p:sp>
        <p:nvSpPr>
          <p:cNvPr id="20" name="text20"/>
          <p:cNvSpPr>
            <a:spLocks noChangeArrowheads="1"/>
          </p:cNvSpPr>
          <p:nvPr/>
        </p:nvSpPr>
        <p:spPr>
          <a:xfrm>
            <a:off x="6477000" y="5338366"/>
            <a:ext cx="5308600" cy="241300"/>
          </a:xfrm>
          <a:prstGeom prst="rect">
            <a:avLst/>
          </a:prstGeom>
          <a:noFill/>
        </p:spPr>
        <p:txBody>
          <a:bodyPr wrap="square" anchor="t" lIns="0" tIns="0" rIns="0" bIns="0"/>
          <a:lstStyle/>
          <a:p>
            <a:pPr>
              <a:lnSpc>
                <a:spcPts val="2700"/>
              </a:lnSpc>
            </a:pPr>
            <a:r>
              <a:rPr lang="ru-RU" sz="2250" b="1">
                <a:solidFill>
                  <a:srgbClr val="4A3B33"/>
                </a:solidFill>
                <a:latin typeface="Rubik"/>
              </a:rPr>
              <a:t>Единовременное пособие</a:t>
            </a:r>
          </a:p>
        </p:txBody>
      </p:sp>
      <p:sp>
        <p:nvSpPr>
          <p:cNvPr id="21" name="text21"/>
          <p:cNvSpPr>
            <a:spLocks noChangeArrowheads="1"/>
          </p:cNvSpPr>
          <p:nvPr/>
        </p:nvSpPr>
        <p:spPr>
          <a:xfrm>
            <a:off x="6477000" y="5640626"/>
            <a:ext cx="5308600" cy="195580"/>
          </a:xfrm>
          <a:prstGeom prst="rect">
            <a:avLst/>
          </a:prstGeom>
          <a:noFill/>
        </p:spPr>
        <p:txBody>
          <a:bodyPr wrap="square" anchor="t" lIns="0" tIns="0" rIns="0" bIns="0"/>
          <a:lstStyle/>
          <a:p>
            <a:pPr>
              <a:lnSpc>
                <a:spcPts val="2160"/>
              </a:lnSpc>
            </a:pPr>
            <a:r>
              <a:rPr lang="ru-RU" sz="1800">
                <a:solidFill>
                  <a:srgbClr val="8A7D75"/>
                </a:solidFill>
                <a:latin typeface="Rubik"/>
              </a:rPr>
              <a:t>при рождении ребёнка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1521718"/>
            <a:ext cx="1426369" cy="240010"/>
          </a:xfrm>
          <a:prstGeom prst="roundRect">
            <a:avLst>
              <a:gd name="adj" fmla="val 50000"/>
            </a:avLst>
          </a:prstGeom>
          <a:solidFill>
            <a:srgbClr val="FFE4D9"/>
          </a:solidFill>
          <a:ln>
            <a:noFill/>
          </a:ln>
        </p:spPr>
      </p:sp>
      <p:sp>
        <p:nvSpPr>
          <p:cNvPr id="4" name="card4"/>
          <p:cNvSpPr/>
          <p:nvPr/>
        </p:nvSpPr>
        <p:spPr>
          <a:xfrm>
            <a:off x="738328" y="2879766"/>
            <a:ext cx="161645" cy="161645"/>
          </a:xfrm>
          <a:prstGeom prst="roundRect">
            <a:avLst>
              <a:gd name="adj" fmla="val 29462"/>
            </a:avLst>
          </a:prstGeom>
          <a:solidFill>
            <a:srgbClr val="F07A5B"/>
          </a:solidFill>
          <a:ln>
            <a:noFill/>
          </a:ln>
        </p:spPr>
      </p:sp>
      <p:sp>
        <p:nvSpPr>
          <p:cNvPr id="5" name="card5"/>
          <p:cNvSpPr/>
          <p:nvPr/>
        </p:nvSpPr>
        <p:spPr>
          <a:xfrm>
            <a:off x="738328" y="3809247"/>
            <a:ext cx="161645" cy="161644"/>
          </a:xfrm>
          <a:prstGeom prst="roundRect">
            <a:avLst>
              <a:gd name="adj" fmla="val 29462"/>
            </a:avLst>
          </a:prstGeom>
          <a:solidFill>
            <a:srgbClr val="F07A5B"/>
          </a:solidFill>
          <a:ln>
            <a:noFill/>
          </a:ln>
        </p:spPr>
      </p:sp>
      <p:sp>
        <p:nvSpPr>
          <p:cNvPr id="6" name="card6"/>
          <p:cNvSpPr/>
          <p:nvPr/>
        </p:nvSpPr>
        <p:spPr>
          <a:xfrm>
            <a:off x="738328" y="4738729"/>
            <a:ext cx="161645" cy="161644"/>
          </a:xfrm>
          <a:prstGeom prst="roundRect">
            <a:avLst>
              <a:gd name="adj" fmla="val 29462"/>
            </a:avLst>
          </a:prstGeom>
          <a:solidFill>
            <a:srgbClr val="F07A5B"/>
          </a:solidFill>
          <a:ln>
            <a:noFill/>
          </a:ln>
        </p:spPr>
      </p:sp>
      <p:sp>
        <p:nvSpPr>
          <p:cNvPr id="7" name="text7"/>
          <p:cNvSpPr>
            <a:spLocks noChangeArrowheads="1"/>
          </p:cNvSpPr>
          <p:nvPr/>
        </p:nvSpPr>
        <p:spPr>
          <a:xfrm>
            <a:off x="901700" y="1566168"/>
            <a:ext cx="1385507" cy="138430"/>
          </a:xfrm>
          <a:prstGeom prst="rect">
            <a:avLst/>
          </a:prstGeom>
          <a:noFill/>
        </p:spPr>
        <p:txBody>
          <a:bodyPr wrap="square" anchor="t" lIns="0" tIns="0" rIns="0" bIns="0"/>
          <a:lstStyle/>
          <a:p>
            <a:pPr>
              <a:lnSpc>
                <a:spcPts val="1485"/>
              </a:lnSpc>
            </a:pPr>
            <a:r>
              <a:rPr lang="ru-RU" sz="1350" b="1" spc="14">
                <a:solidFill>
                  <a:srgbClr val="A25E4A"/>
                </a:solidFill>
                <a:latin typeface="Rubik"/>
              </a:rPr>
              <a:t>интересные факты</a:t>
            </a:r>
          </a:p>
        </p:txBody>
      </p:sp>
      <p:sp>
        <p:nvSpPr>
          <p:cNvPr id="8" name="text8"/>
          <p:cNvSpPr>
            <a:spLocks noChangeArrowheads="1"/>
          </p:cNvSpPr>
          <p:nvPr/>
        </p:nvSpPr>
        <p:spPr>
          <a:xfrm>
            <a:off x="762000" y="1806178"/>
            <a:ext cx="11303000" cy="519430"/>
          </a:xfrm>
          <a:prstGeom prst="rect">
            <a:avLst/>
          </a:prstGeom>
          <a:noFill/>
        </p:spPr>
        <p:txBody>
          <a:bodyPr wrap="square" anchor="t" lIns="0" tIns="0" rIns="0" bIns="0"/>
          <a:lstStyle/>
          <a:p>
            <a:pPr>
              <a:lnSpc>
                <a:spcPts val="5985"/>
              </a:lnSpc>
            </a:pPr>
            <a:r>
              <a:rPr lang="ru-RU" sz="5700" b="1" spc="-56">
                <a:solidFill>
                  <a:srgbClr val="4A3B33"/>
                </a:solidFill>
                <a:latin typeface="Nunito"/>
              </a:rPr>
              <a:t>Необычные факты о семье</a:t>
            </a:r>
          </a:p>
        </p:txBody>
      </p:sp>
      <p:sp>
        <p:nvSpPr>
          <p:cNvPr id="9" name="text9"/>
          <p:cNvSpPr>
            <a:spLocks noChangeArrowheads="1"/>
          </p:cNvSpPr>
          <p:nvPr/>
        </p:nvSpPr>
        <p:spPr>
          <a:xfrm>
            <a:off x="1079500" y="2798068"/>
            <a:ext cx="9232900" cy="688181"/>
          </a:xfrm>
          <a:prstGeom prst="rect">
            <a:avLst/>
          </a:prstGeom>
          <a:noFill/>
        </p:spPr>
        <p:txBody>
          <a:bodyPr wrap="square" anchor="t" lIns="0" tIns="0" rIns="0" bIns="0"/>
          <a:lstStyle/>
          <a:p>
            <a:pPr>
              <a:lnSpc>
                <a:spcPts val="3989"/>
              </a:lnSpc>
            </a:pPr>
            <a:r>
              <a:rPr lang="ru-RU" sz="2850" b="1">
                <a:solidFill>
                  <a:srgbClr val="4A3B33"/>
                </a:solidFill>
                <a:latin typeface="Rubik"/>
              </a:rPr>
              <a:t>День бабушек</a:t>
            </a:r>
            <a:r>
              <a:rPr lang="ru-RU" sz="2850">
                <a:solidFill>
                  <a:srgbClr val="4A3B33"/>
                </a:solidFill>
                <a:latin typeface="Rubik"/>
              </a:rPr>
              <a:t> Первый День бабушек в Польше был учреждён в 1964 году газетой «Женщина и жизнь».</a:t>
            </a:r>
          </a:p>
        </p:txBody>
      </p:sp>
      <p:sp>
        <p:nvSpPr>
          <p:cNvPr id="10" name="text10"/>
          <p:cNvSpPr>
            <a:spLocks noChangeArrowheads="1"/>
          </p:cNvSpPr>
          <p:nvPr/>
        </p:nvSpPr>
        <p:spPr>
          <a:xfrm>
            <a:off x="1079500" y="3727549"/>
            <a:ext cx="9232900" cy="688181"/>
          </a:xfrm>
          <a:prstGeom prst="rect">
            <a:avLst/>
          </a:prstGeom>
          <a:noFill/>
        </p:spPr>
        <p:txBody>
          <a:bodyPr wrap="square" anchor="t" lIns="0" tIns="0" rIns="0" bIns="0"/>
          <a:lstStyle/>
          <a:p>
            <a:pPr>
              <a:lnSpc>
                <a:spcPts val="3989"/>
              </a:lnSpc>
            </a:pPr>
            <a:r>
              <a:rPr lang="ru-RU" sz="2850" b="1">
                <a:solidFill>
                  <a:srgbClr val="4A3B33"/>
                </a:solidFill>
                <a:latin typeface="Rubik"/>
              </a:rPr>
              <a:t>Стресс и иммунитет</a:t>
            </a:r>
            <a:r>
              <a:rPr lang="ru-RU" sz="2850">
                <a:solidFill>
                  <a:srgbClr val="4A3B33"/>
                </a:solidFill>
                <a:latin typeface="Rubik"/>
              </a:rPr>
              <a:t> Врачи установили, что семейные стрессы снижают способность иммунной системы противостоять болезням.</a:t>
            </a:r>
          </a:p>
        </p:txBody>
      </p:sp>
      <p:sp>
        <p:nvSpPr>
          <p:cNvPr id="11" name="text11"/>
          <p:cNvSpPr>
            <a:spLocks noChangeArrowheads="1"/>
          </p:cNvSpPr>
          <p:nvPr/>
        </p:nvSpPr>
        <p:spPr>
          <a:xfrm>
            <a:off x="1079500" y="4657030"/>
            <a:ext cx="9232900" cy="688181"/>
          </a:xfrm>
          <a:prstGeom prst="rect">
            <a:avLst/>
          </a:prstGeom>
          <a:noFill/>
        </p:spPr>
        <p:txBody>
          <a:bodyPr wrap="square" anchor="t" lIns="0" tIns="0" rIns="0" bIns="0"/>
          <a:lstStyle/>
          <a:p>
            <a:pPr>
              <a:lnSpc>
                <a:spcPts val="3989"/>
              </a:lnSpc>
            </a:pPr>
            <a:r>
              <a:rPr lang="ru-RU" sz="2850" b="1">
                <a:solidFill>
                  <a:srgbClr val="4A3B33"/>
                </a:solidFill>
                <a:latin typeface="Rubik"/>
              </a:rPr>
              <a:t>Семейные мифы</a:t>
            </a:r>
            <a:r>
              <a:rPr lang="ru-RU" sz="2850">
                <a:solidFill>
                  <a:srgbClr val="4A3B33"/>
                </a:solidFill>
                <a:latin typeface="Rubik"/>
              </a:rPr>
              <a:t> Феномен «семейного мифа» — устойчивые представления о семье, которые передаются из поколения в поколение.</a:t>
            </a:r>
          </a:p>
        </p:txBody>
      </p:sp>
    </p:spTree>
  </p:cSld>
  <p:clrMapOvr>
    <a:masterClrMapping/>
  </p:clrMapOvr>
</p:sld>
</file>

<file path=ppt/theme/theme1.xml><?xml version="1.0" encoding="utf-8"?>
<a:theme xmlns:a="http://schemas.openxmlformats.org/drawingml/2006/main" name="slaida">
  <a:themeElements>
    <a:clrScheme name="slaida">
      <a:dk1>
        <a:srgbClr val="1C1C1C"/>
      </a:dk1>
      <a:lt1>
        <a:srgbClr val="FFFFFF"/>
      </a:lt1>
      <a:dk2>
        <a:srgbClr val="44546A"/>
      </a:dk2>
      <a:lt2>
        <a:srgbClr val="E7E6E6"/>
      </a:lt2>
      <a:accent1>
        <a:srgbClr val="2F6B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aida">
      <a:majorFont>
        <a:latin typeface="Calibri Light"/>
        <a:ea typeface=""/>
        <a:cs typeface=""/>
      </a:majorFont>
      <a:minorFont>
        <a:latin typeface="Calibri"/>
        <a:ea typeface=""/>
        <a:cs typeface=""/>
      </a:minorFont>
    </a:fontScheme>
    <a:fmtScheme name="slaida">
      <a:fillStyleLst>
        <a:solidFill>
          <a:schemeClr val="phClr"/>
        </a:solidFill>
        <a:solidFill>
          <a:schemeClr val="phClr"/>
        </a:solidFill>
        <a:solidFill>
          <a:schemeClr val="phClr"/>
        </a:solidFill>
      </a:fillStyleLst>
      <a:lnStyleLst>
        <a:ln w="6350">
          <a:solidFill>
            <a:schemeClr val="phClr"/>
          </a:solidFill>
        </a:ln>
        <a:ln w="12700">
          <a:solidFill>
            <a:schemeClr val="phClr"/>
          </a:solidFill>
        </a:ln>
        <a:ln w="19050">
          <a:solidFill>
            <a:schemeClr val="phClr"/>
          </a:solidFill>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name="slaida">
  <a:themeElements>
    <a:clrScheme name="slaida">
      <a:dk1>
        <a:srgbClr val="1C1C1C"/>
      </a:dk1>
      <a:lt1>
        <a:srgbClr val="FFFFFF"/>
      </a:lt1>
      <a:dk2>
        <a:srgbClr val="44546A"/>
      </a:dk2>
      <a:lt2>
        <a:srgbClr val="E7E6E6"/>
      </a:lt2>
      <a:accent1>
        <a:srgbClr val="2F6B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aida">
      <a:majorFont>
        <a:latin typeface="Calibri Light"/>
        <a:ea typeface=""/>
        <a:cs typeface=""/>
      </a:majorFont>
      <a:minorFont>
        <a:latin typeface="Calibri"/>
        <a:ea typeface=""/>
        <a:cs typeface=""/>
      </a:minorFont>
    </a:fontScheme>
    <a:fmtScheme name="slaida">
      <a:fillStyleLst>
        <a:solidFill>
          <a:schemeClr val="phClr"/>
        </a:solidFill>
        <a:solidFill>
          <a:schemeClr val="phClr"/>
        </a:solidFill>
        <a:solidFill>
          <a:schemeClr val="phClr"/>
        </a:solidFill>
      </a:fillStyleLst>
      <a:lnStyleLst>
        <a:ln w="6350">
          <a:solidFill>
            <a:schemeClr val="phClr"/>
          </a:solidFill>
        </a:ln>
        <a:ln w="12700">
          <a:solidFill>
            <a:schemeClr val="phClr"/>
          </a:solidFill>
        </a:ln>
        <a:ln w="19050">
          <a:solidFill>
            <a:schemeClr val="phClr"/>
          </a:solidFill>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Application>Слайда</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Семья: ценности и традиции</dc:title>
  <dc:creator>Слайда</dc:creator>
</cp:coreProperties>
</file>