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gif" ContentType="image/gif"/>
  <Default Extension="svg" ContentType="image/svg+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6" r:id="rId101"/>
    <p:sldId id="257" r:id="rId102"/>
    <p:sldId id="258" r:id="rId103"/>
    <p:sldId id="259" r:id="rId104"/>
    <p:sldId id="260" r:id="rId105"/>
    <p:sldId id="261" r:id="rId106"/>
    <p:sldId id="262" r:id="rId107"/>
    <p:sldId id="263" r:id="rId108"/>
    <p:sldId id="264" r:id="rId109"/>
    <p:sldId id="265" r:id="rId110"/>
    <p:sldId id="266" r:id="rId111"/>
  </p:sldIdLst>
  <p:sldSz cx="12192000" cy="6858000"/>
  <p:notesSz cx="6858000" cy="9144000"/>
  <p:embeddedFontLst>
    <p:embeddedFont>
      <p:font typeface="Golos Text"/>
      <p:regular r:id="rId200"/>
      <p:bold r:id="rId201"/>
    </p:embeddedFont>
    <p:embeddedFont>
      <p:font typeface="Lora"/>
      <p:regular r:id="rId204"/>
      <p:bold r:id="rId205"/>
    </p:embeddedFont>
  </p:embeddedFontLst>
</p:presentation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101" Type="http://schemas.openxmlformats.org/officeDocument/2006/relationships/slide" Target="slides/slide1.xml"/><Relationship Id="rId102" Type="http://schemas.openxmlformats.org/officeDocument/2006/relationships/slide" Target="slides/slide2.xml"/><Relationship Id="rId103" Type="http://schemas.openxmlformats.org/officeDocument/2006/relationships/slide" Target="slides/slide3.xml"/><Relationship Id="rId104" Type="http://schemas.openxmlformats.org/officeDocument/2006/relationships/slide" Target="slides/slide4.xml"/><Relationship Id="rId105" Type="http://schemas.openxmlformats.org/officeDocument/2006/relationships/slide" Target="slides/slide5.xml"/><Relationship Id="rId106" Type="http://schemas.openxmlformats.org/officeDocument/2006/relationships/slide" Target="slides/slide6.xml"/><Relationship Id="rId107" Type="http://schemas.openxmlformats.org/officeDocument/2006/relationships/slide" Target="slides/slide7.xml"/><Relationship Id="rId108" Type="http://schemas.openxmlformats.org/officeDocument/2006/relationships/slide" Target="slides/slide8.xml"/><Relationship Id="rId109" Type="http://schemas.openxmlformats.org/officeDocument/2006/relationships/slide" Target="slides/slide9.xml"/><Relationship Id="rId110" Type="http://schemas.openxmlformats.org/officeDocument/2006/relationships/slide" Target="slides/slide10.xml"/><Relationship Id="rId111" Type="http://schemas.openxmlformats.org/officeDocument/2006/relationships/slide" Target="slides/slide11.xml"/><Relationship Id="rId200" Type="http://schemas.openxmlformats.org/officeDocument/2006/relationships/font" Target="fonts/font1.fntdata"/><Relationship Id="rId201" Type="http://schemas.openxmlformats.org/officeDocument/2006/relationships/font" Target="fonts/font2.fntdata"/><Relationship Id="rId204" Type="http://schemas.openxmlformats.org/officeDocument/2006/relationships/font" Target="fonts/font5.fntdata"/><Relationship Id="rId205" Type="http://schemas.openxmlformats.org/officeDocument/2006/relationships/font" Target="fonts/font6.fntdata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D52B1E"/>
            </a:solidFill>
            <a:ln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2A2622"/>
                        </a:solidFill>
                        <a:latin typeface="+mn-lt"/>
                      </a:rPr>
                      <a:t>13 млн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2A2622"/>
                        </a:solidFill>
                        <a:latin typeface="+mn-lt"/>
                      </a:rPr>
                      <a:t>5,6 млн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2A2622"/>
                        </a:solidFill>
                        <a:latin typeface="+mn-lt"/>
                      </a:rPr>
                      <a:t>1,6 млн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2A2622"/>
                        </a:solidFill>
                        <a:latin typeface="+mn-lt"/>
                      </a:rPr>
                      <a:t>1,5 млн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3000" b="1">
                        <a:solidFill>
                          <a:srgbClr val="2A2622"/>
                        </a:solidFill>
                        <a:latin typeface="+mn-lt"/>
                      </a:rPr>
                      <a:t>1,3 млн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Москва</c:v>
                </c:pt>
                <c:pt idx="1">
                  <c:v>Санкт-Петербург</c:v>
                </c:pt>
                <c:pt idx="2">
                  <c:v>Новосибирск</c:v>
                </c:pt>
                <c:pt idx="3">
                  <c:v>Екатеринбург</c:v>
                </c:pt>
                <c:pt idx="4">
                  <c:v>Казань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5.6</c:v>
                </c:pt>
                <c:pt idx="2">
                  <c:v>1.6</c:v>
                </c:pt>
                <c:pt idx="3">
                  <c:v>1.5</c:v>
                </c:pt>
                <c:pt idx="4">
                  <c:v>1.3</c:v>
                </c:pt>
              </c:numCache>
            </c:numRef>
          </c:val>
        </c:ser>
        <c:gapWidth val="60"/>
        <c:axId val="101"/>
        <c:axId val="102"/>
      </c:barChart>
      <c:catAx>
        <c:axId val="101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2400">
                <a:solidFill>
                  <a:srgbClr val="2A2622"/>
                </a:solidFill>
                <a:latin typeface="+mn-lt"/>
              </a:defRPr>
            </a:pPr>
            <a:endParaRPr lang="ru-RU"/>
          </a:p>
        </c:txPr>
        <c:crossAx val="102"/>
      </c:catAx>
      <c:valAx>
        <c:axId val="102"/>
        <c:scaling>
          <c:orientation val="minMax"/>
        </c:scaling>
        <c:delete val="1"/>
        <c:axPos val="b"/>
        <c:majorTickMark val="none"/>
        <c:minorTickMark val="none"/>
        <c:tickLblPos val="none"/>
        <c:crossAx val="101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400">
          <a:solidFill>
            <a:srgbClr val="706C67"/>
          </a:solidFill>
          <a:latin typeface="+mn-lt"/>
        </a:defRPr>
      </a:pPr>
      <a:endParaRPr lang="ru-RU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roundedCorners val="0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D52B1E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ED907F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853226"/>
              </a:solidFill>
              <a:ln>
                <a:noFill/>
              </a:ln>
            </c:spPr>
          </c:dPt>
          <c:dPt>
            <c:idx val="3"/>
            <c:bubble3D val="0"/>
            <c:spPr>
              <a:solidFill>
                <a:srgbClr val="F4C1B4"/>
              </a:solidFill>
              <a:ln>
                <a:noFill/>
              </a:ln>
            </c:spPr>
          </c:dPt>
          <c:dPt>
            <c:idx val="4"/>
            <c:bubble3D val="0"/>
            <c:spPr>
              <a:solidFill>
                <a:srgbClr val="706C67"/>
              </a:solidFill>
              <a:ln>
                <a:noFill/>
              </a:ln>
            </c:spPr>
          </c:dPt>
          <c:dLbls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Sheet1!$A$2:$A$6</c:f>
              <c:strCache>
                <c:ptCount val="5"/>
                <c:pt idx="0">
                  <c:v>Русские</c:v>
                </c:pt>
                <c:pt idx="1">
                  <c:v>Татары</c:v>
                </c:pt>
                <c:pt idx="2">
                  <c:v>Чеченцы</c:v>
                </c:pt>
                <c:pt idx="3">
                  <c:v>Башкиры</c:v>
                </c:pt>
                <c:pt idx="4">
                  <c:v>Другие народы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80.85</c:v>
                </c:pt>
                <c:pt idx="1">
                  <c:v>3.61</c:v>
                </c:pt>
                <c:pt idx="2">
                  <c:v>1.32</c:v>
                </c:pt>
                <c:pt idx="3">
                  <c:v>1.09</c:v>
                </c:pt>
                <c:pt idx="4">
                  <c:v>13.13</c:v>
                </c:pt>
              </c:numCache>
            </c:numRef>
          </c:val>
        </c:ser>
        <c:firstSliceAng val="0"/>
        <c:holeSize val="70"/>
      </c:doughnutChart>
      <c:spPr>
        <a:noFill/>
        <a:ln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400">
          <a:solidFill>
            <a:srgbClr val="706C67"/>
          </a:solidFill>
          <a:latin typeface="+mn-lt"/>
        </a:defRPr>
      </a:pPr>
      <a:endParaRPr lang="ru-RU"/>
    </a:p>
  </c:txPr>
</c:chartSpace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Здравствуйте, дорогие друзья! Сегодня мы с вами отправимся в путешествие по самой большой стране мира — России. Мы узнаем, как велика наша страна, какие народы её населяют, какие у неё природные богатства и достижения. Это путешествие от края до края, от Балтики до Тихого океана. Приготовьтесь удивляться!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А вы знали, что Россию омывают целых 12 морей? Это уникальный географический факт — больше ни у одной страны нет столько морей. Транссибирская магистраль длиной почти 9,3 тысячи километров — самая протяжённая железная дорога в мире. А ещё у нас есть 15 секретных городов, которых нет на картах. И представьте: Россия занимает целую восьмую часть всей суши! Давайте перейдём к итогам и вспомним главное.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Вот мы и завершили наше путешествие по России. Мы увидели, какая она огромная, красивая и многообразная. Надеюсь, вы узнали что-то новое и почувствовали гордость за нашу страну. Помните, что будущее России зависит от каждого из вас. Изучайте её историю, культуру, природу — это поможет вам стать настоящими патриотами. Спасибо за внимание!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Ребята, посмотрите на эти цифры. Россия — самая большая страна в мире. Её площадь — 17,1 миллиона квадратных километров. Это больше, чем площадь США и Канады вместе взятых. При таком размере неудивительно, что у нас 11 часовых поясов. Когда на Дальнем Востоке уже вечер, в Москве только утро. А ещё у России больше всего соседей — 16 стран. Давайте посмотрим, что делает нашу природу такой уникальной.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Россия — страна огромных контрастов. На её территории представлены все природные зоны Северного полушария — от арктических пустынь на севере до субтропиков на юге. Всего выделяют 9 природных зон. На этом слайде мы видим шесть основных. В арктике живут белые медведи, в тундре пасутся северные олени, а в тайге — бурые медведи. Смешанные леса — дом для зубров, в степях обитают суслики, а на юге, в субтропиках, растут пальмы и кипарисы. Каждая зона уникальна и требует бережного отношения.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Посмотрите, сколько воды в России! У нас более двух с половиной миллионов рек. Самая длинная река Европы — Волга, её длина 3530 километров. А река Лена ещё длиннее — 4400 километров. Но наше главное сокровище — озеро Байкал. Оно самое глубокое в мире: 1642 метра. Это как 5 Эйфелевых башен, поставленных одна на другую! И ещё у нас есть огромные Ладожское и Онежское озёра. Вода — это наше богатство, которое нужно беречь.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Посмотрите, насколько велики наши города. Москва — настоящий гигант, почти 13 миллионов жителей. Санкт-Петербург — культурная столица с 5,6 миллиона. А Новосибирск, Екатеринбург и Казань тоже перешагнули миллионный рубеж. Всего в России 16 городов-миллионников, и это говорит о высокой урбанизации. Дальше мы поговорим о народах и языках, которые населяют эти города.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Россия — одна из самых многонациональных стран мира. У нас проживает более 190 народов, и каждый из них уникален. Русские составляют около 80% населения, но все народы равны и вносят свой вклад в культуру. В стране используются более 270 языков и диалектов. Это богатство — наша общая гордость. А теперь давайте посмотрим, что мы знаем о культуре и традициях разных народов России.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Россия подарила миру величайшие культурные сокровища. Русский балет известен на всех континентах, а произведения Пушкина и Чайковского стали классикой. Не забываем и о народных промыслах: матрёшка и хохлома — это не просто сувениры, а целая история. Наши праздники, такие как Масленица, объединяют людей. Культура России — это мост между прошлым и будущим. Давайте посмотрим, чем ещё славится наша страна.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Друзья, посмотрите на эту временную шкалу. В 1957 году СССР запустил первый спутник, и это был настоящий прорыв. А всего через четыре года Юрий Гагарин стал первым человеком в космосе. Недавно, в 2024 году, наш космонавт Олег Кононенко побил мировой рекорд по суммарному пребыванию на орбите — 1110 суток. А в прошлом, 2025 году, Россия выполнила 17 успешных пусков — это один из лучших показателей в мире. Мы видим, что космическая программа России продолжает развиваться и ставить новые рекорды. Дальше я расскажу о других научных достижениях.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ru-RU" sz="1200"/>
              <a:t>Давайте посмотрим на ключевые цифры современной России. По площади это самая большая страна мира — более 17 миллионов квадратных километров. Население — около 146 миллионов человек, это 9-е место на планете. А по объёму ВВП Россия занимает 8-е место — более 2,5 триллионов долларов. При этом в 2025 году экономика выросла на 1%, несмотря на все вызовы. Эти цифры показывают, что Россия — одна из ведущих стран мира по масштабам и экономическому потенциалу.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m0a9889735e235e80.png"/><Relationship Id="rId4" Type="http://schemas.openxmlformats.org/officeDocument/2006/relationships/image" Target="../media/mf86f2a26abdc7dd0.png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m2f4df1e512ea5814.png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m2f4df1e512ea5814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m30b7ab8cb14e2663.png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m017ab58e992a5ec3.png"/><Relationship Id="rId4" Type="http://schemas.openxmlformats.org/officeDocument/2006/relationships/image" Target="../media/m05ec4d9926ed1666.png"/><Relationship Id="rId5" Type="http://schemas.openxmlformats.org/officeDocument/2006/relationships/image" Target="../media/mbbec36eeb12fff82.svg"/><Relationship Id="rId6" Type="http://schemas.openxmlformats.org/officeDocument/2006/relationships/image" Target="../media/m76a3cb3188873773.png"/><Relationship Id="rId8" Type="http://schemas.openxmlformats.org/officeDocument/2006/relationships/image" Target="../media/me2147a23de7650d1.png"/><Relationship Id="rId9" Type="http://schemas.openxmlformats.org/officeDocument/2006/relationships/image" Target="../media/mf39c0f8d061eca44.svg"/><Relationship Id="rId10" Type="http://schemas.openxmlformats.org/officeDocument/2006/relationships/image" Target="../media/m61feb541288badca.png"/><Relationship Id="rId11" Type="http://schemas.openxmlformats.org/officeDocument/2006/relationships/image" Target="../media/m095c74b6d8f548bb.svg"/><Relationship Id="rId12" Type="http://schemas.openxmlformats.org/officeDocument/2006/relationships/image" Target="../media/m82148abcddc5727a.png"/><Relationship Id="rId13" Type="http://schemas.openxmlformats.org/officeDocument/2006/relationships/image" Target="../media/me0299b144170c138.svg"/><Relationship Id="rId14" Type="http://schemas.openxmlformats.org/officeDocument/2006/relationships/image" Target="../media/m1cb8ed258fc80705.png"/><Relationship Id="rId15" Type="http://schemas.openxmlformats.org/officeDocument/2006/relationships/image" Target="../media/m7151ae28c8ed0290.svg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m8e28b5e27fba88c0.png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m2f4df1e512ea5814.png"/><Relationship Id="rId100" Type="http://schemas.openxmlformats.org/officeDocument/2006/relationships/chart" Target="../charts/char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m2f4df1e512ea5814.png"/><Relationship Id="rId100" Type="http://schemas.openxmlformats.org/officeDocument/2006/relationships/chart" Target="../charts/char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m2f4df1e512ea5814.png"/><Relationship Id="rId4" Type="http://schemas.openxmlformats.org/officeDocument/2006/relationships/image" Target="../media/mc37cedad49464424.jpeg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mfa46c0825dc9d267.png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m6a0398a43194d5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3"/>
          <p:cNvPicPr/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12179300" cy="6845300"/>
          </a:xfrm>
          <a:prstGeom prst="rect">
            <a:avLst/>
          </a:prstGeom>
        </p:spPr>
      </p:pic>
      <p:sp>
        <p:nvSpPr>
          <p:cNvPr id="4" name="text4"/>
          <p:cNvSpPr>
            <a:spLocks noChangeArrowheads="1"/>
          </p:cNvSpPr>
          <p:nvPr/>
        </p:nvSpPr>
        <p:spPr>
          <a:xfrm>
            <a:off x="762000" y="4621609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Golos Text"/>
              </a:rPr>
              <a:t>Презентация · Россия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4881959"/>
            <a:ext cx="9842500" cy="7061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8190"/>
              </a:lnSpc>
            </a:pPr>
            <a:r>
              <a:rPr lang="ru-RU" sz="7800" b="1" spc="-194">
                <a:solidFill>
                  <a:srgbClr val="FFFFFF"/>
                </a:solidFill>
                <a:latin typeface="Lora"/>
              </a:rPr>
              <a:t>Россия: от края до края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648325"/>
            <a:ext cx="6375400" cy="584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75"/>
              </a:lnSpc>
            </a:pPr>
            <a:r>
              <a:rPr lang="ru-RU" sz="2250">
                <a:solidFill>
                  <a:srgbClr val="FFFFFF"/>
                </a:solidFill>
                <a:latin typeface="Golos Text"/>
              </a:rPr>
              <a:t>Открываем величие и разнообразие самой большой страны мира — от западных границ до Тихого океана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38328" y="2231471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D52B1E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738328" y="3160952"/>
            <a:ext cx="161645" cy="161645"/>
          </a:xfrm>
          <a:prstGeom prst="roundRect">
            <a:avLst>
              <a:gd name="adj" fmla="val 29462"/>
            </a:avLst>
          </a:prstGeom>
          <a:solidFill>
            <a:srgbClr val="D52B1E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738328" y="4090433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D52B1E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738328" y="5019915"/>
            <a:ext cx="161645" cy="161644"/>
          </a:xfrm>
          <a:prstGeom prst="roundRect">
            <a:avLst>
              <a:gd name="adj" fmla="val 29462"/>
            </a:avLst>
          </a:prstGeom>
          <a:solidFill>
            <a:srgbClr val="D52B1E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1183283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Интересные факты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79500" y="2152948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12 морей омывают Россию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Россия — единственная страна в мире, омываемая двенадцатью морями трёх океанов.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79500" y="3082429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Транссиб — 9288 км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Транссибирская магистраль — самая длинная железная дорога в мире, соединяющая Москву и Владивосток.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79500" y="4011910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15 секретных городов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В России насчитывается 15 закрытых административно-территориальных образований (ЗАТО).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79500" y="4941391"/>
            <a:ext cx="9232900" cy="68818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989"/>
              </a:lnSpc>
            </a:pPr>
            <a:r>
              <a:rPr lang="ru-RU" sz="2850" b="1">
                <a:solidFill>
                  <a:srgbClr val="2A2622"/>
                </a:solidFill>
                <a:latin typeface="Golos Text"/>
              </a:rPr>
              <a:t>1/8 часть суши</a:t>
            </a:r>
            <a:r>
              <a:rPr lang="ru-RU" sz="2850">
                <a:solidFill>
                  <a:srgbClr val="2A2622"/>
                </a:solidFill>
                <a:latin typeface="Golos Text"/>
              </a:rPr>
              <a:t> Площадь России составляет 17,1 млн км² — это 1/8 обитаемой суши Земли.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2622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651720"/>
            <a:ext cx="1130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FFFFFF"/>
                </a:solidFill>
                <a:latin typeface="Golos Text"/>
              </a:rPr>
              <a:t>Финал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937470"/>
            <a:ext cx="11303000" cy="6527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560"/>
              </a:lnSpc>
            </a:pPr>
            <a:r>
              <a:rPr lang="ru-RU" sz="7200" b="1" spc="-179">
                <a:solidFill>
                  <a:srgbClr val="FFFFFF"/>
                </a:solidFill>
                <a:latin typeface="Lora"/>
              </a:rPr>
              <a:t>Гордись и изучай Родину!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648968"/>
            <a:ext cx="5740400" cy="56515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263"/>
              </a:lnSpc>
            </a:pPr>
            <a:r>
              <a:rPr lang="ru-RU" sz="2175">
                <a:solidFill>
                  <a:srgbClr val="FFFFFF"/>
                </a:solidFill>
                <a:latin typeface="Golos Text"/>
              </a:rPr>
              <a:t>Россия — уникальная страна с богатой историей, культурой и природными богатствами. Будущее в твоих руках!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2725341"/>
            <a:ext cx="3420467" cy="2406650"/>
          </a:xfrm>
          <a:prstGeom prst="roundRect">
            <a:avLst>
              <a:gd name="adj" fmla="val 791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4385667" y="2725341"/>
            <a:ext cx="3420566" cy="2406650"/>
          </a:xfrm>
          <a:prstGeom prst="roundRect">
            <a:avLst>
              <a:gd name="adj" fmla="val 791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5" name="card5"/>
          <p:cNvSpPr/>
          <p:nvPr/>
        </p:nvSpPr>
        <p:spPr>
          <a:xfrm>
            <a:off x="8009434" y="2725341"/>
            <a:ext cx="3420566" cy="2406650"/>
          </a:xfrm>
          <a:prstGeom prst="roundRect">
            <a:avLst>
              <a:gd name="adj" fmla="val 791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6" name="card6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117600" y="1713210"/>
            <a:ext cx="2780863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D52B1E"/>
                </a:solidFill>
                <a:latin typeface="Golos Text"/>
              </a:rPr>
              <a:t>Географическое положение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1970980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Масштабы России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1047750" y="2947591"/>
            <a:ext cx="2874367" cy="1231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17,1 млн км²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4331891"/>
            <a:ext cx="3418761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Площадь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4636691"/>
            <a:ext cx="3418761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1-е место в мире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4671417" y="2947591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11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671417" y="3722291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Часовых поясов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4671417" y="4027091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от Калининграда до Камчатки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295184" y="2947591"/>
            <a:ext cx="3484066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16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295184" y="3722291"/>
            <a:ext cx="341888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Границ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295184" y="4027091"/>
            <a:ext cx="34188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сухопутных соседей России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503561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1022350" y="175121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4368800" y="1503561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6" name="card6"/>
          <p:cNvSpPr/>
          <p:nvPr/>
        </p:nvSpPr>
        <p:spPr>
          <a:xfrm>
            <a:off x="4629150" y="175121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7975600" y="1503561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8" name="card8"/>
          <p:cNvSpPr/>
          <p:nvPr/>
        </p:nvSpPr>
        <p:spPr>
          <a:xfrm>
            <a:off x="8235950" y="1751211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9" name="card9"/>
          <p:cNvSpPr/>
          <p:nvPr/>
        </p:nvSpPr>
        <p:spPr>
          <a:xfrm>
            <a:off x="762000" y="3812480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10" name="card10"/>
          <p:cNvSpPr/>
          <p:nvPr/>
        </p:nvSpPr>
        <p:spPr>
          <a:xfrm>
            <a:off x="1022350" y="4060130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11" name="card11"/>
          <p:cNvSpPr/>
          <p:nvPr/>
        </p:nvSpPr>
        <p:spPr>
          <a:xfrm>
            <a:off x="4368800" y="3812480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12" name="card12"/>
          <p:cNvSpPr/>
          <p:nvPr/>
        </p:nvSpPr>
        <p:spPr>
          <a:xfrm>
            <a:off x="4629150" y="4060130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13" name="card13"/>
          <p:cNvSpPr/>
          <p:nvPr/>
        </p:nvSpPr>
        <p:spPr>
          <a:xfrm>
            <a:off x="7975600" y="3812480"/>
            <a:ext cx="3454400" cy="2156520"/>
          </a:xfrm>
          <a:prstGeom prst="roundRect">
            <a:avLst>
              <a:gd name="adj" fmla="val 883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14" name="card14"/>
          <p:cNvSpPr/>
          <p:nvPr/>
        </p:nvSpPr>
        <p:spPr>
          <a:xfrm>
            <a:off x="8235950" y="4060130"/>
            <a:ext cx="381000" cy="381000"/>
          </a:xfrm>
          <a:prstGeom prst="roundRect">
            <a:avLst>
              <a:gd name="adj" fmla="val 40000"/>
            </a:avLst>
          </a:prstGeom>
          <a:solidFill>
            <a:srgbClr val="F6F3EC"/>
          </a:solidFill>
          <a:ln>
            <a:noFill/>
          </a:ln>
        </p:spPr>
      </p:sp>
      <p:sp>
        <p:nvSpPr>
          <p:cNvPr id="15" name="card15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pic>
        <p:nvPicPr>
          <p:cNvPr id="16" name="pic16"/>
          <p:cNvPicPr/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3950" y="1852811"/>
            <a:ext cx="177800" cy="177800"/>
          </a:xfrm>
          <a:prstGeom prst="rect">
            <a:avLst/>
          </a:prstGeom>
        </p:spPr>
      </p:pic>
      <p:pic>
        <p:nvPicPr>
          <p:cNvPr id="17" name="pic17"/>
          <p:cNvPicPr/>
          <p:nvPr/>
        </p:nvPicPr>
        <p:blipFill>
          <a:blip r:embed="rId6"/>
          <a:stretch>
            <a:fillRect/>
          </a:stretch>
        </p:blipFill>
        <p:spPr>
          <a:xfrm>
            <a:off x="4730750" y="1852811"/>
            <a:ext cx="177800" cy="177800"/>
          </a:xfrm>
          <a:prstGeom prst="rect">
            <a:avLst/>
          </a:prstGeom>
        </p:spPr>
      </p:pic>
      <p:pic>
        <p:nvPicPr>
          <p:cNvPr id="18" name="pic18"/>
          <p:cNvPicPr/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37550" y="1852811"/>
            <a:ext cx="177800" cy="177800"/>
          </a:xfrm>
          <a:prstGeom prst="rect">
            <a:avLst/>
          </a:prstGeom>
        </p:spPr>
      </p:pic>
      <p:pic>
        <p:nvPicPr>
          <p:cNvPr id="19" name="pic19"/>
          <p:cNvPicPr/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3950" y="4161730"/>
            <a:ext cx="177800" cy="177800"/>
          </a:xfrm>
          <a:prstGeom prst="rect">
            <a:avLst/>
          </a:prstGeom>
        </p:spPr>
      </p:pic>
      <p:pic>
        <p:nvPicPr>
          <p:cNvPr id="20" name="pic20"/>
          <p:cNvPicPr/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0750" y="4161730"/>
            <a:ext cx="177800" cy="177800"/>
          </a:xfrm>
          <a:prstGeom prst="rect">
            <a:avLst/>
          </a:prstGeom>
        </p:spPr>
      </p:pic>
      <p:pic>
        <p:nvPicPr>
          <p:cNvPr id="21" name="pic21"/>
          <p:cNvPicPr/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37550" y="4161730"/>
            <a:ext cx="177800" cy="177800"/>
          </a:xfrm>
          <a:prstGeom prst="rect">
            <a:avLst/>
          </a:prstGeom>
        </p:spPr>
      </p:pic>
      <p:sp>
        <p:nvSpPr>
          <p:cNvPr id="22" name="text22"/>
          <p:cNvSpPr>
            <a:spLocks noChangeArrowheads="1"/>
          </p:cNvSpPr>
          <p:nvPr/>
        </p:nvSpPr>
        <p:spPr>
          <a:xfrm>
            <a:off x="1117600" y="622300"/>
            <a:ext cx="1724422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D52B1E"/>
                </a:solidFill>
                <a:latin typeface="Golos Text"/>
              </a:rPr>
              <a:t>Природные зоны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762000" y="69592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От арктических пустынь до субтропиков</a:t>
            </a:r>
          </a:p>
        </p:txBody>
      </p:sp>
      <p:sp>
        <p:nvSpPr>
          <p:cNvPr id="24" name="text24"/>
          <p:cNvSpPr>
            <a:spLocks noChangeArrowheads="1"/>
          </p:cNvSpPr>
          <p:nvPr/>
        </p:nvSpPr>
        <p:spPr>
          <a:xfrm>
            <a:off x="1022350" y="2296041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Арктические пустыни</a:t>
            </a:r>
          </a:p>
        </p:txBody>
      </p:sp>
      <p:sp>
        <p:nvSpPr>
          <p:cNvPr id="25" name="text25"/>
          <p:cNvSpPr>
            <a:spLocks noChangeArrowheads="1"/>
          </p:cNvSpPr>
          <p:nvPr/>
        </p:nvSpPr>
        <p:spPr>
          <a:xfrm>
            <a:off x="1022350" y="2564011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Ледяные просторы, мхи и лишайники. Белые медведи, моржи, тюлени.</a:t>
            </a:r>
          </a:p>
        </p:txBody>
      </p:sp>
      <p:sp>
        <p:nvSpPr>
          <p:cNvPr id="26" name="text26"/>
          <p:cNvSpPr>
            <a:spLocks noChangeArrowheads="1"/>
          </p:cNvSpPr>
          <p:nvPr/>
        </p:nvSpPr>
        <p:spPr>
          <a:xfrm>
            <a:off x="4629150" y="2296041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Тундра</a:t>
            </a:r>
          </a:p>
        </p:txBody>
      </p:sp>
      <p:sp>
        <p:nvSpPr>
          <p:cNvPr id="27" name="text27"/>
          <p:cNvSpPr>
            <a:spLocks noChangeArrowheads="1"/>
          </p:cNvSpPr>
          <p:nvPr/>
        </p:nvSpPr>
        <p:spPr>
          <a:xfrm>
            <a:off x="4629150" y="2564011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Суровый климат, карликовые деревья. Северные олени, песцы, полярные совы.</a:t>
            </a:r>
          </a:p>
        </p:txBody>
      </p:sp>
      <p:sp>
        <p:nvSpPr>
          <p:cNvPr id="28" name="text28"/>
          <p:cNvSpPr>
            <a:spLocks noChangeArrowheads="1"/>
          </p:cNvSpPr>
          <p:nvPr/>
        </p:nvSpPr>
        <p:spPr>
          <a:xfrm>
            <a:off x="8235950" y="2296041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Тайга</a:t>
            </a:r>
          </a:p>
        </p:txBody>
      </p:sp>
      <p:sp>
        <p:nvSpPr>
          <p:cNvPr id="29" name="text29"/>
          <p:cNvSpPr>
            <a:spLocks noChangeArrowheads="1"/>
          </p:cNvSpPr>
          <p:nvPr/>
        </p:nvSpPr>
        <p:spPr>
          <a:xfrm>
            <a:off x="8235950" y="2564011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Крупнейшая лесная зона, хвойные леса. Бурые медведи, рыси, лоси, соболи.</a:t>
            </a:r>
          </a:p>
        </p:txBody>
      </p:sp>
      <p:sp>
        <p:nvSpPr>
          <p:cNvPr id="30" name="text30"/>
          <p:cNvSpPr>
            <a:spLocks noChangeArrowheads="1"/>
          </p:cNvSpPr>
          <p:nvPr/>
        </p:nvSpPr>
        <p:spPr>
          <a:xfrm>
            <a:off x="1022350" y="460496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Смешанные леса</a:t>
            </a:r>
          </a:p>
        </p:txBody>
      </p:sp>
      <p:sp>
        <p:nvSpPr>
          <p:cNvPr id="31" name="text31"/>
          <p:cNvSpPr>
            <a:spLocks noChangeArrowheads="1"/>
          </p:cNvSpPr>
          <p:nvPr/>
        </p:nvSpPr>
        <p:spPr>
          <a:xfrm>
            <a:off x="1022350" y="4872930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Дубы, берёзы, липы. Зубры, кабаны, лисы, волки.</a:t>
            </a:r>
          </a:p>
        </p:txBody>
      </p:sp>
      <p:sp>
        <p:nvSpPr>
          <p:cNvPr id="32" name="text32"/>
          <p:cNvSpPr>
            <a:spLocks noChangeArrowheads="1"/>
          </p:cNvSpPr>
          <p:nvPr/>
        </p:nvSpPr>
        <p:spPr>
          <a:xfrm>
            <a:off x="4629150" y="460496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Степи</a:t>
            </a:r>
          </a:p>
        </p:txBody>
      </p:sp>
      <p:sp>
        <p:nvSpPr>
          <p:cNvPr id="33" name="text33"/>
          <p:cNvSpPr>
            <a:spLocks noChangeArrowheads="1"/>
          </p:cNvSpPr>
          <p:nvPr/>
        </p:nvSpPr>
        <p:spPr>
          <a:xfrm>
            <a:off x="4629150" y="4872930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Безлесные равнины, ковыль. Суслики, дрофы, орлы, байбаки.</a:t>
            </a:r>
          </a:p>
        </p:txBody>
      </p:sp>
      <p:sp>
        <p:nvSpPr>
          <p:cNvPr id="34" name="text34"/>
          <p:cNvSpPr>
            <a:spLocks noChangeArrowheads="1"/>
          </p:cNvSpPr>
          <p:nvPr/>
        </p:nvSpPr>
        <p:spPr>
          <a:xfrm>
            <a:off x="8235950" y="4604960"/>
            <a:ext cx="3520440" cy="2184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30"/>
              </a:lnSpc>
            </a:pPr>
            <a:r>
              <a:rPr lang="ru-RU" sz="2025" b="1">
                <a:solidFill>
                  <a:srgbClr val="2A2622"/>
                </a:solidFill>
                <a:latin typeface="Golos Text"/>
              </a:rPr>
              <a:t>Пустыни и субтропики</a:t>
            </a:r>
          </a:p>
        </p:txBody>
      </p:sp>
      <p:sp>
        <p:nvSpPr>
          <p:cNvPr id="35" name="text35"/>
          <p:cNvSpPr>
            <a:spLocks noChangeArrowheads="1"/>
          </p:cNvSpPr>
          <p:nvPr/>
        </p:nvSpPr>
        <p:spPr>
          <a:xfrm>
            <a:off x="8235950" y="4872930"/>
            <a:ext cx="2959100" cy="4318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475"/>
              </a:lnSpc>
            </a:pPr>
            <a:r>
              <a:rPr lang="ru-RU" sz="1650">
                <a:solidFill>
                  <a:srgbClr val="706C67"/>
                </a:solidFill>
                <a:latin typeface="Golos Text"/>
              </a:rPr>
              <a:t>Сухие степи и влажные субтропики. Верблюды, сайгаки, пальмы, кипарисы.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762000" y="1836341"/>
            <a:ext cx="5232400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6197600" y="1836341"/>
            <a:ext cx="5232400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5" name="card5"/>
          <p:cNvSpPr/>
          <p:nvPr/>
        </p:nvSpPr>
        <p:spPr>
          <a:xfrm>
            <a:off x="762000" y="3836591"/>
            <a:ext cx="5232400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6" name="card6"/>
          <p:cNvSpPr/>
          <p:nvPr/>
        </p:nvSpPr>
        <p:spPr>
          <a:xfrm>
            <a:off x="6197600" y="3836591"/>
            <a:ext cx="5232400" cy="1797050"/>
          </a:xfrm>
          <a:prstGeom prst="roundRect">
            <a:avLst>
              <a:gd name="adj" fmla="val 1060"/>
            </a:avLst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7" name="card7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117600" y="824210"/>
            <a:ext cx="1360448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D52B1E"/>
                </a:solidFill>
                <a:latin typeface="Golos Text"/>
              </a:rPr>
              <a:t>Реки и озёра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762000" y="1081980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Водные богатства России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1047750" y="2058591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2,5 млн+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047750" y="2833291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Реки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047750" y="3138091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от ручьёв до великих рек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483350" y="2058591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1642 м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483350" y="2833291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Байкал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6483350" y="3138091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самое глубокое озеро мира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47750" y="4058841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3530 км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1047750" y="4833541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Волга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47750" y="5138341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самая длинная река Европы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6483350" y="4058841"/>
            <a:ext cx="5295900" cy="622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200"/>
              </a:lnSpc>
            </a:pPr>
            <a:r>
              <a:rPr lang="ru-RU" sz="7200" b="1" spc="-215">
                <a:solidFill>
                  <a:srgbClr val="D52B1E"/>
                </a:solidFill>
                <a:latin typeface="Lora"/>
              </a:rPr>
              <a:t>4400 км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6483350" y="4833541"/>
            <a:ext cx="5295900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Лена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6483350" y="5138341"/>
            <a:ext cx="529590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одна из крупнейших рек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762000" y="5823506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06C67"/>
                </a:solidFill>
                <a:latin typeface="Golos Text"/>
              </a:rPr>
              <a:t>Озёра: Ладожское, Онежское и тысячи других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29E98"/>
                </a:solidFill>
                <a:latin typeface="Golos Text"/>
              </a:rPr>
              <a:t>Общеизвестные данные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graphicFrame>
        <p:nvGraphicFramePr>
          <p:cNvPr id="4" name="chart4"/>
          <p:cNvGraphicFramePr/>
          <p:nvPr/>
        </p:nvGraphicFramePr>
        <p:xfrm>
          <a:off x="762000" y="2212280"/>
          <a:ext cx="1066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5" name="text5"/>
          <p:cNvSpPr>
            <a:spLocks noChangeArrowheads="1"/>
          </p:cNvSpPr>
          <p:nvPr/>
        </p:nvSpPr>
        <p:spPr>
          <a:xfrm>
            <a:off x="762000" y="1343620"/>
            <a:ext cx="11303000" cy="51943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985"/>
              </a:lnSpc>
            </a:pPr>
            <a:r>
              <a:rPr lang="ru-RU" sz="5700" b="1" spc="-56">
                <a:solidFill>
                  <a:srgbClr val="2A2622"/>
                </a:solidFill>
                <a:latin typeface="Lora"/>
              </a:rPr>
              <a:t>Крупнейшие города России (2026)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5259645"/>
            <a:ext cx="825500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950">
                <a:solidFill>
                  <a:srgbClr val="706C67"/>
                </a:solidFill>
                <a:latin typeface="Golos Text"/>
              </a:rPr>
              <a:t>Всего в России 16 городов-миллионников; Москва — крупнейший город Европы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29E98"/>
                </a:solidFill>
                <a:latin typeface="Golos Text"/>
              </a:rPr>
              <a:t>Яндекс Путешествия, 2026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3937000" y="2881313"/>
            <a:ext cx="139700" cy="139700"/>
          </a:xfrm>
          <a:prstGeom prst="roundRect">
            <a:avLst>
              <a:gd name="adj" fmla="val 40909"/>
            </a:avLst>
          </a:prstGeom>
          <a:solidFill>
            <a:srgbClr val="D52B1E"/>
          </a:solidFill>
          <a:ln>
            <a:noFill/>
          </a:ln>
        </p:spPr>
      </p:sp>
      <p:sp>
        <p:nvSpPr>
          <p:cNvPr id="4" name="card4"/>
          <p:cNvSpPr/>
          <p:nvPr/>
        </p:nvSpPr>
        <p:spPr>
          <a:xfrm>
            <a:off x="3937000" y="3306763"/>
            <a:ext cx="139700" cy="139700"/>
          </a:xfrm>
          <a:prstGeom prst="roundRect">
            <a:avLst>
              <a:gd name="adj" fmla="val 40909"/>
            </a:avLst>
          </a:prstGeom>
          <a:solidFill>
            <a:srgbClr val="ED907F"/>
          </a:solidFill>
          <a:ln>
            <a:noFill/>
          </a:ln>
        </p:spPr>
      </p:sp>
      <p:sp>
        <p:nvSpPr>
          <p:cNvPr id="5" name="card5"/>
          <p:cNvSpPr/>
          <p:nvPr/>
        </p:nvSpPr>
        <p:spPr>
          <a:xfrm>
            <a:off x="3937000" y="3732213"/>
            <a:ext cx="139700" cy="139700"/>
          </a:xfrm>
          <a:prstGeom prst="roundRect">
            <a:avLst>
              <a:gd name="adj" fmla="val 40909"/>
            </a:avLst>
          </a:prstGeom>
          <a:solidFill>
            <a:srgbClr val="853226"/>
          </a:solidFill>
          <a:ln>
            <a:noFill/>
          </a:ln>
        </p:spPr>
      </p:sp>
      <p:sp>
        <p:nvSpPr>
          <p:cNvPr id="6" name="card6"/>
          <p:cNvSpPr/>
          <p:nvPr/>
        </p:nvSpPr>
        <p:spPr>
          <a:xfrm>
            <a:off x="3937000" y="4157663"/>
            <a:ext cx="139700" cy="139700"/>
          </a:xfrm>
          <a:prstGeom prst="roundRect">
            <a:avLst>
              <a:gd name="adj" fmla="val 40909"/>
            </a:avLst>
          </a:prstGeom>
          <a:solidFill>
            <a:srgbClr val="F4C1B4"/>
          </a:solidFill>
          <a:ln>
            <a:noFill/>
          </a:ln>
        </p:spPr>
      </p:sp>
      <p:sp>
        <p:nvSpPr>
          <p:cNvPr id="7" name="card7"/>
          <p:cNvSpPr/>
          <p:nvPr/>
        </p:nvSpPr>
        <p:spPr>
          <a:xfrm>
            <a:off x="3937000" y="4583113"/>
            <a:ext cx="139700" cy="139700"/>
          </a:xfrm>
          <a:prstGeom prst="roundRect">
            <a:avLst>
              <a:gd name="adj" fmla="val 40909"/>
            </a:avLst>
          </a:prstGeom>
          <a:solidFill>
            <a:srgbClr val="706C67"/>
          </a:solidFill>
          <a:ln>
            <a:noFill/>
          </a:ln>
        </p:spPr>
      </p:sp>
      <p:sp>
        <p:nvSpPr>
          <p:cNvPr id="8" name="card8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graphicFrame>
        <p:nvGraphicFramePr>
          <p:cNvPr id="9" name="chart9"/>
          <p:cNvGraphicFramePr/>
          <p:nvPr/>
        </p:nvGraphicFramePr>
        <p:xfrm>
          <a:off x="762000" y="2468563"/>
          <a:ext cx="2667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0"/>
          </a:graphicData>
        </a:graphic>
      </p:graphicFrame>
      <p:sp>
        <p:nvSpPr>
          <p:cNvPr id="10" name="text10"/>
          <p:cNvSpPr>
            <a:spLocks noChangeArrowheads="1"/>
          </p:cNvSpPr>
          <p:nvPr/>
        </p:nvSpPr>
        <p:spPr>
          <a:xfrm>
            <a:off x="762000" y="1671638"/>
            <a:ext cx="11303000" cy="479425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513"/>
              </a:lnSpc>
            </a:pPr>
            <a:r>
              <a:rPr lang="ru-RU" sz="5250" b="1" spc="-52">
                <a:solidFill>
                  <a:srgbClr val="2A2622"/>
                </a:solidFill>
                <a:latin typeface="Lora"/>
              </a:rPr>
              <a:t>Национальный состав России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1506260" y="3417888"/>
            <a:ext cx="1178481" cy="561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6480"/>
              </a:lnSpc>
            </a:pPr>
            <a:r>
              <a:rPr lang="ru-RU" sz="5400" b="1">
                <a:solidFill>
                  <a:srgbClr val="D52B1E"/>
                </a:solidFill>
                <a:latin typeface="Lora"/>
              </a:rPr>
              <a:t>190+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1715691" y="4002088"/>
            <a:ext cx="75952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ctr">
              <a:lnSpc>
                <a:spcPts val="216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народов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4191000" y="2836863"/>
            <a:ext cx="7166074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Русские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10836374" y="2820988"/>
            <a:ext cx="720626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D52B1E"/>
                </a:solidFill>
                <a:latin typeface="Lora"/>
              </a:rPr>
              <a:t>80,9%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4191000" y="3262313"/>
            <a:ext cx="7294563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Татары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10964863" y="3246438"/>
            <a:ext cx="592138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D52B1E"/>
                </a:solidFill>
                <a:latin typeface="Lora"/>
              </a:rPr>
              <a:t>3,6%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4191000" y="3687763"/>
            <a:ext cx="7328892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Чеченцы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0999192" y="3671888"/>
            <a:ext cx="557808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D52B1E"/>
                </a:solidFill>
                <a:latin typeface="Lora"/>
              </a:rPr>
              <a:t>1,3%</a:t>
            </a:r>
          </a:p>
        </p:txBody>
      </p:sp>
      <p:sp>
        <p:nvSpPr>
          <p:cNvPr id="19" name="text19"/>
          <p:cNvSpPr>
            <a:spLocks noChangeArrowheads="1"/>
          </p:cNvSpPr>
          <p:nvPr/>
        </p:nvSpPr>
        <p:spPr>
          <a:xfrm>
            <a:off x="4191000" y="4113213"/>
            <a:ext cx="7360146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Башкиры</a:t>
            </a:r>
          </a:p>
        </p:txBody>
      </p:sp>
      <p:sp>
        <p:nvSpPr>
          <p:cNvPr id="20" name="text20"/>
          <p:cNvSpPr>
            <a:spLocks noChangeArrowheads="1"/>
          </p:cNvSpPr>
          <p:nvPr/>
        </p:nvSpPr>
        <p:spPr>
          <a:xfrm>
            <a:off x="11030446" y="4097338"/>
            <a:ext cx="526554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D52B1E"/>
                </a:solidFill>
                <a:latin typeface="Lora"/>
              </a:rPr>
              <a:t>1,1%</a:t>
            </a:r>
          </a:p>
        </p:txBody>
      </p:sp>
      <p:sp>
        <p:nvSpPr>
          <p:cNvPr id="21" name="text21"/>
          <p:cNvSpPr>
            <a:spLocks noChangeArrowheads="1"/>
          </p:cNvSpPr>
          <p:nvPr/>
        </p:nvSpPr>
        <p:spPr>
          <a:xfrm>
            <a:off x="4191000" y="4538663"/>
            <a:ext cx="7246342" cy="2413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Другие народы</a:t>
            </a:r>
          </a:p>
        </p:txBody>
      </p:sp>
      <p:sp>
        <p:nvSpPr>
          <p:cNvPr id="22" name="text22"/>
          <p:cNvSpPr>
            <a:spLocks noChangeArrowheads="1"/>
          </p:cNvSpPr>
          <p:nvPr/>
        </p:nvSpPr>
        <p:spPr>
          <a:xfrm>
            <a:off x="10916642" y="4522788"/>
            <a:ext cx="640358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D52B1E"/>
                </a:solidFill>
                <a:latin typeface="Lora"/>
              </a:rPr>
              <a:t>13,1%</a:t>
            </a:r>
          </a:p>
        </p:txBody>
      </p:sp>
      <p:sp>
        <p:nvSpPr>
          <p:cNvPr id="23" name="text23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29E98"/>
                </a:solidFill>
                <a:latin typeface="Golos Text"/>
              </a:rPr>
              <a:t>По данным Всероссийской переписи населения 2021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6985000" y="0"/>
            <a:ext cx="5207000" cy="6858000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D6D3CC"/>
            </a:solidFill>
          </a:ln>
        </p:spPr>
      </p:sp>
      <p:sp>
        <p:nvSpPr>
          <p:cNvPr id="4" name="card4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pic>
        <p:nvPicPr>
          <p:cNvPr id="5" name="pic5"/>
          <p:cNvPicPr/>
          <p:nvPr/>
        </p:nvPicPr>
        <p:blipFill>
          <a:blip r:embed="rId4"/>
          <a:srcRect l="12059" t="0" r="12059" b="0"/>
          <a:stretch>
            <a:fillRect/>
          </a:stretch>
        </p:blipFill>
        <p:spPr>
          <a:xfrm>
            <a:off x="6991350" y="6350"/>
            <a:ext cx="5194300" cy="6845300"/>
          </a:xfrm>
          <a:prstGeom prst="rect">
            <a:avLst/>
          </a:prstGeom>
        </p:spPr>
      </p:pic>
      <p:sp>
        <p:nvSpPr>
          <p:cNvPr id="6" name="text6"/>
          <p:cNvSpPr>
            <a:spLocks noChangeArrowheads="1"/>
          </p:cNvSpPr>
          <p:nvPr/>
        </p:nvSpPr>
        <p:spPr>
          <a:xfrm>
            <a:off x="762000" y="635000"/>
            <a:ext cx="6223000" cy="1803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980"/>
              </a:lnSpc>
            </a:pPr>
            <a:r>
              <a:rPr lang="ru-RU" sz="1650" cap="all" spc="297">
                <a:solidFill>
                  <a:srgbClr val="D52B1E"/>
                </a:solidFill>
                <a:latin typeface="Golos Text"/>
              </a:rPr>
              <a:t>Культура и традиции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927100"/>
            <a:ext cx="5613400" cy="850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4950"/>
              </a:lnSpc>
            </a:pPr>
            <a:r>
              <a:rPr lang="ru-RU" sz="4500" b="1" spc="-89">
                <a:solidFill>
                  <a:srgbClr val="2A2622"/>
                </a:solidFill>
                <a:latin typeface="Lora"/>
              </a:rPr>
              <a:t>Мировое культурное наследие России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2019945"/>
            <a:ext cx="5613400" cy="1150541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3360"/>
              </a:lnSpc>
            </a:pPr>
            <a:r>
              <a:rPr lang="ru-RU" sz="2100">
                <a:solidFill>
                  <a:srgbClr val="706C67"/>
                </a:solidFill>
                <a:latin typeface="Golos Text"/>
              </a:rPr>
              <a:t>Балет, классическая литература, народные промыслы (матрешка, хохлома) — всё это визитные карточки страны. Главные праздники: Масленица и Новый год. Имена: Чайковский, Пушкин.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1788220"/>
            <a:ext cx="1285319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D52B1E"/>
                </a:solidFill>
                <a:latin typeface="Golos Text"/>
              </a:rPr>
              <a:t>Хронология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1861840"/>
            <a:ext cx="11303000" cy="4394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040"/>
              </a:lnSpc>
            </a:pPr>
            <a:r>
              <a:rPr lang="ru-RU" sz="4800" b="1" spc="-47">
                <a:solidFill>
                  <a:srgbClr val="2A2622"/>
                </a:solidFill>
                <a:latin typeface="Lora"/>
              </a:rPr>
              <a:t>Достижения России в космосе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762000" y="2910780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D52B1E"/>
                </a:solidFill>
                <a:latin typeface="Golos Text"/>
              </a:rPr>
              <a:t>1957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762000" y="3596580"/>
            <a:ext cx="24638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Первый искусственный спутник Земли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762000" y="4139505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4 октября 1957 года СССР запустил первый в мире искусственный спутник, открыв космическую эру.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3505200" y="2910780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D52B1E"/>
                </a:solidFill>
                <a:latin typeface="Golos Text"/>
              </a:rPr>
              <a:t>1961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3505200" y="3596580"/>
            <a:ext cx="24638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Первый полёт человека в космос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3505200" y="4139505"/>
            <a:ext cx="2463800" cy="927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12 апреля 1961 года Юрий Гагарин совершил первый орбитальный полёт, длительность 108 минут.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6248400" y="2910780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D52B1E"/>
                </a:solidFill>
                <a:latin typeface="Golos Text"/>
              </a:rPr>
              <a:t>2024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6248400" y="3596580"/>
            <a:ext cx="24638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Рекорд пребывания на МКС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6248400" y="4139505"/>
            <a:ext cx="24638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Олег Кононенко установил мировой рекорд — 1110 суток в космосе за всю карьеру.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8991600" y="2910780"/>
            <a:ext cx="2926080" cy="19558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160"/>
              </a:lnSpc>
            </a:pPr>
            <a:r>
              <a:rPr lang="ru-RU" sz="1800">
                <a:solidFill>
                  <a:srgbClr val="D52B1E"/>
                </a:solidFill>
                <a:latin typeface="Golos Text"/>
              </a:rPr>
              <a:t>2025</a:t>
            </a:r>
          </a:p>
        </p:txBody>
      </p:sp>
      <p:sp>
        <p:nvSpPr>
          <p:cNvPr id="16" name="text16"/>
          <p:cNvSpPr>
            <a:spLocks noChangeArrowheads="1"/>
          </p:cNvSpPr>
          <p:nvPr/>
        </p:nvSpPr>
        <p:spPr>
          <a:xfrm>
            <a:off x="8991600" y="3596580"/>
            <a:ext cx="2463800" cy="4699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2250" b="1">
                <a:solidFill>
                  <a:srgbClr val="2A2622"/>
                </a:solidFill>
                <a:latin typeface="Golos Text"/>
              </a:rPr>
              <a:t>Космические пуски — 2025</a:t>
            </a:r>
          </a:p>
        </p:txBody>
      </p:sp>
      <p:sp>
        <p:nvSpPr>
          <p:cNvPr id="17" name="text17"/>
          <p:cNvSpPr>
            <a:spLocks noChangeArrowheads="1"/>
          </p:cNvSpPr>
          <p:nvPr/>
        </p:nvSpPr>
        <p:spPr>
          <a:xfrm>
            <a:off x="8991600" y="4139505"/>
            <a:ext cx="2463800" cy="6985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70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17 успешных космических пусков — Россия вошла в топ-3 стран по числу запусков.</a:t>
            </a:r>
          </a:p>
        </p:txBody>
      </p:sp>
      <p:sp>
        <p:nvSpPr>
          <p:cNvPr id="18" name="text18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29E98"/>
                </a:solidFill>
                <a:latin typeface="Golos Text"/>
              </a:rPr>
              <a:t>Источник: Роскосмос, 2025-2026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rd3"/>
          <p:cNvSpPr/>
          <p:nvPr/>
        </p:nvSpPr>
        <p:spPr>
          <a:xfrm>
            <a:off x="177800" y="177800"/>
            <a:ext cx="11836400" cy="6502400"/>
          </a:xfrm>
          <a:prstGeom prst="rect">
            <a:avLst/>
          </a:prstGeom>
          <a:noFill/>
          <a:ln w="6350" cap="flat">
            <a:solidFill>
              <a:srgbClr val="C9C6BF"/>
            </a:solidFill>
          </a:ln>
        </p:spPr>
      </p:sp>
      <p:sp>
        <p:nvSpPr>
          <p:cNvPr id="4" name="text4"/>
          <p:cNvSpPr>
            <a:spLocks noChangeArrowheads="1"/>
          </p:cNvSpPr>
          <p:nvPr/>
        </p:nvSpPr>
        <p:spPr>
          <a:xfrm>
            <a:off x="1117600" y="2238772"/>
            <a:ext cx="2246630" cy="1244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1320"/>
              </a:lnSpc>
            </a:pPr>
            <a:r>
              <a:rPr lang="ru-RU" sz="1200" b="1" cap="all" spc="240">
                <a:solidFill>
                  <a:srgbClr val="D52B1E"/>
                </a:solidFill>
                <a:latin typeface="Golos Text"/>
              </a:rPr>
              <a:t>Ключевые показатели</a:t>
            </a:r>
          </a:p>
        </p:txBody>
      </p:sp>
      <p:sp>
        <p:nvSpPr>
          <p:cNvPr id="5" name="text5"/>
          <p:cNvSpPr>
            <a:spLocks noChangeArrowheads="1"/>
          </p:cNvSpPr>
          <p:nvPr/>
        </p:nvSpPr>
        <p:spPr>
          <a:xfrm>
            <a:off x="762000" y="2585442"/>
            <a:ext cx="11303000" cy="49276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5670"/>
              </a:lnSpc>
            </a:pPr>
            <a:r>
              <a:rPr lang="ru-RU" sz="5400" b="1" spc="-53">
                <a:solidFill>
                  <a:srgbClr val="2A2622"/>
                </a:solidFill>
                <a:latin typeface="Lora"/>
              </a:rPr>
              <a:t>Современная Россия в цифрах</a:t>
            </a:r>
          </a:p>
        </p:txBody>
      </p:sp>
      <p:sp>
        <p:nvSpPr>
          <p:cNvPr id="6" name="text6"/>
          <p:cNvSpPr>
            <a:spLocks noChangeArrowheads="1"/>
          </p:cNvSpPr>
          <p:nvPr/>
        </p:nvSpPr>
        <p:spPr>
          <a:xfrm>
            <a:off x="10922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D52B1E"/>
                </a:solidFill>
                <a:latin typeface="Lora"/>
              </a:rPr>
              <a:t>17,1 млн</a:t>
            </a:r>
          </a:p>
        </p:txBody>
      </p:sp>
      <p:sp>
        <p:nvSpPr>
          <p:cNvPr id="7" name="text7"/>
          <p:cNvSpPr>
            <a:spLocks noChangeArrowheads="1"/>
          </p:cNvSpPr>
          <p:nvPr/>
        </p:nvSpPr>
        <p:spPr>
          <a:xfrm>
            <a:off x="10922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Площадь, км²</a:t>
            </a:r>
          </a:p>
        </p:txBody>
      </p:sp>
      <p:sp>
        <p:nvSpPr>
          <p:cNvPr id="8" name="text8"/>
          <p:cNvSpPr>
            <a:spLocks noChangeArrowheads="1"/>
          </p:cNvSpPr>
          <p:nvPr/>
        </p:nvSpPr>
        <p:spPr>
          <a:xfrm>
            <a:off x="10922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Самая большая страна мира</a:t>
            </a:r>
          </a:p>
        </p:txBody>
      </p:sp>
      <p:sp>
        <p:nvSpPr>
          <p:cNvPr id="9" name="text9"/>
          <p:cNvSpPr>
            <a:spLocks noChangeArrowheads="1"/>
          </p:cNvSpPr>
          <p:nvPr/>
        </p:nvSpPr>
        <p:spPr>
          <a:xfrm>
            <a:off x="46990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D52B1E"/>
                </a:solidFill>
                <a:latin typeface="Lora"/>
              </a:rPr>
              <a:t>146 млн</a:t>
            </a:r>
          </a:p>
        </p:txBody>
      </p:sp>
      <p:sp>
        <p:nvSpPr>
          <p:cNvPr id="10" name="text10"/>
          <p:cNvSpPr>
            <a:spLocks noChangeArrowheads="1"/>
          </p:cNvSpPr>
          <p:nvPr/>
        </p:nvSpPr>
        <p:spPr>
          <a:xfrm>
            <a:off x="46990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Население</a:t>
            </a:r>
          </a:p>
        </p:txBody>
      </p:sp>
      <p:sp>
        <p:nvSpPr>
          <p:cNvPr id="11" name="text11"/>
          <p:cNvSpPr>
            <a:spLocks noChangeArrowheads="1"/>
          </p:cNvSpPr>
          <p:nvPr/>
        </p:nvSpPr>
        <p:spPr>
          <a:xfrm>
            <a:off x="46990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9-е место в мире</a:t>
            </a:r>
          </a:p>
        </p:txBody>
      </p:sp>
      <p:sp>
        <p:nvSpPr>
          <p:cNvPr id="12" name="text12"/>
          <p:cNvSpPr>
            <a:spLocks noChangeArrowheads="1"/>
          </p:cNvSpPr>
          <p:nvPr/>
        </p:nvSpPr>
        <p:spPr>
          <a:xfrm>
            <a:off x="8305800" y="3281363"/>
            <a:ext cx="3454400" cy="7112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7838"/>
              </a:lnSpc>
            </a:pPr>
            <a:r>
              <a:rPr lang="ru-RU" sz="8250" b="1" spc="-247">
                <a:solidFill>
                  <a:srgbClr val="D52B1E"/>
                </a:solidFill>
                <a:latin typeface="Lora"/>
              </a:rPr>
              <a:t>2,6 трлн</a:t>
            </a:r>
          </a:p>
        </p:txBody>
      </p:sp>
      <p:sp>
        <p:nvSpPr>
          <p:cNvPr id="13" name="text13"/>
          <p:cNvSpPr>
            <a:spLocks noChangeArrowheads="1"/>
          </p:cNvSpPr>
          <p:nvPr/>
        </p:nvSpPr>
        <p:spPr>
          <a:xfrm>
            <a:off x="8305800" y="4115117"/>
            <a:ext cx="3383280" cy="25654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880"/>
              </a:lnSpc>
            </a:pPr>
            <a:r>
              <a:rPr lang="ru-RU" sz="2400" b="1">
                <a:solidFill>
                  <a:srgbClr val="2A2622"/>
                </a:solidFill>
                <a:latin typeface="Golos Text"/>
              </a:rPr>
              <a:t>ВВП, $</a:t>
            </a:r>
          </a:p>
        </p:txBody>
      </p:sp>
      <p:sp>
        <p:nvSpPr>
          <p:cNvPr id="14" name="text14"/>
          <p:cNvSpPr>
            <a:spLocks noChangeArrowheads="1"/>
          </p:cNvSpPr>
          <p:nvPr/>
        </p:nvSpPr>
        <p:spPr>
          <a:xfrm>
            <a:off x="8305800" y="4407853"/>
            <a:ext cx="3383280" cy="21082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>
              <a:lnSpc>
                <a:spcPts val="2340"/>
              </a:lnSpc>
            </a:pPr>
            <a:r>
              <a:rPr lang="ru-RU" sz="1800">
                <a:solidFill>
                  <a:srgbClr val="706C67"/>
                </a:solidFill>
                <a:latin typeface="Golos Text"/>
              </a:rPr>
              <a:t>оценка МВФ, рост 1% в 2025</a:t>
            </a:r>
          </a:p>
        </p:txBody>
      </p:sp>
      <p:sp>
        <p:nvSpPr>
          <p:cNvPr id="15" name="text15"/>
          <p:cNvSpPr>
            <a:spLocks noChangeArrowheads="1"/>
          </p:cNvSpPr>
          <p:nvPr/>
        </p:nvSpPr>
        <p:spPr>
          <a:xfrm>
            <a:off x="127000" y="6477000"/>
            <a:ext cx="11303000" cy="165100"/>
          </a:xfrm>
          <a:prstGeom prst="rect">
            <a:avLst/>
          </a:prstGeom>
          <a:noFill/>
        </p:spPr>
        <p:txBody>
          <a:bodyPr wrap="square" anchor="t" lIns="0" tIns="0" rIns="0" bIns="0"/>
          <a:lstStyle/>
          <a:p>
            <a:pPr algn="r">
              <a:lnSpc>
                <a:spcPts val="1800"/>
              </a:lnSpc>
            </a:pPr>
            <a:r>
              <a:rPr lang="ru-RU" sz="1500">
                <a:solidFill>
                  <a:srgbClr val="A29E98"/>
                </a:solidFill>
                <a:latin typeface="Golos Text"/>
              </a:rPr>
              <a:t>Росстат, МВФ,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name="slaida">
  <a:themeElements>
    <a:clrScheme name="slaida">
      <a:dk1>
        <a:srgbClr val="1C1C1C"/>
      </a:dk1>
      <a:lt1>
        <a:srgbClr val="FFFFFF"/>
      </a:lt1>
      <a:dk2>
        <a:srgbClr val="44546A"/>
      </a:dk2>
      <a:lt2>
        <a:srgbClr val="E7E6E6"/>
      </a:lt2>
      <a:accent1>
        <a:srgbClr val="2F6B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laida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slaid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>
          <a:solidFill>
            <a:schemeClr val="phClr"/>
          </a:solidFill>
        </a:ln>
        <a:ln w="12700">
          <a:solidFill>
            <a:schemeClr val="phClr"/>
          </a:solidFill>
        </a:ln>
        <a:ln w="19050">
          <a:solidFill>
            <a:schemeClr val="phClr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Слайда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Россия: география, культура, космос</dc:title>
  <dc:creator>Слайда</dc:creator>
</cp:coreProperties>
</file>