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Manrope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меня врач — это не просто профессия, а возможность быть полезным людям. Сегодня я расскажу, почему я мечтаю о медицине, какой путь нужно пройти и какие возможности открывает эта профессия.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Врач — это призвание, и ваша мечта сейчас действительно нужна стране. В России не хватает почти тридцати тысяч врачей, поэтому каждый, кто выбирает эту профессию, становится важным для людей. Идите к своей цели постепенно, и у вас обязательно получится.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Для меня выбор профессии врача — это не случайность, а осознанное решение, которое я вынашивал долгие годы. Я хочу помогать людям и видеть, как мои усилия возвращают им здоровье и радость жизни. Меня с детства завораживала биология и анатомия: как устроен человек, как работают органы. Но главное — в моей жизни был врач, который однажды спас меня, и я запомнил его доброту и мастерство навсегда. Эта профессия требует полной самоотдачи, но даёт чувство, что ты делаешь по-настоящему важное дело. Поэтому я уверен: медицина — моё призвание.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Врач — это человек, который каждый день возвращает людям здоровье. Он диагностирует болезни, лечит и делает всё, чтобы предотвратить их. Рабочий день медика начинается рано: сначала планёрка, где обсуждают сложные случаи, затем обход пациентов в отделении. Потом — приём: консультации, назначение лечения, ответы на вопросы. После обеда — операции и процедуры, где требуются точность и спокойствие. А вечером врач заполняет документы — это тоже часть профессии, ведь история болезни должна быть полной. Такой ритм — непростой, но именно он спасает жизни каждый день.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Врач — это не одна профессия, а целый мир специальностей. Хирург держит в руках скальпель и ежедневно спасает жизни. Педиатр наблюдает за здоровьем детей — от первых дней до совершеннолетия. Кардиолог отвечает за наш главный мотор — сердце. А онколог — это врач, который борется с самыми сложными заболеваниями. Каждый может выбрать направление по душе и приносить пользу людям. Дальше я расскажу, какими качествами должен обладать врач.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Почему я уверена, что медицина — моё призвание? Потому что врач — это не просто профессия, а набор человеческих качеств, которые я хочу в себе воспитать. На первом месте — эмпатия. Пациенту важно не просто лечение, а тепло и поддержка. Но одной доброты мало: нужна стрессоустойчивость, ведь решения часто приходится принимать быстро и в условиях неопределённости. Ответственность за чужую жизнь дисциплинирует и заставляет быть внимательным к каждой детали. И, конечно, врач никогда не останавливается в обучении — медицина не стоит на месте. Если я смогу развить эти качества, то стану не просто хорошим специалистом, а врачом, которому доверяют.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Путь врача начинается задолго до университета. Уже в 9–11 классе нужно сделать ставку на химию и биологию — это фундамент. Дальше — ЕГЭ: в региональные медвузы достаточно 36–50 баллов по каждому предмету, но для топовых вузов вроде Сеченовки и Пирогова баллы нужны заметно выше. Затем шесть лет специалитета и два года ординатуры — и только после этого можно самостоятельно работать. В сумме около восьми лет учёбы, но это время окупается делом всей жизни.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Каждая профессия имеет две стороны. Врач — это не только уважение и благодарность пациентов. За этим стоят годы учёбы, ночные смены и колоссальная ответственность. Тем не менее, помогать людям, видеть, как твоя работа возвращает здоровье, — это то, ради чего стоит преодолевать трудности. К тому же врачи сегодня крайне востребованы: по данным Минздрава, в стране не хватает десятков тысяч медиков, а значит, работа найдётся каждому выпускнику.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я думаю о профессии врача, я сразу вспоминаю людей, которые создали мировую медицинскую школу. Николай Пирогов фактически придумал военно-полевую хирургию, а Иван Павлов получил Нобелевскую премию за работы по физиологии. Сергей Боткин основал целую клиническую школу, а Николай Склифосовский вписал своё имя в историю хирургии. Леонид Рошаль показал, что детский хирург может быть голосом всей детской медицины. И сегодня есть те, кто продолжает эту традицию, — например, детский хирург Юлия Влацкая, лауреат премии «Дарующие завтра». Такие врачи доказывают: это не просто профессия, а призвание, которому служат всю жизнь.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Моя дорога к профессии врача — это не спринт, а марафон, и я уже на старте. Сейчас мой главный фокус — школа: углублённая биология и химия, потому что без прочной базы не сдать ЕГЭ. Дальше — поступление сразу в ведущие медицинские вузы страны, а это значит высокие баллы и целеустремлённость. Впереди шесть лет специалитета и два года ординатуры — долго, но именно так рождается настоящий врач. Финальная цель — работать в больнице и постоянно учиться, ведь медицина не стоит на месте. Каждый шаг этого плана приближает меня к мечте, и я готов идти по нему до конца.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fa2932a586a2e689.png"/><Relationship Id="rId4" Type="http://schemas.openxmlformats.org/officeDocument/2006/relationships/image" Target="../media/m6fb5c272a62c5b6a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7aafc7d17c770568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7aafc7d17c770568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f33cc4eb8e467d76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aafc7d17c770568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7aafc7d17c770568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f33cc4eb8e467d76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46c58efa77060a38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7aafc7d17c770568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7aafc7d17c7705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762000" y="424695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Onest"/>
              </a:rPr>
              <a:t>Презентация · Профессия мечты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4481909"/>
            <a:ext cx="9842500" cy="70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60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Профессия мечты — врач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5280025"/>
            <a:ext cx="6375400" cy="584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Спасать жизни — это призвание. Почему я мечтаю стать врачом и какие шаги приведут меня к этой цели.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603250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Onest"/>
              </a:rPr>
              <a:t>Работу подготовил ученик 9 класса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73C56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465935"/>
            <a:ext cx="2971899" cy="533400"/>
          </a:xfrm>
          <a:prstGeom prst="roundRect">
            <a:avLst>
              <a:gd name="adj" fmla="val 28571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86299" y="4465935"/>
            <a:ext cx="2518866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2F8FC">
                <a:alpha val="30196"/>
              </a:srgbClr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858665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1F8FC"/>
                </a:solidFill>
                <a:latin typeface="Onest"/>
              </a:rPr>
              <a:t>Итог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2125365"/>
            <a:ext cx="10693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1F8FC"/>
                </a:solidFill>
                <a:latin typeface="Manrope"/>
              </a:rPr>
              <a:t>Врач — это не профессия, а призвание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3505498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1F8FC"/>
                </a:solidFill>
                <a:latin typeface="Onest"/>
              </a:rPr>
              <a:t>В России не хватает около 29 тысяч врачей — ваша мечта нужна людям. Идите к ней уверенно, шаг за шагом.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891530" y="4624685"/>
            <a:ext cx="2712839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Выбрать медицинский вуз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061133" y="4624685"/>
            <a:ext cx="21692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1F8FC"/>
                </a:solidFill>
                <a:latin typeface="Onest"/>
              </a:rPr>
              <a:t>Подготовиться к ЕГЭ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По данным Минздрава России,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758825"/>
            <a:ext cx="1308398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09712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026610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95609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488557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889000" y="796925"/>
            <a:ext cx="1299821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Моя мотивация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23541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73C56"/>
                </a:solidFill>
                <a:latin typeface="Manrope"/>
              </a:rPr>
              <a:t>Почему я мечтаю стать врачом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0186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Помогать людям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Видеть результат своей работы — выздоровевшего человека — лучшая награда.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294808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Интерес к биологии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Устройство человеческого тела — самое увлекательное, что я изучал в школе.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387756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Пример из жизни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Мой врач в детстве вылечил меня и показал, каким должен быть настоящий доктор.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480704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Благородство профессии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Быть врачом — значит посвятить жизнь самому ценному — здоровью людей.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588952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Моя мечта — с детства, и с каждым годом она становится сильнее.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68897"/>
            <a:ext cx="1581845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2006997"/>
            <a:ext cx="1627957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Рабочий день врача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12566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Кто такой врач и как проходит его рабочий день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C84C9"/>
                </a:solidFill>
                <a:latin typeface="Onest"/>
              </a:rPr>
              <a:t>Утро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73C56"/>
                </a:solidFill>
                <a:latin typeface="Onest"/>
              </a:rPr>
              <a:t>Планёрка и обход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03303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Обсуждение плана на день и осмотр пациентов в стационаре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C84C9"/>
                </a:solidFill>
                <a:latin typeface="Onest"/>
              </a:rPr>
              <a:t>День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73C56"/>
                </a:solidFill>
                <a:latin typeface="Onest"/>
              </a:rPr>
              <a:t>Приём и консультации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20330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Консультации пациентов, диагностика, назначение лечения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C84C9"/>
                </a:solidFill>
                <a:latin typeface="Onest"/>
              </a:rPr>
              <a:t>После обеда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73C56"/>
                </a:solidFill>
                <a:latin typeface="Onest"/>
              </a:rPr>
              <a:t>Операции и процедуры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20330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Хирургические операции, перевязки, лечебные манипуляции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Вечер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57F92"/>
                </a:solidFill>
                <a:latin typeface="Onest"/>
              </a:rPr>
              <a:t>Документация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203303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Заполнение историй болезни, выписок и отчётов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865313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37506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37506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37506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487738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3487738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9" name="card9"/>
          <p:cNvSpPr/>
          <p:nvPr/>
        </p:nvSpPr>
        <p:spPr>
          <a:xfrm>
            <a:off x="7975600" y="3487738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10" name="card10"/>
          <p:cNvSpPr/>
          <p:nvPr/>
        </p:nvSpPr>
        <p:spPr>
          <a:xfrm>
            <a:off x="762000" y="5337969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11" name="card11"/>
          <p:cNvSpPr/>
          <p:nvPr/>
        </p:nvSpPr>
        <p:spPr>
          <a:xfrm>
            <a:off x="4368800" y="5337969"/>
            <a:ext cx="3454400" cy="1697831"/>
          </a:xfrm>
          <a:prstGeom prst="roundRect">
            <a:avLst>
              <a:gd name="adj" fmla="val 8976"/>
            </a:avLst>
          </a:prstGeom>
          <a:noFill/>
          <a:ln w="6350" cap="flat">
            <a:solidFill>
              <a:srgbClr val="CBD7E0"/>
            </a:solidFill>
          </a:ln>
        </p:spPr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889000" y="673100"/>
            <a:ext cx="1968119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Направления медицины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7917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Специальности врачей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192325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01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222805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Хирург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257353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Выполняет операции, возвращает здоровье и спасает жизни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9950" y="192325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02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9950" y="222805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Педиатр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9950" y="257353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Следит за здоровьем детей с рождения до 18 лет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286750" y="192325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03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8286750" y="222805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Кардиолог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8286750" y="2573536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Лечит сердце и сосуды, предупреждает инфаркты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73150" y="377348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04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73150" y="407828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Терапевт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073150" y="4423767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Первичная диагностика у взрослых, координатор лечения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679950" y="377348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05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4679950" y="407828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Невролог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4679950" y="4423767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Диагностирует и лечит заболевания нервной системы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3773488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06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8286750" y="4078288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Офтальмолог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8286750" y="4423767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Заботится о зрении, лечит глазные болезни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1073150" y="5623719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07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1073150" y="5928519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Стоматолог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1073150" y="6273998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Лечит зубы и полость рта, создает красивые улыбки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4679950" y="5623719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1C84C9"/>
                </a:solidFill>
                <a:latin typeface="Onest"/>
              </a:rPr>
              <a:t>08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4679950" y="5928519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73C56"/>
                </a:solidFill>
                <a:latin typeface="Onest"/>
              </a:rPr>
              <a:t>Онколог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4679950" y="6273998"/>
            <a:ext cx="28575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Выявляет и лечит опухоли, борется за жизнь пациента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-170556"/>
            <a:ext cx="1917105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1167746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09722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02670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395619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488567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38328" y="581515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1C84C9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89000" y="-132456"/>
            <a:ext cx="2030270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Профессия мечты — врач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94159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73C56"/>
                </a:solidFill>
                <a:latin typeface="Manrope"/>
              </a:rPr>
              <a:t>Какие качества нужны врачу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108922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Эмпатия и любовь к людям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Искреннее сочувствие пациенту помогает установить доверие и поддержать в трудную минуту.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201870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Стрессоустойчивость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Спокойствие в экстренных ситуациях — обязательное условие работы врача.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2948186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Внимательность к деталям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Точный диагноз складывается из мелочей: симптомов, анализов, истории болезни.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387766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Ответственность за жизнь пациента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Врач принимает решения, от которых зависит здоровье и жизнь человека.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9500" y="4807148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Умение быстро принимать решения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В критической ситуации счёт идёт на минуты — нужно действовать чётко и без промедления.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9500" y="573663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73C56"/>
                </a:solidFill>
                <a:latin typeface="Onest"/>
              </a:rPr>
              <a:t>Готовность постоянно учиться</a:t>
            </a:r>
            <a:r>
              <a:rPr lang="ru-RU" sz="1900">
                <a:solidFill>
                  <a:srgbClr val="173C56"/>
                </a:solidFill>
                <a:latin typeface="Onest"/>
              </a:rPr>
              <a:t> Медицина развивается каждый день, поэтому врач учится всю жизнь.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681910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57F92"/>
                </a:solidFill>
                <a:latin typeface="Onest"/>
              </a:rPr>
              <a:t>Все эти качества можно и нужно развивать уже со школьной скамьи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68897"/>
            <a:ext cx="1406922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2006997"/>
            <a:ext cx="1418050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Как стать врачом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125663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Путь к профессии: школа, вуз, ординатура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C84C9"/>
                </a:solidFill>
                <a:latin typeface="Onest"/>
              </a:rPr>
              <a:t>9–11 класс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73C56"/>
                </a:solidFill>
                <a:latin typeface="Onest"/>
              </a:rPr>
              <a:t>Школа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03303"/>
            <a:ext cx="24638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Углублённая химия и биология, подготовка к ЕГЭ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C84C9"/>
                </a:solidFill>
                <a:latin typeface="Onest"/>
              </a:rPr>
              <a:t>ЕГЭ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73C56"/>
                </a:solidFill>
                <a:latin typeface="Onest"/>
              </a:rPr>
              <a:t>Экзамены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20330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Химия, биология, русский язык — минимум 36–50 баллов в региональные медвузы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C84C9"/>
                </a:solidFill>
                <a:latin typeface="Onest"/>
              </a:rPr>
              <a:t>6 лет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73C56"/>
                </a:solidFill>
                <a:latin typeface="Onest"/>
              </a:rPr>
              <a:t>Специалитет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20330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Лидеры RAEX-2026: Сеченовский университет и РНИМУ им. Пирогова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187303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2 года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873103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657F92"/>
                </a:solidFill>
                <a:latin typeface="Onest"/>
              </a:rPr>
              <a:t>Ординатура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203303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Узкая специализация и допуск к практике — итого около 8 лет учёбы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Источник: RAEX-2026, РИА Новости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911846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889000" y="673100"/>
            <a:ext cx="2023959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Взвесим все за и против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7917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Плюсы и трудности профессии врача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562100" y="1961356"/>
            <a:ext cx="957858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73C56"/>
                </a:solidFill>
                <a:latin typeface="Onest"/>
              </a:rPr>
              <a:t>Плюсы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52650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73C56"/>
                </a:solidFill>
                <a:latin typeface="Onest"/>
              </a:rPr>
              <a:t>Помощь людям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295195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73C56"/>
                </a:solidFill>
                <a:latin typeface="Onest"/>
              </a:rPr>
              <a:t>Престиж и уважение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37740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73C56"/>
                </a:solidFill>
                <a:latin typeface="Onest"/>
              </a:rPr>
              <a:t>Карьерный рост и достойная оплата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972300" y="1961356"/>
            <a:ext cx="1107281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173C56"/>
                </a:solidFill>
                <a:latin typeface="Onest"/>
              </a:rPr>
              <a:t>Минусы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52650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73C56"/>
                </a:solidFill>
                <a:latin typeface="Onest"/>
              </a:rPr>
              <a:t>Высокие нагрузки и долгие смены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2951956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73C56"/>
                </a:solidFill>
                <a:latin typeface="Onest"/>
              </a:rPr>
              <a:t>Годы учёбы: 5–8 лет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377406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73C56"/>
                </a:solidFill>
                <a:latin typeface="Onest"/>
              </a:rPr>
              <a:t>Дефицит кадров: 23–29 тыс. врачей, 86–100 тыс. медработников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9ACBA"/>
                </a:solidFill>
                <a:latin typeface="Onest"/>
              </a:rPr>
              <a:t>Минздрав РФ,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027"/>
            <a:ext cx="1605459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532334" y="1636713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D8E9F6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206901" y="1636713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D8E9F6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8881467" y="1636713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D8E9F6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532434" y="4414143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D8E9F6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206901" y="4414143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D8E9F6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8881467" y="4414143"/>
            <a:ext cx="1778000" cy="1778000"/>
          </a:xfrm>
          <a:prstGeom prst="roundRect">
            <a:avLst>
              <a:gd name="adj" fmla="val 26785"/>
            </a:avLst>
          </a:prstGeom>
          <a:solidFill>
            <a:srgbClr val="D8E9F6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889000" y="60127"/>
            <a:ext cx="1656294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Гордость медицины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623292"/>
            <a:ext cx="11303000" cy="4927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71">
                <a:solidFill>
                  <a:srgbClr val="173C56"/>
                </a:solidFill>
                <a:latin typeface="Manrope"/>
              </a:rPr>
              <a:t>Врачи, которыми гордится страна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354534" y="2122488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1C84C9"/>
                </a:solidFill>
                <a:latin typeface="Manrope"/>
              </a:rPr>
              <a:t>НИ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558727" y="3560763"/>
            <a:ext cx="1725216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73C56"/>
                </a:solidFill>
                <a:latin typeface="Manrope"/>
              </a:rPr>
              <a:t>Н. И. Пирогов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53231" y="3880743"/>
            <a:ext cx="393630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C84C9"/>
                </a:solidFill>
                <a:latin typeface="Onest"/>
              </a:rPr>
              <a:t>Основоположник военно-полевой хирургии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5029101" y="2122488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1C84C9"/>
                </a:solidFill>
                <a:latin typeface="Manrope"/>
              </a:rPr>
              <a:t>НВ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764534" y="3560763"/>
            <a:ext cx="2662833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73C56"/>
                </a:solidFill>
                <a:latin typeface="Manrope"/>
              </a:rPr>
              <a:t>Н. В. Склифосовский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131423" y="3880743"/>
            <a:ext cx="1928955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C84C9"/>
                </a:solidFill>
                <a:latin typeface="Onest"/>
              </a:rPr>
              <a:t>Легендарный хирург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703667" y="2122488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1C84C9"/>
                </a:solidFill>
                <a:latin typeface="Manrope"/>
              </a:rPr>
              <a:t>ИП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981678" y="3560763"/>
            <a:ext cx="1577578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73C56"/>
                </a:solidFill>
                <a:latin typeface="Manrope"/>
              </a:rPr>
              <a:t>И. П. Павлов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8056134" y="3880743"/>
            <a:ext cx="3428667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C84C9"/>
                </a:solidFill>
                <a:latin typeface="Onest"/>
              </a:rPr>
              <a:t>Нобелевский лауреат по физиологии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354634" y="4899918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1C84C9"/>
                </a:solidFill>
                <a:latin typeface="Manrope"/>
              </a:rPr>
              <a:t>СП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642289" y="6338193"/>
            <a:ext cx="155829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73C56"/>
                </a:solidFill>
                <a:latin typeface="Manrope"/>
              </a:rPr>
              <a:t>С. П. Боткин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3677" y="6658173"/>
            <a:ext cx="295551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C84C9"/>
                </a:solidFill>
                <a:latin typeface="Onest"/>
              </a:rPr>
              <a:t>Основатель клинической школы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029101" y="4899918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1C84C9"/>
                </a:solidFill>
                <a:latin typeface="Manrope"/>
              </a:rPr>
              <a:t>ЛМ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269250" y="6338193"/>
            <a:ext cx="1653302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73C56"/>
                </a:solidFill>
                <a:latin typeface="Manrope"/>
              </a:rPr>
              <a:t>Л. М. Рошаль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279999" y="6658173"/>
            <a:ext cx="3631902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C84C9"/>
                </a:solidFill>
                <a:latin typeface="Onest"/>
              </a:rPr>
              <a:t>Детский хирург, общественный деятель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703667" y="4899918"/>
            <a:ext cx="2133600" cy="7213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5580"/>
              </a:lnSpc>
            </a:pPr>
            <a:r>
              <a:rPr lang="ru-RU" sz="4650" b="1">
                <a:solidFill>
                  <a:srgbClr val="1C84C9"/>
                </a:solidFill>
                <a:latin typeface="Manrope"/>
              </a:rPr>
              <a:t>ЮВ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849995" y="6338193"/>
            <a:ext cx="1840944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70"/>
              </a:lnSpc>
            </a:pPr>
            <a:r>
              <a:rPr lang="ru-RU" sz="1700" b="1">
                <a:solidFill>
                  <a:srgbClr val="173C56"/>
                </a:solidFill>
                <a:latin typeface="Manrope"/>
              </a:rPr>
              <a:t>Юлия Влацкая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083875" y="6658173"/>
            <a:ext cx="337318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320"/>
              </a:lnSpc>
            </a:pPr>
            <a:r>
              <a:rPr lang="ru-RU" sz="1100" spc="66">
                <a:solidFill>
                  <a:srgbClr val="1C84C9"/>
                </a:solidFill>
                <a:latin typeface="Onest"/>
              </a:rPr>
              <a:t>Лауреат премии «Дарующие завтра»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151334" cy="220266"/>
          </a:xfrm>
          <a:prstGeom prst="roundRect">
            <a:avLst>
              <a:gd name="adj" fmla="val 50000"/>
            </a:avLst>
          </a:prstGeom>
          <a:solidFill>
            <a:srgbClr val="DAEA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62906"/>
            <a:ext cx="2011660" cy="4306094"/>
          </a:xfrm>
          <a:prstGeom prst="roundRect">
            <a:avLst>
              <a:gd name="adj" fmla="val 7575"/>
            </a:avLst>
          </a:prstGeom>
          <a:solidFill>
            <a:srgbClr val="D8E9F6"/>
          </a:solidFill>
          <a:ln w="12700" cap="flat">
            <a:solidFill>
              <a:srgbClr val="1C84C9"/>
            </a:solidFill>
          </a:ln>
        </p:spPr>
      </p:sp>
      <p:sp>
        <p:nvSpPr>
          <p:cNvPr id="5" name="card5"/>
          <p:cNvSpPr/>
          <p:nvPr/>
        </p:nvSpPr>
        <p:spPr>
          <a:xfrm>
            <a:off x="977900" y="2272506"/>
            <a:ext cx="1579860" cy="1752600"/>
          </a:xfrm>
          <a:prstGeom prst="roundRect">
            <a:avLst>
              <a:gd name="adj" fmla="val 8440"/>
            </a:avLst>
          </a:prstGeom>
          <a:solidFill>
            <a:srgbClr val="F1F8F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2926060" y="1662906"/>
            <a:ext cx="2011660" cy="4306094"/>
          </a:xfrm>
          <a:prstGeom prst="roundRect">
            <a:avLst>
              <a:gd name="adj" fmla="val 757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1A4059">
                <a:alpha val="7843"/>
              </a:srgbClr>
            </a:outerShdw>
          </a:effectLst>
        </p:spPr>
      </p:sp>
      <p:sp>
        <p:nvSpPr>
          <p:cNvPr id="7" name="card7"/>
          <p:cNvSpPr/>
          <p:nvPr/>
        </p:nvSpPr>
        <p:spPr>
          <a:xfrm>
            <a:off x="3129260" y="2259806"/>
            <a:ext cx="1605260" cy="1200150"/>
          </a:xfrm>
          <a:prstGeom prst="roundRect">
            <a:avLst>
              <a:gd name="adj" fmla="val 11111"/>
            </a:avLst>
          </a:prstGeom>
          <a:solidFill>
            <a:srgbClr val="F1F8FC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5090120" y="1662906"/>
            <a:ext cx="2011660" cy="4306094"/>
          </a:xfrm>
          <a:prstGeom prst="roundRect">
            <a:avLst>
              <a:gd name="adj" fmla="val 757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1A4059">
                <a:alpha val="7843"/>
              </a:srgbClr>
            </a:outerShdw>
          </a:effectLst>
        </p:spPr>
      </p:sp>
      <p:sp>
        <p:nvSpPr>
          <p:cNvPr id="9" name="card9"/>
          <p:cNvSpPr/>
          <p:nvPr/>
        </p:nvSpPr>
        <p:spPr>
          <a:xfrm>
            <a:off x="5293320" y="2259806"/>
            <a:ext cx="1605260" cy="1384300"/>
          </a:xfrm>
          <a:prstGeom prst="roundRect">
            <a:avLst>
              <a:gd name="adj" fmla="val 9633"/>
            </a:avLst>
          </a:prstGeom>
          <a:solidFill>
            <a:srgbClr val="F1F8FC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7254180" y="1662906"/>
            <a:ext cx="2011660" cy="4306094"/>
          </a:xfrm>
          <a:prstGeom prst="roundRect">
            <a:avLst>
              <a:gd name="adj" fmla="val 757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1A4059">
                <a:alpha val="7843"/>
              </a:srgbClr>
            </a:outerShdw>
          </a:effectLst>
        </p:spPr>
      </p:sp>
      <p:sp>
        <p:nvSpPr>
          <p:cNvPr id="11" name="card11"/>
          <p:cNvSpPr/>
          <p:nvPr/>
        </p:nvSpPr>
        <p:spPr>
          <a:xfrm>
            <a:off x="7457380" y="2259806"/>
            <a:ext cx="1605260" cy="1384300"/>
          </a:xfrm>
          <a:prstGeom prst="roundRect">
            <a:avLst>
              <a:gd name="adj" fmla="val 9633"/>
            </a:avLst>
          </a:prstGeom>
          <a:solidFill>
            <a:srgbClr val="F1F8FC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9418241" y="1662906"/>
            <a:ext cx="2011660" cy="4306094"/>
          </a:xfrm>
          <a:prstGeom prst="roundRect">
            <a:avLst>
              <a:gd name="adj" fmla="val 7575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1A4059">
                <a:alpha val="7843"/>
              </a:srgbClr>
            </a:outerShdw>
          </a:effectLst>
        </p:spPr>
      </p:sp>
      <p:sp>
        <p:nvSpPr>
          <p:cNvPr id="13" name="card13"/>
          <p:cNvSpPr/>
          <p:nvPr/>
        </p:nvSpPr>
        <p:spPr>
          <a:xfrm>
            <a:off x="9621441" y="2259806"/>
            <a:ext cx="1605260" cy="1568450"/>
          </a:xfrm>
          <a:prstGeom prst="roundRect">
            <a:avLst>
              <a:gd name="adj" fmla="val 8502"/>
            </a:avLst>
          </a:prstGeom>
          <a:solidFill>
            <a:srgbClr val="F1F8FC"/>
          </a:solidFill>
          <a:ln>
            <a:noFill/>
          </a:ln>
        </p:spPr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89000" y="673100"/>
            <a:ext cx="1111345" cy="13144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35"/>
              </a:lnSpc>
            </a:pPr>
            <a:r>
              <a:rPr lang="ru-RU" sz="850" b="1" cap="all" spc="34">
                <a:solidFill>
                  <a:srgbClr val="1C84C9"/>
                </a:solidFill>
                <a:latin typeface="Onest"/>
              </a:rPr>
              <a:t>Мой маршрут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79176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73C56"/>
                </a:solidFill>
                <a:latin typeface="Manrope"/>
              </a:rPr>
              <a:t>Мой план шагов к мечте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77900" y="1904206"/>
            <a:ext cx="52437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1C84C9"/>
                </a:solidFill>
                <a:latin typeface="Onest"/>
              </a:rPr>
              <a:t>Шаг 1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2070199" y="1948656"/>
            <a:ext cx="712097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1C84C9"/>
                </a:solidFill>
                <a:latin typeface="Onest"/>
              </a:rPr>
              <a:t>Сейчас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143000" y="2412206"/>
            <a:ext cx="1275060" cy="1485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150" b="1">
                <a:solidFill>
                  <a:srgbClr val="173C56"/>
                </a:solidFill>
                <a:latin typeface="Onest"/>
              </a:rPr>
              <a:t>Углублённо изучаю биологию и химию, участвую в олимпиадах, готовлю базу для ЕГЭ.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3129260" y="1891506"/>
            <a:ext cx="55532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Шаг 2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399161" y="1935956"/>
            <a:ext cx="559895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57F92"/>
                </a:solidFill>
                <a:latin typeface="Onest"/>
              </a:rPr>
              <a:t>План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3294360" y="2399506"/>
            <a:ext cx="1300460" cy="9334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150" b="1">
                <a:solidFill>
                  <a:srgbClr val="173C56"/>
                </a:solidFill>
                <a:latin typeface="Onest"/>
              </a:rPr>
              <a:t>Сдаю русский язык, химию и биологию на максимально высокие баллы.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5293320" y="1891506"/>
            <a:ext cx="560288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Шаг 3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563221" y="1935956"/>
            <a:ext cx="559895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57F92"/>
                </a:solidFill>
                <a:latin typeface="Onest"/>
              </a:rPr>
              <a:t>План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5458420" y="2399506"/>
            <a:ext cx="1300460" cy="1117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150" b="1">
                <a:solidFill>
                  <a:srgbClr val="173C56"/>
                </a:solidFill>
                <a:latin typeface="Onest"/>
              </a:rPr>
              <a:t>Поступаю в Сеченовский университет или РНИМУ им. Пирогова на бюджет.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457380" y="1891506"/>
            <a:ext cx="565547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Шаг 4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727281" y="1935956"/>
            <a:ext cx="559895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57F92"/>
                </a:solidFill>
                <a:latin typeface="Onest"/>
              </a:rPr>
              <a:t>План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7622480" y="2399506"/>
            <a:ext cx="1300460" cy="1117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150" b="1">
                <a:solidFill>
                  <a:srgbClr val="173C56"/>
                </a:solidFill>
                <a:latin typeface="Onest"/>
              </a:rPr>
              <a:t>Оканчиваю 6 лет специалитета, выбираю специальность и поступаю в ординатуру.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621441" y="1891506"/>
            <a:ext cx="5690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57F92"/>
                </a:solidFill>
                <a:latin typeface="Onest"/>
              </a:rPr>
              <a:t>Шаг 5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10891341" y="1935956"/>
            <a:ext cx="559895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57F92"/>
                </a:solidFill>
                <a:latin typeface="Onest"/>
              </a:rPr>
              <a:t>План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786541" y="2399506"/>
            <a:ext cx="1300460" cy="1301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50"/>
              </a:lnSpc>
            </a:pPr>
            <a:r>
              <a:rPr lang="ru-RU" sz="1150" b="1">
                <a:solidFill>
                  <a:srgbClr val="173C56"/>
                </a:solidFill>
                <a:latin typeface="Onest"/>
              </a:rPr>
              <a:t>Прохожу ординатуру, начинаю работать врачом и постоянно повышаю квалификацию.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Профессия мечты — врач</dc:title>
  <dc:creator>Слайда</dc:creator>
</cp:coreProperties>
</file>