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Onest"/>
      <p:regular r:id="rId200"/>
      <p:bold r:id="rId201"/>
    </p:embeddedFont>
    <p:embeddedFont>
      <p:font typeface="Spectral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3E7A53"/>
            </a:solidFill>
            <a:ln>
              <a:noFill/>
            </a:ln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43A2E"/>
                        </a:solidFill>
                        <a:latin typeface="+mn-lt"/>
                      </a:rPr>
                      <a:t>809 млн га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43A2E"/>
                        </a:solidFill>
                        <a:latin typeface="+mn-lt"/>
                      </a:rPr>
                      <a:t>497 млн га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43A2E"/>
                        </a:solidFill>
                        <a:latin typeface="+mn-lt"/>
                      </a:rPr>
                      <a:t>347 млн га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</c:dLbls>
          <c:cat>
            <c:strRef>
              <c:f>Sheet1!$A$2:$A$4</c:f>
              <c:strCache>
                <c:ptCount val="3"/>
                <c:pt idx="0">
                  <c:v>Россия</c:v>
                </c:pt>
                <c:pt idx="1">
                  <c:v>Бразилия</c:v>
                </c:pt>
                <c:pt idx="2">
                  <c:v>Канада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809</c:v>
                </c:pt>
                <c:pt idx="1">
                  <c:v>497</c:v>
                </c:pt>
                <c:pt idx="2">
                  <c:v>347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axMin"/>
        </c:scaling>
        <c:delete val="0"/>
        <c:axPos val="l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rgbClr val="243A2E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b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00">
          <a:solidFill>
            <a:srgbClr val="6C7A6D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Здравствуйте! Сегодня мы поговорим о природе — нашем общем доме. Вместе разберёмся, что такое природа, какие зоны есть в России, и что каждый из нас может сделать, чтобы её сохранить.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Спасибо, что были с нами! Помните: природа — наш общий дом, и каждый из нас в ответе за её будущее. Готов ответить на ваши вопросы.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Природа — это всё, что нас окружает и не создано руками человека. Мы делим её на живую и неживую. К живой относятся растения, животные, грибы и микроорганизмы, к неживой — вода, воздух, горы и почва. Но важно понимать, что они не существуют отдельно: живое дышит воздухом, пьёт воду, растёт на почве. Поэтому природа — это единая система, где всё взаимосвязано.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Россия — самая большая страна мира, и её природа закономерно меняется с севера на юг. На Крайнем Севере — тундра, занимающая около двух миллионов квадратных километров. Южнее — бескрайняя тайга, это почти семь миллионов квадратных километров, настоящие лёгкие планеты. В центральной части — степи, ещё около двух миллионов квадратных километров. А на юге, в Прикаспии, — настоящие пустыни, хоть и небольшие по площади. Каждая зона — это свой климат, свои растения и животные. Дальше разберёмся, почему леса так важны для всей планеты.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Леса — это настоящие лёгкие планеты. Россия занимает лидирующую позицию: у нас 809 миллионов гектаров леса, это пятая часть всех лесов мира. Для сравнения, в Бразилии — около 500 миллионов, в Канаде — 347. Именно наши леса производят огромное количество кислорода и поглощают около 600 миллионов тонн углекислого газа каждый год. Но нам важно не только гордиться этими цифрами, но и заботиться о сохранении зелёного щита планеты.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Красная книга — это не просто список, это сигнал тревоги. Амурский тигр, белый медведь и женьшень — каждый из них оказался на грани исчезновения по вине человека. Тигры страдают от браконьерства и потери лесов, медведи — от таяния арктических льдов, а женьшень почти исчез из-за массового сбора. Сейчас в России под охраной находятся 415 видов животных и 676 видов растений. Каждый из нас может помочь, если будет бережно относиться к природе. Дальше я расскажу, что именно может сделать каждый.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привыкли считать, что природа — это кладовая, из которой можно брать ресурсы бесконечно. Но при этом мы редко задумываемся, что возвращаем взамен. Древесина — это вырубленные леса, пресная вода — загрязнённые реки и озёра. Полезные ископаемые оборачиваются нарушенными ландшафтами и карьерами, а продукты питания — горами отходов и выбросами CO₂. Получается, что наш баланс с природой сильно смещён в одну сторону. Поэтому следующий слайд мы посвятим тому, как человек вредит природе — от мусора до пожаров.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Заповедники и национальные парки — это каркас сохранения дикой природы России. Всего их больше 170: 107 заповедников и 70 национальных парков, а вместе они занимают около четырёх процентов территории страны. Мы отметили на карте лишь четыре точки — от Байкала до Камчатки, но за каждой стоит уникальная экосистема. Например, в Кроноцком заповеднике находится знаменитая Долина гейзеров, а Байкальский заповедник хранит чистоту самого глубокого озера планеты. Такие территории не просто ограждают природу — там ведут научные исследования и возвращают редкие виды.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эти три цифры. Каждый год мы производим 60 миллионов тонн мусора — это как 60 миллионов легковых автомобилей. Мы вырубаем полтора миллиона гектаров леса — площадь, равная половине Бельгии. А лесные пожары, большинство из которых начинаются по вине человека, уничтожают ещё больше. Каждая из этих цифр — не абстрактная статистика, а наш общий след на планете. Но хорошая новость: каждый из нас может повлиять на эти цифры, и об этом — следующий слайд.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Вот пять действий, которые доступны каждому из нас уже сегодня. Раздельный сбор отходов не требует больших усилий — просто положить бумагу и пластик в разные контейнеры. Экономия воды и электричества снижает нагрузку на ресурсы планеты. Посадить дерево или хотя бы кустарник — это вклад в чистый воздух. А отказ от одноразовой посуды и пакетов в пользу многоразовых вещей сокращает горы мусора. Наконец, субботники — это возможность объединиться с соседями и сделать свой двор чище. Главное — начать, и не нужно ждать идеального момента: маленький шаг каждый день уже меняет мир.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2db429e625bba6b0.png"/><Relationship Id="rId4" Type="http://schemas.openxmlformats.org/officeDocument/2006/relationships/image" Target="../media/mb5ce6121fea25c3b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75d6b4718e99597e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b27bec181becc583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c787397d3a26f8b2.png"/><Relationship Id="rId4" Type="http://schemas.openxmlformats.org/officeDocument/2006/relationships/image" Target="../media/m8479d91abe2d8ee2.jpe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75d6b4718e99597e.png"/><Relationship Id="rId100" Type="http://schemas.openxmlformats.org/officeDocument/2006/relationships/chart" Target="../charts/char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75d6b4718e99597e.png"/><Relationship Id="rId4" Type="http://schemas.openxmlformats.org/officeDocument/2006/relationships/image" Target="../media/mec0a1918135c85f6.jpe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b27bec181becc583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c787397d3a26f8b2.png"/><Relationship Id="rId4" Type="http://schemas.openxmlformats.org/officeDocument/2006/relationships/image" Target="../media/me4d248339bfa60d3.jpe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5a9da4364c0defe1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a64f154cd5b65b0c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762000" y="461525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Onest"/>
              </a:rPr>
              <a:t>Окружающий мир · Презентация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799409"/>
            <a:ext cx="9842500" cy="70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60"/>
              </a:lnSpc>
            </a:pPr>
            <a:r>
              <a:rPr lang="ru-RU" sz="5200" b="1" spc="-129">
                <a:solidFill>
                  <a:srgbClr val="FFFFFF"/>
                </a:solidFill>
                <a:latin typeface="Spectral"/>
              </a:rPr>
              <a:t>Природа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64832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Наш общий дом. Поговорим о многообразии природы России и о том, как её беречь.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762000" y="2651125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3E7A53"/>
                </a:solidFill>
                <a:latin typeface="Onest"/>
              </a:rPr>
              <a:t>Финал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797175"/>
            <a:ext cx="11303000" cy="901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rgbClr val="243A2E"/>
                </a:solidFill>
                <a:latin typeface="Spectral"/>
              </a:rPr>
              <a:t>Спасибо за внимание!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917950"/>
            <a:ext cx="6985000" cy="2984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6C7A6D"/>
                </a:solidFill>
                <a:latin typeface="Onest"/>
              </a:rPr>
              <a:t>Природа — наш дом, и мы несём за неё ответственность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30300" y="622300"/>
            <a:ext cx="1565505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cap="all" spc="198">
                <a:solidFill>
                  <a:srgbClr val="346145"/>
                </a:solidFill>
                <a:latin typeface="Onest"/>
              </a:rPr>
              <a:t>Определение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65911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43A2E"/>
                </a:solidFill>
                <a:latin typeface="Spectral"/>
              </a:rPr>
              <a:t>Что такое природа?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562100" y="1866801"/>
            <a:ext cx="2166342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243A2E"/>
                </a:solidFill>
                <a:latin typeface="Onest"/>
              </a:rPr>
              <a:t>Живая природа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243195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43A2E"/>
                </a:solidFill>
                <a:latin typeface="Onest"/>
              </a:rPr>
              <a:t>Растения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285740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43A2E"/>
                </a:solidFill>
                <a:latin typeface="Onest"/>
              </a:rPr>
              <a:t>Животные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328285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43A2E"/>
                </a:solidFill>
                <a:latin typeface="Onest"/>
              </a:rPr>
              <a:t>Грибы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92200" y="370830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43A2E"/>
                </a:solidFill>
                <a:latin typeface="Onest"/>
              </a:rPr>
              <a:t>Микроорганизмы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972300" y="1866801"/>
            <a:ext cx="2479358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243A2E"/>
                </a:solidFill>
                <a:latin typeface="Onest"/>
              </a:rPr>
              <a:t>Неживая природа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502400" y="243195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43A2E"/>
                </a:solidFill>
                <a:latin typeface="Onest"/>
              </a:rPr>
              <a:t>Вода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502400" y="285740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43A2E"/>
                </a:solidFill>
                <a:latin typeface="Onest"/>
              </a:rPr>
              <a:t>Воздух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502400" y="328285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43A2E"/>
                </a:solidFill>
                <a:latin typeface="Onest"/>
              </a:rPr>
              <a:t>Горы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502400" y="370830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43A2E"/>
                </a:solidFill>
                <a:latin typeface="Onest"/>
              </a:rPr>
              <a:t>Почва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04851"/>
            <a:ext cx="10668000" cy="42037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1130300" y="622300"/>
            <a:ext cx="1309997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cap="all" spc="198">
                <a:solidFill>
                  <a:srgbClr val="346145"/>
                </a:solidFill>
                <a:latin typeface="Onest"/>
              </a:rPr>
              <a:t>География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77341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43A2E"/>
                </a:solidFill>
                <a:latin typeface="Spectral"/>
              </a:rPr>
              <a:t>Природные зоны России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854799"/>
            <a:ext cx="7010400" cy="4393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Ориентировочные площади зон: тундра ~2 млн км², тайга ~7 млн км², степи ~2 млн км², пустыни ~0,2 млн км²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8762206" y="6146800"/>
            <a:ext cx="3201353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6C7A6D"/>
                </a:solidFill>
                <a:latin typeface="Onest"/>
              </a:rPr>
              <a:t>Границы: OpenStreetMap · geoBoundaries · ODbL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2132905"/>
          <a:ext cx="10668000" cy="2679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1207095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43A2E"/>
                </a:solidFill>
                <a:latin typeface="Spectral"/>
              </a:rPr>
              <a:t>Леса — лёгкие планеты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5117405"/>
            <a:ext cx="76454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300">
                <a:solidFill>
                  <a:srgbClr val="6C7A6D"/>
                </a:solidFill>
                <a:latin typeface="Onest"/>
              </a:rPr>
              <a:t>Россия — мировой лидер по площади лесов: 20% всех лесов планеты, поглощают около 600 млн т CO₂ в год.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EA699"/>
                </a:solidFill>
                <a:latin typeface="Onest"/>
              </a:rPr>
              <a:t>Источник: ФАО, 2020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43588" y="3494329"/>
            <a:ext cx="125724" cy="125723"/>
          </a:xfrm>
          <a:prstGeom prst="roundRect">
            <a:avLst>
              <a:gd name="adj" fmla="val 22728"/>
            </a:avLst>
          </a:prstGeom>
          <a:solidFill>
            <a:srgbClr val="3E7A53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985000" y="0"/>
            <a:ext cx="5207000" cy="6858000"/>
          </a:xfrm>
          <a:prstGeom prst="rect">
            <a:avLst/>
          </a:prstGeom>
          <a:solidFill>
            <a:srgbClr val="FBFAF3"/>
          </a:solidFill>
          <a:ln>
            <a:noFill/>
          </a:ln>
          <a:effectLst>
            <a:outerShdw blurRad="254000" dist="88900" dir="5400000" rotWithShape="0">
              <a:srgbClr val="264033">
                <a:alpha val="7843"/>
              </a:srgbClr>
            </a:outerShdw>
          </a:effectLst>
        </p:spPr>
      </p:sp>
      <p:pic>
        <p:nvPicPr>
          <p:cNvPr id="5" name="pic5"/>
          <p:cNvPicPr/>
          <p:nvPr/>
        </p:nvPicPr>
        <p:blipFill>
          <a:blip r:embed="rId4"/>
          <a:srcRect l="12037" t="0" r="12037" b="0"/>
          <a:stretch>
            <a:fillRect/>
          </a:stretch>
        </p:blipFill>
        <p:spPr>
          <a:xfrm>
            <a:off x="6985000" y="0"/>
            <a:ext cx="5207000" cy="685800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76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3E7A53"/>
                </a:solidFill>
                <a:latin typeface="Onest"/>
              </a:rPr>
              <a:t>Красная книга России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882650"/>
            <a:ext cx="5613400" cy="850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243A2E"/>
                </a:solidFill>
                <a:latin typeface="Spectral"/>
              </a:rPr>
              <a:t>Символы Красной книги России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029470"/>
            <a:ext cx="5613400" cy="11505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C7A6D"/>
                </a:solidFill>
                <a:latin typeface="Onest"/>
              </a:rPr>
              <a:t>Амурский тигр, белый медведь и женьшень — символы исчезающих видов России. Браконьерство, вырубка лесов, изменение климата и массовый сбор сокращают их численность.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422253"/>
            <a:ext cx="5334000" cy="5270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243A2E"/>
                </a:solidFill>
                <a:latin typeface="Onest"/>
              </a:rPr>
              <a:t>В Красной книге России: 415 видов животных и 676 видов растений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EA699"/>
                </a:solidFill>
                <a:latin typeface="Onest"/>
              </a:rPr>
              <a:t>Красная книга России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30300" y="622300"/>
            <a:ext cx="2261187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cap="all" spc="198">
                <a:solidFill>
                  <a:srgbClr val="346145"/>
                </a:solidFill>
                <a:latin typeface="Onest"/>
              </a:rPr>
              <a:t>Баланс с природой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65911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43A2E"/>
                </a:solidFill>
                <a:latin typeface="Spectral"/>
              </a:rPr>
              <a:t>Природа и человек: что мы берём и что возвращаем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562100" y="1866801"/>
            <a:ext cx="1924526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243A2E"/>
                </a:solidFill>
                <a:latin typeface="Onest"/>
              </a:rPr>
              <a:t>Что мы берём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243195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43A2E"/>
                </a:solidFill>
                <a:latin typeface="Onest"/>
              </a:rPr>
              <a:t>Древесина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285740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43A2E"/>
                </a:solidFill>
                <a:latin typeface="Onest"/>
              </a:rPr>
              <a:t>Пресная вода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328285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43A2E"/>
                </a:solidFill>
                <a:latin typeface="Onest"/>
              </a:rPr>
              <a:t>Полезные ископаемые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92200" y="370830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43A2E"/>
                </a:solidFill>
                <a:latin typeface="Onest"/>
              </a:rPr>
              <a:t>Продукты питания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972300" y="1866801"/>
            <a:ext cx="2284571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243A2E"/>
                </a:solidFill>
                <a:latin typeface="Onest"/>
              </a:rPr>
              <a:t>Что возвращаем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502400" y="243195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43A2E"/>
                </a:solidFill>
                <a:latin typeface="Onest"/>
              </a:rPr>
              <a:t>Вырубка лесов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502400" y="285740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43A2E"/>
                </a:solidFill>
                <a:latin typeface="Onest"/>
              </a:rPr>
              <a:t>Загрязнение водоёмов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502400" y="328285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43A2E"/>
                </a:solidFill>
                <a:latin typeface="Onest"/>
              </a:rPr>
              <a:t>Нарушение ландшафтов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502400" y="370830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43A2E"/>
                </a:solidFill>
                <a:latin typeface="Onest"/>
              </a:rPr>
              <a:t>Отходы и выбросы CO₂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04851"/>
            <a:ext cx="10668000" cy="441325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1130300" y="622300"/>
            <a:ext cx="2867720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cap="all" spc="198">
                <a:solidFill>
                  <a:srgbClr val="346145"/>
                </a:solidFill>
                <a:latin typeface="Onest"/>
              </a:rPr>
              <a:t>Заповедное дело России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77341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43A2E"/>
                </a:solidFill>
                <a:latin typeface="Spectral"/>
              </a:rPr>
              <a:t>Заповедники и национальные парки России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6068100"/>
            <a:ext cx="6213376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107 заповедников, 70 национальных парков — около 4% территории России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8762206" y="6146800"/>
            <a:ext cx="3201353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6C7A6D"/>
                </a:solidFill>
                <a:latin typeface="Onest"/>
              </a:rPr>
              <a:t>Границы: OpenStreetMap · geoBoundaries · ODbL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30300" y="1953617"/>
            <a:ext cx="1635395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cap="all" spc="198">
                <a:solidFill>
                  <a:srgbClr val="346145"/>
                </a:solidFill>
                <a:latin typeface="Onest"/>
              </a:rPr>
              <a:t>Вред природе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263477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243A2E"/>
                </a:solidFill>
                <a:latin typeface="Spectral"/>
              </a:rPr>
              <a:t>Три главные угрозы природе России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092200" y="2953048"/>
            <a:ext cx="3454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560"/>
              </a:lnSpc>
            </a:pPr>
            <a:r>
              <a:rPr lang="ru-RU" sz="4800" b="1" spc="-143">
                <a:solidFill>
                  <a:srgbClr val="3E7A53"/>
                </a:solidFill>
                <a:latin typeface="Spectral"/>
              </a:rPr>
              <a:t>60 млн т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3760688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43A2E"/>
                </a:solidFill>
                <a:latin typeface="Onest"/>
              </a:rPr>
              <a:t>Твёрдые бытовые отходы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4068028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образуется за год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699000" y="2991148"/>
            <a:ext cx="3454400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10"/>
              </a:lnSpc>
            </a:pPr>
            <a:r>
              <a:rPr lang="ru-RU" sz="3800" b="1" spc="-113">
                <a:solidFill>
                  <a:srgbClr val="3E7A53"/>
                </a:solidFill>
                <a:latin typeface="Spectral"/>
              </a:rPr>
              <a:t>1,5 млн га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699000" y="3640038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43A2E"/>
                </a:solidFill>
                <a:latin typeface="Onest"/>
              </a:rPr>
              <a:t>Вырубка леса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699000" y="3947378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гектаров теряем ежегодно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305800" y="2914948"/>
            <a:ext cx="3454400" cy="762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05"/>
              </a:lnSpc>
            </a:pPr>
            <a:r>
              <a:rPr lang="ru-RU" sz="5900" b="1" spc="-176">
                <a:solidFill>
                  <a:srgbClr val="3E7A53"/>
                </a:solidFill>
                <a:latin typeface="Spectral"/>
              </a:rPr>
              <a:t>10 тыс.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305800" y="3893443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43A2E"/>
                </a:solidFill>
                <a:latin typeface="Onest"/>
              </a:rPr>
              <a:t>Лесные пожары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305800" y="4200783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возгораний за сезон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4682034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C7A6D"/>
                </a:solidFill>
                <a:latin typeface="Onest"/>
              </a:rPr>
              <a:t>Каждая из угроз — результат деятельности человека, и каждую можно снизить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1922900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3E7A53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514641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3E7A53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44412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3E7A53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035863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3E7A53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4965344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3E7A53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30300" y="666452"/>
            <a:ext cx="1693140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cap="all" spc="198">
                <a:solidFill>
                  <a:srgbClr val="346145"/>
                </a:solidFill>
                <a:latin typeface="Onest"/>
              </a:rPr>
              <a:t>Простые шаги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81756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43A2E"/>
                </a:solidFill>
                <a:latin typeface="Spectral"/>
              </a:rPr>
              <a:t>Что может сделать каждый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1844338"/>
            <a:ext cx="8983663" cy="3505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60"/>
              </a:lnSpc>
            </a:pPr>
            <a:r>
              <a:rPr lang="ru-RU" sz="1900" b="1">
                <a:solidFill>
                  <a:srgbClr val="243A2E"/>
                </a:solidFill>
                <a:latin typeface="Onest"/>
              </a:rPr>
              <a:t>Разделять мусор</a:t>
            </a:r>
            <a:r>
              <a:rPr lang="ru-RU" sz="1900">
                <a:solidFill>
                  <a:srgbClr val="243A2E"/>
                </a:solidFill>
                <a:latin typeface="Onest"/>
              </a:rPr>
              <a:t> Сортируй отходы и сдавай вторсырьё в переработку.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2436118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43A2E"/>
                </a:solidFill>
                <a:latin typeface="Onest"/>
              </a:rPr>
              <a:t>Экономить воду и электричество</a:t>
            </a:r>
            <a:r>
              <a:rPr lang="ru-RU" sz="1900">
                <a:solidFill>
                  <a:srgbClr val="243A2E"/>
                </a:solidFill>
                <a:latin typeface="Onest"/>
              </a:rPr>
              <a:t> Выключай свет, закрывай кран — это сохраняет ресурсы.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3365560"/>
            <a:ext cx="9712920" cy="3505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60"/>
              </a:lnSpc>
            </a:pPr>
            <a:r>
              <a:rPr lang="ru-RU" sz="1900" b="1">
                <a:solidFill>
                  <a:srgbClr val="243A2E"/>
                </a:solidFill>
                <a:latin typeface="Onest"/>
              </a:rPr>
              <a:t>Сажать деревья</a:t>
            </a:r>
            <a:r>
              <a:rPr lang="ru-RU" sz="1900">
                <a:solidFill>
                  <a:srgbClr val="243A2E"/>
                </a:solidFill>
                <a:latin typeface="Onest"/>
              </a:rPr>
              <a:t> Посади дерево во дворе или участвуй в озеленении города.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395734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43A2E"/>
                </a:solidFill>
                <a:latin typeface="Onest"/>
              </a:rPr>
              <a:t>Использовать многоразовые сумки и бутылки</a:t>
            </a:r>
            <a:r>
              <a:rPr lang="ru-RU" sz="1900">
                <a:solidFill>
                  <a:srgbClr val="243A2E"/>
                </a:solidFill>
                <a:latin typeface="Onest"/>
              </a:rPr>
              <a:t> Откажись от пластика — выбирай многоразовые альтернативы.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9500" y="488682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43A2E"/>
                </a:solidFill>
                <a:latin typeface="Onest"/>
              </a:rPr>
              <a:t>Участвовать в субботниках</a:t>
            </a:r>
            <a:r>
              <a:rPr lang="ru-RU" sz="1900">
                <a:solidFill>
                  <a:srgbClr val="243A2E"/>
                </a:solidFill>
                <a:latin typeface="Onest"/>
              </a:rPr>
              <a:t> Помогай убирать парки и дворы вместе с соседями.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596929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C7A6D"/>
                </a:solidFill>
                <a:latin typeface="Onest"/>
              </a:rPr>
              <a:t>Каждый шаг приближает нас к чистой планете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Природа</dc:title>
  <dc:creator>Слайда</dc:creator>
</cp:coreProperties>
</file>