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png" ContentType="image/png"/>
  <Default Extension="gif" ContentType="image/gif"/>
  <Default Extension="svg" ContentType="image/svg+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theme/theme1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charts/chart1.xml" ContentType="application/vnd.openxmlformats-officedocument.drawingml.chart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2"/>
  </p:notesMasterIdLst>
  <p:sldIdLst>
    <p:sldId id="256" r:id="rId101"/>
    <p:sldId id="257" r:id="rId102"/>
    <p:sldId id="258" r:id="rId103"/>
    <p:sldId id="259" r:id="rId104"/>
    <p:sldId id="260" r:id="rId105"/>
    <p:sldId id="261" r:id="rId106"/>
    <p:sldId id="262" r:id="rId107"/>
    <p:sldId id="263" r:id="rId108"/>
    <p:sldId id="264" r:id="rId109"/>
    <p:sldId id="265" r:id="rId110"/>
  </p:sldIdLst>
  <p:sldSz cx="12192000" cy="6858000"/>
  <p:notesSz cx="6858000" cy="9144000"/>
  <p:embeddedFontLst>
    <p:embeddedFont>
      <p:font typeface="Nunito"/>
      <p:regular r:id="rId200"/>
      <p:bold r:id="rId201"/>
    </p:embeddedFont>
  </p:embeddedFontLst>
</p:presentation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notesMaster" Target="notesMasters/notesMaster1.xml"/><Relationship Id="rId101" Type="http://schemas.openxmlformats.org/officeDocument/2006/relationships/slide" Target="slides/slide1.xml"/><Relationship Id="rId102" Type="http://schemas.openxmlformats.org/officeDocument/2006/relationships/slide" Target="slides/slide2.xml"/><Relationship Id="rId103" Type="http://schemas.openxmlformats.org/officeDocument/2006/relationships/slide" Target="slides/slide3.xml"/><Relationship Id="rId104" Type="http://schemas.openxmlformats.org/officeDocument/2006/relationships/slide" Target="slides/slide4.xml"/><Relationship Id="rId105" Type="http://schemas.openxmlformats.org/officeDocument/2006/relationships/slide" Target="slides/slide5.xml"/><Relationship Id="rId106" Type="http://schemas.openxmlformats.org/officeDocument/2006/relationships/slide" Target="slides/slide6.xml"/><Relationship Id="rId107" Type="http://schemas.openxmlformats.org/officeDocument/2006/relationships/slide" Target="slides/slide7.xml"/><Relationship Id="rId108" Type="http://schemas.openxmlformats.org/officeDocument/2006/relationships/slide" Target="slides/slide8.xml"/><Relationship Id="rId109" Type="http://schemas.openxmlformats.org/officeDocument/2006/relationships/slide" Target="slides/slide9.xml"/><Relationship Id="rId110" Type="http://schemas.openxmlformats.org/officeDocument/2006/relationships/slide" Target="slides/slide10.xml"/><Relationship Id="rId200" Type="http://schemas.openxmlformats.org/officeDocument/2006/relationships/font" Target="fonts/font1.fntdata"/><Relationship Id="rId201" Type="http://schemas.openxmlformats.org/officeDocument/2006/relationships/font" Target="fonts/font2.fntdata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roundedCorners val="0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rgbClr val="FF5A5F"/>
            </a:solidFill>
            <a:ln>
              <a:noFill/>
            </a:ln>
          </c:spPr>
          <c:dLbls>
            <c:dLbl>
              <c:idx val="0"/>
              <c:tx>
                <c:rich>
                  <a:bodyPr/>
                  <a:lstStyle/>
                  <a:p>
                    <a:r>
                      <a:rPr lang="ru-RU" sz="2000" b="1">
                        <a:solidFill>
                          <a:srgbClr val="2E3A4F"/>
                        </a:solidFill>
                        <a:latin typeface="+mn-lt"/>
                      </a:rPr>
                      <a:t>35 г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tx>
                <c:rich>
                  <a:bodyPr/>
                  <a:lstStyle/>
                  <a:p>
                    <a:r>
                      <a:rPr lang="ru-RU" sz="2000" b="1">
                        <a:solidFill>
                          <a:srgbClr val="2E3A4F"/>
                        </a:solidFill>
                        <a:latin typeface="+mn-lt"/>
                      </a:rPr>
                      <a:t>9 г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tx>
                <c:rich>
                  <a:bodyPr/>
                  <a:lstStyle/>
                  <a:p>
                    <a:r>
                      <a:rPr lang="ru-RU" sz="2000" b="1">
                        <a:solidFill>
                          <a:srgbClr val="2E3A4F"/>
                        </a:solidFill>
                        <a:latin typeface="+mn-lt"/>
                      </a:rPr>
                      <a:t>1 г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tx>
                <c:rich>
                  <a:bodyPr/>
                  <a:lstStyle/>
                  <a:p>
                    <a:r>
                      <a:rPr lang="ru-RU" sz="2000" b="1">
                        <a:solidFill>
                          <a:srgbClr val="2E3A4F"/>
                        </a:solidFill>
                        <a:latin typeface="+mn-lt"/>
                      </a:rPr>
                      <a:t>25 г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Pos val="outEnd"/>
            <c:showLegendKey val="0"/>
            <c:showVal val="1"/>
            <c:showCatName val="0"/>
            <c:showSerName val="0"/>
            <c:showPercent val="0"/>
            <c:showBubbleSize val="0"/>
          </c:dLbls>
          <c:cat>
            <c:strRef>
              <c:f>Sheet1!$A$2:$A$5</c:f>
              <c:strCache>
                <c:ptCount val="4"/>
                <c:pt idx="0">
                  <c:v>Газировка, 0,33 л</c:v>
                </c:pt>
                <c:pt idx="1">
                  <c:v>Чизбургер</c:v>
                </c:pt>
                <c:pt idx="2">
                  <c:v>Картофель фри</c:v>
                </c:pt>
                <c:pt idx="3">
                  <c:v>Дневная норма ВОЗ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35</c:v>
                </c:pt>
                <c:pt idx="1">
                  <c:v>9</c:v>
                </c:pt>
                <c:pt idx="2">
                  <c:v>1</c:v>
                </c:pt>
                <c:pt idx="3">
                  <c:v>25</c:v>
                </c:pt>
              </c:numCache>
            </c:numRef>
          </c:val>
        </c:ser>
        <c:gapWidth val="60"/>
        <c:axId val="101"/>
        <c:axId val="102"/>
      </c:barChart>
      <c:catAx>
        <c:axId val="101"/>
        <c:scaling>
          <c:orientation val="maxMin"/>
        </c:scaling>
        <c:delete val="0"/>
        <c:axPos val="l"/>
        <c:majorTickMark val="none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600">
                <a:solidFill>
                  <a:srgbClr val="2E3A4F"/>
                </a:solidFill>
                <a:latin typeface="+mn-lt"/>
              </a:defRPr>
            </a:pPr>
            <a:endParaRPr lang="ru-RU"/>
          </a:p>
        </c:txPr>
        <c:crossAx val="102"/>
      </c:catAx>
      <c:valAx>
        <c:axId val="102"/>
        <c:scaling>
          <c:orientation val="minMax"/>
        </c:scaling>
        <c:delete val="1"/>
        <c:axPos val="b"/>
        <c:majorTickMark val="none"/>
        <c:minorTickMark val="none"/>
        <c:tickLblPos val="none"/>
        <c:crossAx val="101"/>
      </c:valAx>
      <c:spPr>
        <a:noFill/>
        <a:ln>
          <a:noFill/>
        </a:ln>
      </c:spPr>
    </c:plotArea>
    <c:plotVisOnly val="1"/>
    <c:dispBlanksAs val="gap"/>
  </c:chart>
  <c:spPr>
    <a:noFill/>
    <a:ln>
      <a:noFill/>
    </a:ln>
  </c:spPr>
  <c:txPr>
    <a:bodyPr/>
    <a:lstStyle/>
    <a:p>
      <a:pPr>
        <a:defRPr sz="1600">
          <a:solidFill>
            <a:srgbClr val="777D87"/>
          </a:solidFill>
          <a:latin typeface="+mn-lt"/>
        </a:defRPr>
      </a:pPr>
      <a:endParaRPr lang="ru-RU"/>
    </a:p>
  </c:txPr>
</c:chartSpace>
</file>

<file path=ppt/notesMasters/_rels/notesMaster1.xml.rels><?xml version="1.0" encoding="UTF-8" standalone="yes"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</p:notesMaster>
</file>

<file path=ppt/notesSlides/_rels/notesSlide1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2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Здравствуйте! Сегодня мы поговорим о том, что мы едим и почему это так важно для каждого школьника. Правильное питание — это фундамент нашего здоровья, энергии и успехов в учёбе.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Итак, перед вами семь главных правил, которые мы сегодня разобрали. Они простые, но именно они формируют здоровые привычки на всю жизнь. Начните с малого: добавьте в тарелку больше овощей, выпейте стакан воды утром, не пропускайте завтрак. Постепенно вы заметите, что стали энергичнее, лучше спите и реже болеете. А когда освоите первые шаги, переходите к чтению составов и домашней готовке — это следующий уровень заботы о себе. Помните: здоровое питание — это не диета, а образ жизни. Пусть эти семь правил станут вашим ориентиром!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Белки, жиры и углеводы — три кита нашего рациона. Белки — это строительный материал для мышц и клеток, жиры необходимы для работы гормонов и усвоения витаминов, а углеводы дают нам энергию для учёбы и спорта. Для подростка важно соблюдать баланс: примерно 75–90 граммов белка, 70–85 граммов жиров и 300–400 граммов углеводов в день. Эти нормы можно набрать обычными продуктами: мясо, рыба, яйца, масла, крупы. Дальше мы разберём, как эти вещества распределены в пищевой пирамиде.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Я составил таблицу ключевых витаминов и минералов с суточной нормой для школьника. Например, витамин А нужен для зрения, витамин C — для иммунитета, а витамин D — для крепких костей. Из минералов особенно важны кальций, железо и йод — они участвуют в росте и развитии. Все эти вещества можно получить из обычных продуктов: моркови, цитрусовых, рыбы, молочных продуктов и орехов. Обратите внимание на нормы — они помогут понять, сколько нужно в день. Дальше мы увидим, как эти продукты распределяются в пищевой пирамиде.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Самый надёжный ориентир в питании — пищевая пирамида. В основании лежат злаки и гарниры: хлеб, крупы, макароны — это наша энергия на день. Дальше идут овощи и фрукты: их должно быть больше всего по объёму. Белковые продукты — мясо, рыба, яйца, бобовые — занимают свою четвёртую часть. А сладости и жиры — лишь вершина, то есть редкое удовольствие. Если посмотреть на обычную тарелку, правило простое: половина — овощи и фрукты, четверть — белки, четверть — гарнир. Дальше покажу, как собрать такой рацион на весь день.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Режим дня — это основа здорового питания. Обратите внимание на таймлайн: завтрак в 7–8 утра запускает обмен веществ, обед должен быть полноценным, а ужин — лёгким. Ни в коем случае не пропускайте завтрак — он даёт энергию на первую половину дня. Второй завтрак в школе помогает не переедать за обедом. И помните: есть нужно каждые 3–4 часа, тогда не будет резких приступов голода.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Ребята, задумывались ли вы, сколько воды нужно вашему организму каждый день? Норма для школьника — полтора-два литра, это примерно восемь стаканов. Чтобы рассчитать точнее, умножьте свой вес на 30 миллилитров. Если вы пьёте меньше, появляются усталость, головная боль, и внимание снижается. Поэтому держите бутылку воды на парте и пейте в течение дня, не дожидаясь жажды.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Посмотрите на эти цифры. В одной банке газировки — 35 граммов сахара, это семь кубиков. Всемирная организация здравоохранения рекомендует не больше 25 граммов добавленного сахара в день. Получается, выпив банку газировки, мы уже перебрали норму. А если добавить чизбургер и картошку фри, сахара набирается ещё больше, хотя мы его даже не чувствуем. Поэтому так важно читать состав продуктов и контролировать, что мы едим. Дальше я покажу, как это делать.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Чтобы не попасться на уловки маркетинга, надо уметь читать этикетку. Первым делом смотрим срок годности — чем короче, тем меньше консервантов. Потом учимся разбираться в списке ингредиентов: помните, на первом месте стоит то, чего больше всего, так что если первым идёт сахар — это десерт, а не полезный перекус. Ещё обратите внимание на скрытые названия сахара — сиропы, мальтодекстрин, декстроза. И, конечно, сравнивайте калорийность на 100 граммов, а не на порцию. Давайте для примера разберём этикетку йогурта: состав начинается с молока, сахар на третьем месте — значит, с таким йогуртом легче перебрать калорий.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Вот как может выглядеть сбалансированное меню школьника на день. Завтрак даёт энергию для учёбы, обед восстанавливает силы, а ужин — лёгкий, чтобы не перегружать организм перед сном. Обратите внимание на порции: они небольшие, но достаточные для ребёнка. В сумме получается около 1700 килокалорий — это соответствует дневной норме для младшего школьника. Постарайтесь, чтобы ребёнок не пропускал приёмы пищи и перекусывал фруктами вместо булочек.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/>
    <p:bodyStyle/>
    <p:otherStyle/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ma86622c53aae1209.png"/><Relationship Id="rId4" Type="http://schemas.openxmlformats.org/officeDocument/2006/relationships/image" Target="../media/m12a079055adc2796.jpeg"/></Relationships>
</file>

<file path=ppt/slides/_rels/slide1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m47f99ace37d7fa81.png"/></Relationships>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m98a18f4d5f75e9ea.png"/></Relationships>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m98a18f4d5f75e9ea.png"/></Relationships>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m649f505305717049.png"/></Relationships>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mcf464edbe6369d41.png"/></Relationships>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m98a18f4d5f75e9ea.png"/></Relationships>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m98a18f4d5f75e9ea.png"/><Relationship Id="rId100" Type="http://schemas.openxmlformats.org/officeDocument/2006/relationships/chart" Target="../charts/chart1.xml"/></Relationships>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m98a18f4d5f75e9ea.png"/></Relationships>
</file>

<file path=ppt/slides/_rels/slide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m98a18f4d5f75e9ea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7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3"/>
          <p:cNvPicPr/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4"/>
          <p:cNvSpPr>
            <a:spLocks noChangeArrowheads="1"/>
          </p:cNvSpPr>
          <p:nvPr/>
        </p:nvSpPr>
        <p:spPr>
          <a:xfrm>
            <a:off x="762000" y="3909219"/>
            <a:ext cx="113030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 cap="all" spc="198">
                <a:solidFill>
                  <a:srgbClr val="FFFFFF"/>
                </a:solidFill>
                <a:latin typeface="Nunito"/>
              </a:rPr>
              <a:t>Презентация · Правильное питание</a:t>
            </a:r>
          </a:p>
        </p:txBody>
      </p:sp>
      <p:sp>
        <p:nvSpPr>
          <p:cNvPr id="5" name="text5"/>
          <p:cNvSpPr>
            <a:spLocks noChangeArrowheads="1"/>
          </p:cNvSpPr>
          <p:nvPr/>
        </p:nvSpPr>
        <p:spPr>
          <a:xfrm>
            <a:off x="762000" y="4156869"/>
            <a:ext cx="9232900" cy="13993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5459"/>
              </a:lnSpc>
            </a:pPr>
            <a:r>
              <a:rPr lang="ru-RU" sz="5200" b="1" spc="-129">
                <a:solidFill>
                  <a:srgbClr val="FFFFFF"/>
                </a:solidFill>
                <a:latin typeface="Nunito"/>
              </a:rPr>
              <a:t>Правильное питание — основа здоровья школьника</a:t>
            </a:r>
          </a:p>
        </p:txBody>
      </p:sp>
      <p:sp>
        <p:nvSpPr>
          <p:cNvPr id="6" name="text6"/>
          <p:cNvSpPr>
            <a:spLocks noChangeArrowheads="1"/>
          </p:cNvSpPr>
          <p:nvPr/>
        </p:nvSpPr>
        <p:spPr>
          <a:xfrm>
            <a:off x="762000" y="5651500"/>
            <a:ext cx="6375400" cy="5842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250"/>
              </a:lnSpc>
            </a:pPr>
            <a:r>
              <a:rPr lang="ru-RU" sz="1500">
                <a:solidFill>
                  <a:srgbClr val="FFFFFF"/>
                </a:solidFill>
                <a:latin typeface="Nunito"/>
              </a:rPr>
              <a:t>Как сбалансированный рацион помогает расти, учиться и оставаться энергичным каждый день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7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3"/>
          <p:cNvSpPr>
            <a:spLocks noChangeArrowheads="1"/>
          </p:cNvSpPr>
          <p:nvPr/>
        </p:nvSpPr>
        <p:spPr>
          <a:xfrm>
            <a:off x="762000" y="762000"/>
            <a:ext cx="41910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 cap="all" spc="198">
                <a:solidFill>
                  <a:srgbClr val="FF5A5F"/>
                </a:solidFill>
                <a:latin typeface="Nunito"/>
              </a:rPr>
              <a:t>Итоги</a:t>
            </a:r>
          </a:p>
        </p:txBody>
      </p:sp>
      <p:sp>
        <p:nvSpPr>
          <p:cNvPr id="4" name="text4"/>
          <p:cNvSpPr>
            <a:spLocks noChangeArrowheads="1"/>
          </p:cNvSpPr>
          <p:nvPr/>
        </p:nvSpPr>
        <p:spPr>
          <a:xfrm>
            <a:off x="762000" y="1009650"/>
            <a:ext cx="3581400" cy="153283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990"/>
              </a:lnSpc>
            </a:pPr>
            <a:r>
              <a:rPr lang="ru-RU" sz="3800" b="1" spc="-75">
                <a:solidFill>
                  <a:srgbClr val="2E3A4F"/>
                </a:solidFill>
                <a:latin typeface="Nunito"/>
              </a:rPr>
              <a:t>7 правил здорового питания</a:t>
            </a:r>
          </a:p>
        </p:txBody>
      </p:sp>
      <p:sp>
        <p:nvSpPr>
          <p:cNvPr id="5" name="text5"/>
          <p:cNvSpPr>
            <a:spLocks noChangeArrowheads="1"/>
          </p:cNvSpPr>
          <p:nvPr/>
        </p:nvSpPr>
        <p:spPr>
          <a:xfrm>
            <a:off x="762000" y="2612330"/>
            <a:ext cx="3327400" cy="5080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50"/>
              </a:lnSpc>
            </a:pPr>
            <a:r>
              <a:rPr lang="ru-RU" sz="1300">
                <a:solidFill>
                  <a:srgbClr val="777D87"/>
                </a:solidFill>
                <a:latin typeface="Nunito"/>
              </a:rPr>
              <a:t>Запомни эти простые принципы — и твой рацион станет сбалансированным.</a:t>
            </a:r>
          </a:p>
        </p:txBody>
      </p:sp>
      <p:sp>
        <p:nvSpPr>
          <p:cNvPr id="6" name="text6"/>
          <p:cNvSpPr>
            <a:spLocks noChangeArrowheads="1"/>
          </p:cNvSpPr>
          <p:nvPr/>
        </p:nvSpPr>
        <p:spPr>
          <a:xfrm>
            <a:off x="5080000" y="958850"/>
            <a:ext cx="309959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FF5A5F"/>
                </a:solidFill>
                <a:latin typeface="Nunito"/>
              </a:rPr>
              <a:t>01</a:t>
            </a:r>
          </a:p>
        </p:txBody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5516959" y="914400"/>
            <a:ext cx="1971794" cy="2489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60"/>
              </a:lnSpc>
            </a:pPr>
            <a:r>
              <a:rPr lang="ru-RU" sz="1550" b="1">
                <a:solidFill>
                  <a:srgbClr val="2E3A4F"/>
                </a:solidFill>
                <a:latin typeface="Nunito"/>
              </a:rPr>
              <a:t>Овощи и фрукты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9118600" y="971550"/>
            <a:ext cx="2311400" cy="3937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r">
              <a:lnSpc>
                <a:spcPts val="1500"/>
              </a:lnSpc>
            </a:pPr>
            <a:r>
              <a:rPr lang="ru-RU" sz="1100">
                <a:solidFill>
                  <a:srgbClr val="777D87"/>
                </a:solidFill>
                <a:latin typeface="Nunito"/>
              </a:rPr>
              <a:t>Не менее 400 г в день — источник витаминов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5080000" y="1714500"/>
            <a:ext cx="309959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FF5A5F"/>
                </a:solidFill>
                <a:latin typeface="Nunito"/>
              </a:rPr>
              <a:t>02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5516959" y="1670050"/>
            <a:ext cx="610691" cy="2489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60"/>
              </a:lnSpc>
            </a:pPr>
            <a:r>
              <a:rPr lang="ru-RU" sz="1550" b="1">
                <a:solidFill>
                  <a:srgbClr val="2E3A4F"/>
                </a:solidFill>
                <a:latin typeface="Nunito"/>
              </a:rPr>
              <a:t>Вода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9118600" y="1727200"/>
            <a:ext cx="2311400" cy="3937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r">
              <a:lnSpc>
                <a:spcPts val="1500"/>
              </a:lnSpc>
            </a:pPr>
            <a:r>
              <a:rPr lang="ru-RU" sz="1100">
                <a:solidFill>
                  <a:srgbClr val="777D87"/>
                </a:solidFill>
                <a:latin typeface="Nunito"/>
              </a:rPr>
              <a:t>1,5–2 литра в день для обмена веществ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5080000" y="2470150"/>
            <a:ext cx="309959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FF5A5F"/>
                </a:solidFill>
                <a:latin typeface="Nunito"/>
              </a:rPr>
              <a:t>03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5516959" y="2425700"/>
            <a:ext cx="940475" cy="2489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60"/>
              </a:lnSpc>
            </a:pPr>
            <a:r>
              <a:rPr lang="ru-RU" sz="1550" b="1">
                <a:solidFill>
                  <a:srgbClr val="2E3A4F"/>
                </a:solidFill>
                <a:latin typeface="Nunito"/>
              </a:rPr>
              <a:t>Завтрак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9118600" y="2482850"/>
            <a:ext cx="2311400" cy="3937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r">
              <a:lnSpc>
                <a:spcPts val="1500"/>
              </a:lnSpc>
            </a:pPr>
            <a:r>
              <a:rPr lang="ru-RU" sz="1100">
                <a:solidFill>
                  <a:srgbClr val="777D87"/>
                </a:solidFill>
                <a:latin typeface="Nunito"/>
              </a:rPr>
              <a:t>Не пропускай — он запускает метаболизм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5080000" y="3225800"/>
            <a:ext cx="309959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FF5A5F"/>
                </a:solidFill>
                <a:latin typeface="Nunito"/>
              </a:rPr>
              <a:t>04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5516959" y="3181350"/>
            <a:ext cx="1995130" cy="2489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60"/>
              </a:lnSpc>
            </a:pPr>
            <a:r>
              <a:rPr lang="ru-RU" sz="1550" b="1">
                <a:solidFill>
                  <a:srgbClr val="2E3A4F"/>
                </a:solidFill>
                <a:latin typeface="Nunito"/>
              </a:rPr>
              <a:t>Сахар и фастфуд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8852059" y="3238500"/>
            <a:ext cx="2577941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r">
              <a:lnSpc>
                <a:spcPts val="1320"/>
              </a:lnSpc>
            </a:pPr>
            <a:r>
              <a:rPr lang="ru-RU" sz="1100">
                <a:solidFill>
                  <a:srgbClr val="777D87"/>
                </a:solidFill>
                <a:latin typeface="Nunito"/>
              </a:rPr>
              <a:t>Ограничь — это пустые калории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5080000" y="3798491"/>
            <a:ext cx="309959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FF5A5F"/>
                </a:solidFill>
                <a:latin typeface="Nunito"/>
              </a:rPr>
              <a:t>05</a:t>
            </a:r>
          </a:p>
        </p:txBody>
      </p:sp>
      <p:sp>
        <p:nvSpPr>
          <p:cNvPr id="19" name="text19"/>
          <p:cNvSpPr>
            <a:spLocks noChangeArrowheads="1"/>
          </p:cNvSpPr>
          <p:nvPr/>
        </p:nvSpPr>
        <p:spPr>
          <a:xfrm>
            <a:off x="5516959" y="3754041"/>
            <a:ext cx="1505545" cy="2489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60"/>
              </a:lnSpc>
            </a:pPr>
            <a:r>
              <a:rPr lang="ru-RU" sz="1550" b="1">
                <a:solidFill>
                  <a:srgbClr val="2E3A4F"/>
                </a:solidFill>
                <a:latin typeface="Nunito"/>
              </a:rPr>
              <a:t>Читай состав</a:t>
            </a:r>
          </a:p>
        </p:txBody>
      </p:sp>
      <p:sp>
        <p:nvSpPr>
          <p:cNvPr id="20" name="text20"/>
          <p:cNvSpPr>
            <a:spLocks noChangeArrowheads="1"/>
          </p:cNvSpPr>
          <p:nvPr/>
        </p:nvSpPr>
        <p:spPr>
          <a:xfrm>
            <a:off x="8873966" y="3811191"/>
            <a:ext cx="2556034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r">
              <a:lnSpc>
                <a:spcPts val="1320"/>
              </a:lnSpc>
            </a:pPr>
            <a:r>
              <a:rPr lang="ru-RU" sz="1100">
                <a:solidFill>
                  <a:srgbClr val="777D87"/>
                </a:solidFill>
                <a:latin typeface="Nunito"/>
              </a:rPr>
              <a:t>На упаковке — знай, что ты ешь</a:t>
            </a:r>
          </a:p>
        </p:txBody>
      </p:sp>
      <p:sp>
        <p:nvSpPr>
          <p:cNvPr id="21" name="text21"/>
          <p:cNvSpPr>
            <a:spLocks noChangeArrowheads="1"/>
          </p:cNvSpPr>
          <p:nvPr/>
        </p:nvSpPr>
        <p:spPr>
          <a:xfrm>
            <a:off x="5080000" y="4371181"/>
            <a:ext cx="309959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FF5A5F"/>
                </a:solidFill>
                <a:latin typeface="Nunito"/>
              </a:rPr>
              <a:t>06</a:t>
            </a:r>
          </a:p>
        </p:txBody>
      </p:sp>
      <p:sp>
        <p:nvSpPr>
          <p:cNvPr id="22" name="text22"/>
          <p:cNvSpPr>
            <a:spLocks noChangeArrowheads="1"/>
          </p:cNvSpPr>
          <p:nvPr/>
        </p:nvSpPr>
        <p:spPr>
          <a:xfrm>
            <a:off x="5516959" y="4326731"/>
            <a:ext cx="1793438" cy="2489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60"/>
              </a:lnSpc>
            </a:pPr>
            <a:r>
              <a:rPr lang="ru-RU" sz="1550" b="1">
                <a:solidFill>
                  <a:srgbClr val="2E3A4F"/>
                </a:solidFill>
                <a:latin typeface="Nunito"/>
              </a:rPr>
              <a:t>Режим питания</a:t>
            </a:r>
          </a:p>
        </p:txBody>
      </p:sp>
      <p:sp>
        <p:nvSpPr>
          <p:cNvPr id="23" name="text23"/>
          <p:cNvSpPr>
            <a:spLocks noChangeArrowheads="1"/>
          </p:cNvSpPr>
          <p:nvPr/>
        </p:nvSpPr>
        <p:spPr>
          <a:xfrm>
            <a:off x="9118600" y="4383881"/>
            <a:ext cx="2311400" cy="3937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r">
              <a:lnSpc>
                <a:spcPts val="1500"/>
              </a:lnSpc>
            </a:pPr>
            <a:r>
              <a:rPr lang="ru-RU" sz="1100">
                <a:solidFill>
                  <a:srgbClr val="777D87"/>
                </a:solidFill>
                <a:latin typeface="Nunito"/>
              </a:rPr>
              <a:t>3 приёма пищи и 2 перекуса в одно время</a:t>
            </a:r>
          </a:p>
        </p:txBody>
      </p:sp>
      <p:sp>
        <p:nvSpPr>
          <p:cNvPr id="24" name="text24"/>
          <p:cNvSpPr>
            <a:spLocks noChangeArrowheads="1"/>
          </p:cNvSpPr>
          <p:nvPr/>
        </p:nvSpPr>
        <p:spPr>
          <a:xfrm>
            <a:off x="5080000" y="5126831"/>
            <a:ext cx="309959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FF5A5F"/>
                </a:solidFill>
                <a:latin typeface="Nunito"/>
              </a:rPr>
              <a:t>07</a:t>
            </a:r>
          </a:p>
        </p:txBody>
      </p:sp>
      <p:sp>
        <p:nvSpPr>
          <p:cNvPr id="25" name="text25"/>
          <p:cNvSpPr>
            <a:spLocks noChangeArrowheads="1"/>
          </p:cNvSpPr>
          <p:nvPr/>
        </p:nvSpPr>
        <p:spPr>
          <a:xfrm>
            <a:off x="5516959" y="5082381"/>
            <a:ext cx="1401604" cy="2489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60"/>
              </a:lnSpc>
            </a:pPr>
            <a:r>
              <a:rPr lang="ru-RU" sz="1550" b="1">
                <a:solidFill>
                  <a:srgbClr val="2E3A4F"/>
                </a:solidFill>
                <a:latin typeface="Nunito"/>
              </a:rPr>
              <a:t>Готовь дома</a:t>
            </a:r>
          </a:p>
        </p:txBody>
      </p:sp>
      <p:sp>
        <p:nvSpPr>
          <p:cNvPr id="26" name="text26"/>
          <p:cNvSpPr>
            <a:spLocks noChangeArrowheads="1"/>
          </p:cNvSpPr>
          <p:nvPr/>
        </p:nvSpPr>
        <p:spPr>
          <a:xfrm>
            <a:off x="9118600" y="5139531"/>
            <a:ext cx="2311400" cy="3937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r">
              <a:lnSpc>
                <a:spcPts val="1500"/>
              </a:lnSpc>
            </a:pPr>
            <a:r>
              <a:rPr lang="ru-RU" sz="1100">
                <a:solidFill>
                  <a:srgbClr val="777D87"/>
                </a:solidFill>
                <a:latin typeface="Nunito"/>
              </a:rPr>
              <a:t>Контролируй ингредиенты и качество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7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1364655"/>
            <a:ext cx="1412776" cy="232966"/>
          </a:xfrm>
          <a:prstGeom prst="roundRect">
            <a:avLst>
              <a:gd name="adj" fmla="val 50000"/>
            </a:avLst>
          </a:prstGeom>
          <a:solidFill>
            <a:srgbClr val="FFE5AE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762000" y="2470745"/>
            <a:ext cx="10668000" cy="2647950"/>
          </a:xfrm>
          <a:prstGeom prst="roundRect">
            <a:avLst>
              <a:gd name="adj" fmla="val 8633"/>
            </a:avLst>
          </a:prstGeom>
          <a:noFill/>
          <a:ln w="12700" cap="flat">
            <a:solidFill>
              <a:srgbClr val="FFE4D6"/>
            </a:solidFill>
          </a:ln>
        </p:spPr>
      </p:sp>
      <p:sp>
        <p:nvSpPr>
          <p:cNvPr id="5" name="card5"/>
          <p:cNvSpPr/>
          <p:nvPr/>
        </p:nvSpPr>
        <p:spPr>
          <a:xfrm>
            <a:off x="4476452" y="2483445"/>
            <a:ext cx="2313583" cy="590550"/>
          </a:xfrm>
          <a:prstGeom prst="rect">
            <a:avLst/>
          </a:prstGeom>
          <a:solidFill>
            <a:srgbClr val="FFE4D6"/>
          </a:solidFill>
          <a:ln>
            <a:noFill/>
          </a:ln>
        </p:spPr>
      </p:sp>
      <p:sp>
        <p:nvSpPr>
          <p:cNvPr id="6" name="card6"/>
          <p:cNvSpPr/>
          <p:nvPr/>
        </p:nvSpPr>
        <p:spPr>
          <a:xfrm>
            <a:off x="4476452" y="3073995"/>
            <a:ext cx="2313583" cy="850900"/>
          </a:xfrm>
          <a:prstGeom prst="rect">
            <a:avLst/>
          </a:prstGeom>
          <a:solidFill>
            <a:srgbClr val="FFE4D6"/>
          </a:solidFill>
          <a:ln>
            <a:noFill/>
          </a:ln>
        </p:spPr>
      </p:sp>
      <p:sp>
        <p:nvSpPr>
          <p:cNvPr id="7" name="card7"/>
          <p:cNvSpPr/>
          <p:nvPr/>
        </p:nvSpPr>
        <p:spPr>
          <a:xfrm>
            <a:off x="4476452" y="3924895"/>
            <a:ext cx="2313583" cy="590550"/>
          </a:xfrm>
          <a:prstGeom prst="rect">
            <a:avLst/>
          </a:prstGeom>
          <a:solidFill>
            <a:srgbClr val="FFE4D6"/>
          </a:solidFill>
          <a:ln>
            <a:noFill/>
          </a:ln>
        </p:spPr>
      </p:sp>
      <p:sp>
        <p:nvSpPr>
          <p:cNvPr id="8" name="card8"/>
          <p:cNvSpPr/>
          <p:nvPr/>
        </p:nvSpPr>
        <p:spPr>
          <a:xfrm>
            <a:off x="4476452" y="4515445"/>
            <a:ext cx="2313583" cy="590550"/>
          </a:xfrm>
          <a:prstGeom prst="rect">
            <a:avLst/>
          </a:prstGeom>
          <a:solidFill>
            <a:srgbClr val="FFE4D6"/>
          </a:solidFill>
          <a:ln>
            <a:noFill/>
          </a:ln>
        </p:spPr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901700" y="1402755"/>
            <a:ext cx="1377323" cy="13144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935"/>
              </a:lnSpc>
            </a:pPr>
            <a:r>
              <a:rPr lang="ru-RU" sz="850" b="1" cap="all" spc="17">
                <a:solidFill>
                  <a:srgbClr val="584555"/>
                </a:solidFill>
                <a:latin typeface="Nunito"/>
              </a:rPr>
              <a:t>Макронутриенты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762000" y="1673820"/>
            <a:ext cx="11303000" cy="47942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675"/>
              </a:lnSpc>
            </a:pPr>
            <a:r>
              <a:rPr lang="ru-RU" sz="3500" b="1" spc="-69">
                <a:solidFill>
                  <a:srgbClr val="2E3A4F"/>
                </a:solidFill>
                <a:latin typeface="Nunito"/>
              </a:rPr>
              <a:t>Белки, жиры и углеводы: зачем они организму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965200" y="2648545"/>
            <a:ext cx="3955752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2E3A4F"/>
                </a:solidFill>
                <a:latin typeface="Nunito"/>
              </a:rPr>
              <a:t>Показатель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4473694" y="2648545"/>
            <a:ext cx="2319099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 b="1">
                <a:solidFill>
                  <a:srgbClr val="FF5A5F"/>
                </a:solidFill>
                <a:latin typeface="Nunito"/>
              </a:rPr>
              <a:t>Белки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6787277" y="2648545"/>
            <a:ext cx="2319099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 b="1">
                <a:solidFill>
                  <a:srgbClr val="2E3A4F"/>
                </a:solidFill>
                <a:latin typeface="Nunito"/>
              </a:rPr>
              <a:t>Жиры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9100850" y="2648545"/>
            <a:ext cx="2319218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 b="1">
                <a:solidFill>
                  <a:srgbClr val="2E3A4F"/>
                </a:solidFill>
                <a:latin typeface="Nunito"/>
              </a:rPr>
              <a:t>Углеводы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965200" y="3369270"/>
            <a:ext cx="3955752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>
                <a:solidFill>
                  <a:srgbClr val="2E3A4F"/>
                </a:solidFill>
                <a:latin typeface="Nunito"/>
              </a:rPr>
              <a:t>Функции в организме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4654252" y="3239095"/>
            <a:ext cx="1957983" cy="5334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2050"/>
              </a:lnSpc>
            </a:pPr>
            <a:r>
              <a:rPr lang="ru-RU" sz="1500">
                <a:solidFill>
                  <a:srgbClr val="2E3A4F"/>
                </a:solidFill>
                <a:latin typeface="Nunito"/>
              </a:rPr>
              <a:t>Строительный материал для мышц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6787277" y="3369270"/>
            <a:ext cx="2319099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rgbClr val="2E3A4F"/>
                </a:solidFill>
                <a:latin typeface="Nunito"/>
              </a:rPr>
              <a:t>Энергия и гормоны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9281418" y="3239095"/>
            <a:ext cx="1958082" cy="5334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2050"/>
              </a:lnSpc>
            </a:pPr>
            <a:r>
              <a:rPr lang="ru-RU" sz="1500">
                <a:solidFill>
                  <a:srgbClr val="2E3A4F"/>
                </a:solidFill>
                <a:latin typeface="Nunito"/>
              </a:rPr>
              <a:t>Главный источник энергии</a:t>
            </a:r>
          </a:p>
        </p:txBody>
      </p:sp>
      <p:sp>
        <p:nvSpPr>
          <p:cNvPr id="19" name="text19"/>
          <p:cNvSpPr>
            <a:spLocks noChangeArrowheads="1"/>
          </p:cNvSpPr>
          <p:nvPr/>
        </p:nvSpPr>
        <p:spPr>
          <a:xfrm>
            <a:off x="965200" y="4089995"/>
            <a:ext cx="3955752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>
                <a:solidFill>
                  <a:srgbClr val="2E3A4F"/>
                </a:solidFill>
                <a:latin typeface="Nunito"/>
              </a:rPr>
              <a:t>Суточная норма (подросток)</a:t>
            </a:r>
          </a:p>
        </p:txBody>
      </p:sp>
      <p:sp>
        <p:nvSpPr>
          <p:cNvPr id="20" name="text20"/>
          <p:cNvSpPr>
            <a:spLocks noChangeArrowheads="1"/>
          </p:cNvSpPr>
          <p:nvPr/>
        </p:nvSpPr>
        <p:spPr>
          <a:xfrm>
            <a:off x="4473694" y="4089995"/>
            <a:ext cx="2319099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rgbClr val="2E3A4F"/>
                </a:solidFill>
                <a:latin typeface="Nunito"/>
              </a:rPr>
              <a:t>75–90 г</a:t>
            </a:r>
          </a:p>
        </p:txBody>
      </p:sp>
      <p:sp>
        <p:nvSpPr>
          <p:cNvPr id="21" name="text21"/>
          <p:cNvSpPr>
            <a:spLocks noChangeArrowheads="1"/>
          </p:cNvSpPr>
          <p:nvPr/>
        </p:nvSpPr>
        <p:spPr>
          <a:xfrm>
            <a:off x="6787277" y="4089995"/>
            <a:ext cx="2319099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rgbClr val="2E3A4F"/>
                </a:solidFill>
                <a:latin typeface="Nunito"/>
              </a:rPr>
              <a:t>70–85 г</a:t>
            </a:r>
          </a:p>
        </p:txBody>
      </p:sp>
      <p:sp>
        <p:nvSpPr>
          <p:cNvPr id="22" name="text22"/>
          <p:cNvSpPr>
            <a:spLocks noChangeArrowheads="1"/>
          </p:cNvSpPr>
          <p:nvPr/>
        </p:nvSpPr>
        <p:spPr>
          <a:xfrm>
            <a:off x="9100850" y="4089995"/>
            <a:ext cx="2319218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rgbClr val="2E3A4F"/>
                </a:solidFill>
                <a:latin typeface="Nunito"/>
              </a:rPr>
              <a:t>300–400 г</a:t>
            </a:r>
          </a:p>
        </p:txBody>
      </p:sp>
      <p:sp>
        <p:nvSpPr>
          <p:cNvPr id="23" name="text23"/>
          <p:cNvSpPr>
            <a:spLocks noChangeArrowheads="1"/>
          </p:cNvSpPr>
          <p:nvPr/>
        </p:nvSpPr>
        <p:spPr>
          <a:xfrm>
            <a:off x="965200" y="4680545"/>
            <a:ext cx="3955752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>
                <a:solidFill>
                  <a:srgbClr val="2E3A4F"/>
                </a:solidFill>
                <a:latin typeface="Nunito"/>
              </a:rPr>
              <a:t>Продукты-источники</a:t>
            </a:r>
          </a:p>
        </p:txBody>
      </p:sp>
      <p:sp>
        <p:nvSpPr>
          <p:cNvPr id="24" name="text24"/>
          <p:cNvSpPr>
            <a:spLocks noChangeArrowheads="1"/>
          </p:cNvSpPr>
          <p:nvPr/>
        </p:nvSpPr>
        <p:spPr>
          <a:xfrm>
            <a:off x="4473694" y="4680545"/>
            <a:ext cx="2319099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rgbClr val="2E3A4F"/>
                </a:solidFill>
                <a:latin typeface="Nunito"/>
              </a:rPr>
              <a:t>Мясо, рыба, яйца</a:t>
            </a:r>
          </a:p>
        </p:txBody>
      </p:sp>
      <p:sp>
        <p:nvSpPr>
          <p:cNvPr id="25" name="text25"/>
          <p:cNvSpPr>
            <a:spLocks noChangeArrowheads="1"/>
          </p:cNvSpPr>
          <p:nvPr/>
        </p:nvSpPr>
        <p:spPr>
          <a:xfrm>
            <a:off x="6787277" y="4680545"/>
            <a:ext cx="2319099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rgbClr val="2E3A4F"/>
                </a:solidFill>
                <a:latin typeface="Nunito"/>
              </a:rPr>
              <a:t>Масла, орехи</a:t>
            </a:r>
          </a:p>
        </p:txBody>
      </p:sp>
      <p:sp>
        <p:nvSpPr>
          <p:cNvPr id="26" name="text26"/>
          <p:cNvSpPr>
            <a:spLocks noChangeArrowheads="1"/>
          </p:cNvSpPr>
          <p:nvPr/>
        </p:nvSpPr>
        <p:spPr>
          <a:xfrm>
            <a:off x="9100850" y="4680545"/>
            <a:ext cx="2319218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rgbClr val="2E3A4F"/>
                </a:solidFill>
                <a:latin typeface="Nunito"/>
              </a:rPr>
              <a:t>Крупы, хлеб</a:t>
            </a:r>
          </a:p>
        </p:txBody>
      </p:sp>
      <p:sp>
        <p:nvSpPr>
          <p:cNvPr id="27" name="text27"/>
          <p:cNvSpPr>
            <a:spLocks noChangeArrowheads="1"/>
          </p:cNvSpPr>
          <p:nvPr/>
        </p:nvSpPr>
        <p:spPr>
          <a:xfrm>
            <a:off x="762000" y="5271095"/>
            <a:ext cx="8255000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>
                <a:solidFill>
                  <a:srgbClr val="777D87"/>
                </a:solidFill>
                <a:latin typeface="Nunito"/>
              </a:rPr>
              <a:t>Баланс БЖУ — основа роста, энергии и здоровья подростка.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7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-206969"/>
            <a:ext cx="994569" cy="232966"/>
          </a:xfrm>
          <a:prstGeom prst="roundRect">
            <a:avLst>
              <a:gd name="adj" fmla="val 50000"/>
            </a:avLst>
          </a:prstGeom>
          <a:solidFill>
            <a:srgbClr val="FFE5AE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762000" y="899120"/>
            <a:ext cx="10668000" cy="5791200"/>
          </a:xfrm>
          <a:prstGeom prst="roundRect">
            <a:avLst>
              <a:gd name="adj" fmla="val 3947"/>
            </a:avLst>
          </a:prstGeom>
          <a:noFill/>
          <a:ln w="12700" cap="flat">
            <a:solidFill>
              <a:srgbClr val="FFE4D6"/>
            </a:solidFill>
          </a:ln>
        </p:spPr>
      </p:sp>
      <p:sp>
        <p:nvSpPr>
          <p:cNvPr id="5" name="card5"/>
          <p:cNvSpPr/>
          <p:nvPr/>
        </p:nvSpPr>
        <p:spPr>
          <a:xfrm>
            <a:off x="4476452" y="911820"/>
            <a:ext cx="2313583" cy="590550"/>
          </a:xfrm>
          <a:prstGeom prst="rect">
            <a:avLst/>
          </a:prstGeom>
          <a:solidFill>
            <a:srgbClr val="FFE4D6"/>
          </a:solidFill>
          <a:ln>
            <a:noFill/>
          </a:ln>
        </p:spPr>
      </p:sp>
      <p:sp>
        <p:nvSpPr>
          <p:cNvPr id="6" name="card6"/>
          <p:cNvSpPr/>
          <p:nvPr/>
        </p:nvSpPr>
        <p:spPr>
          <a:xfrm>
            <a:off x="4476452" y="1502370"/>
            <a:ext cx="2313583" cy="850900"/>
          </a:xfrm>
          <a:prstGeom prst="rect">
            <a:avLst/>
          </a:prstGeom>
          <a:solidFill>
            <a:srgbClr val="FFE4D6"/>
          </a:solidFill>
          <a:ln>
            <a:noFill/>
          </a:ln>
        </p:spPr>
      </p:sp>
      <p:sp>
        <p:nvSpPr>
          <p:cNvPr id="7" name="card7"/>
          <p:cNvSpPr/>
          <p:nvPr/>
        </p:nvSpPr>
        <p:spPr>
          <a:xfrm>
            <a:off x="4476452" y="2353270"/>
            <a:ext cx="2313583" cy="590550"/>
          </a:xfrm>
          <a:prstGeom prst="rect">
            <a:avLst/>
          </a:prstGeom>
          <a:solidFill>
            <a:srgbClr val="FFE4D6"/>
          </a:solidFill>
          <a:ln>
            <a:noFill/>
          </a:ln>
        </p:spPr>
      </p:sp>
      <p:sp>
        <p:nvSpPr>
          <p:cNvPr id="8" name="card8"/>
          <p:cNvSpPr/>
          <p:nvPr/>
        </p:nvSpPr>
        <p:spPr>
          <a:xfrm>
            <a:off x="4476452" y="2943820"/>
            <a:ext cx="2313583" cy="590550"/>
          </a:xfrm>
          <a:prstGeom prst="rect">
            <a:avLst/>
          </a:prstGeom>
          <a:solidFill>
            <a:srgbClr val="FFE4D6"/>
          </a:solidFill>
          <a:ln>
            <a:noFill/>
          </a:ln>
        </p:spPr>
      </p:sp>
      <p:sp>
        <p:nvSpPr>
          <p:cNvPr id="9" name="card9"/>
          <p:cNvSpPr/>
          <p:nvPr/>
        </p:nvSpPr>
        <p:spPr>
          <a:xfrm>
            <a:off x="4476452" y="3534370"/>
            <a:ext cx="2313583" cy="850900"/>
          </a:xfrm>
          <a:prstGeom prst="rect">
            <a:avLst/>
          </a:prstGeom>
          <a:solidFill>
            <a:srgbClr val="FFE4D6"/>
          </a:solidFill>
          <a:ln>
            <a:noFill/>
          </a:ln>
        </p:spPr>
      </p:sp>
      <p:sp>
        <p:nvSpPr>
          <p:cNvPr id="10" name="card10"/>
          <p:cNvSpPr/>
          <p:nvPr/>
        </p:nvSpPr>
        <p:spPr>
          <a:xfrm>
            <a:off x="4476452" y="4385270"/>
            <a:ext cx="2313583" cy="590550"/>
          </a:xfrm>
          <a:prstGeom prst="rect">
            <a:avLst/>
          </a:prstGeom>
          <a:solidFill>
            <a:srgbClr val="FFE4D6"/>
          </a:solidFill>
          <a:ln>
            <a:noFill/>
          </a:ln>
        </p:spPr>
      </p:sp>
      <p:sp>
        <p:nvSpPr>
          <p:cNvPr id="11" name="card11"/>
          <p:cNvSpPr/>
          <p:nvPr/>
        </p:nvSpPr>
        <p:spPr>
          <a:xfrm>
            <a:off x="4476452" y="4975820"/>
            <a:ext cx="2313583" cy="850900"/>
          </a:xfrm>
          <a:prstGeom prst="rect">
            <a:avLst/>
          </a:prstGeom>
          <a:solidFill>
            <a:srgbClr val="FFE4D6"/>
          </a:solidFill>
          <a:ln>
            <a:noFill/>
          </a:ln>
        </p:spPr>
      </p:sp>
      <p:sp>
        <p:nvSpPr>
          <p:cNvPr id="12" name="card12"/>
          <p:cNvSpPr/>
          <p:nvPr/>
        </p:nvSpPr>
        <p:spPr>
          <a:xfrm>
            <a:off x="4476452" y="5826720"/>
            <a:ext cx="2313583" cy="850900"/>
          </a:xfrm>
          <a:prstGeom prst="rect">
            <a:avLst/>
          </a:prstGeom>
          <a:solidFill>
            <a:srgbClr val="FFE4D6"/>
          </a:solidFill>
          <a:ln>
            <a:noFill/>
          </a:ln>
        </p:spPr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901700" y="-168869"/>
            <a:ext cx="875475" cy="13144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935"/>
              </a:lnSpc>
            </a:pPr>
            <a:r>
              <a:rPr lang="ru-RU" sz="850" b="1" cap="all" spc="17">
                <a:solidFill>
                  <a:srgbClr val="584555"/>
                </a:solidFill>
                <a:latin typeface="Nunito"/>
              </a:rPr>
              <a:t>Нутриенты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762000" y="102195"/>
            <a:ext cx="11303000" cy="47942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675"/>
              </a:lnSpc>
            </a:pPr>
            <a:r>
              <a:rPr lang="ru-RU" sz="3500" b="1" spc="-69">
                <a:solidFill>
                  <a:srgbClr val="2E3A4F"/>
                </a:solidFill>
                <a:latin typeface="Nunito"/>
              </a:rPr>
              <a:t>Витамины и минералы: где их искать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965200" y="1076920"/>
            <a:ext cx="3955752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2E3A4F"/>
                </a:solidFill>
                <a:latin typeface="Nunito"/>
              </a:rPr>
              <a:t>Нутриент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4473694" y="1076920"/>
            <a:ext cx="2319099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 b="1">
                <a:solidFill>
                  <a:srgbClr val="FF5A5F"/>
                </a:solidFill>
                <a:latin typeface="Nunito"/>
              </a:rPr>
              <a:t>Норма в день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6787277" y="1076920"/>
            <a:ext cx="2319099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 b="1">
                <a:solidFill>
                  <a:srgbClr val="2E3A4F"/>
                </a:solidFill>
                <a:latin typeface="Nunito"/>
              </a:rPr>
              <a:t>Роль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9100850" y="1076920"/>
            <a:ext cx="2319218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 b="1">
                <a:solidFill>
                  <a:srgbClr val="2E3A4F"/>
                </a:solidFill>
                <a:latin typeface="Nunito"/>
              </a:rPr>
              <a:t>Где содержится</a:t>
            </a:r>
          </a:p>
        </p:txBody>
      </p:sp>
      <p:sp>
        <p:nvSpPr>
          <p:cNvPr id="19" name="text19"/>
          <p:cNvSpPr>
            <a:spLocks noChangeArrowheads="1"/>
          </p:cNvSpPr>
          <p:nvPr/>
        </p:nvSpPr>
        <p:spPr>
          <a:xfrm>
            <a:off x="965200" y="1797645"/>
            <a:ext cx="3955752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>
                <a:solidFill>
                  <a:srgbClr val="2E3A4F"/>
                </a:solidFill>
                <a:latin typeface="Nunito"/>
              </a:rPr>
              <a:t>Витамин A</a:t>
            </a:r>
          </a:p>
        </p:txBody>
      </p:sp>
      <p:sp>
        <p:nvSpPr>
          <p:cNvPr id="20" name="text20"/>
          <p:cNvSpPr>
            <a:spLocks noChangeArrowheads="1"/>
          </p:cNvSpPr>
          <p:nvPr/>
        </p:nvSpPr>
        <p:spPr>
          <a:xfrm>
            <a:off x="4473694" y="1797645"/>
            <a:ext cx="2319099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rgbClr val="2E3A4F"/>
                </a:solidFill>
                <a:latin typeface="Nunito"/>
              </a:rPr>
              <a:t>900 мкг</a:t>
            </a:r>
          </a:p>
        </p:txBody>
      </p:sp>
      <p:sp>
        <p:nvSpPr>
          <p:cNvPr id="21" name="text21"/>
          <p:cNvSpPr>
            <a:spLocks noChangeArrowheads="1"/>
          </p:cNvSpPr>
          <p:nvPr/>
        </p:nvSpPr>
        <p:spPr>
          <a:xfrm>
            <a:off x="6787277" y="1797645"/>
            <a:ext cx="2319099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rgbClr val="2E3A4F"/>
                </a:solidFill>
                <a:latin typeface="Nunito"/>
              </a:rPr>
              <a:t>Зрение, иммунитет</a:t>
            </a:r>
          </a:p>
        </p:txBody>
      </p:sp>
      <p:sp>
        <p:nvSpPr>
          <p:cNvPr id="22" name="text22"/>
          <p:cNvSpPr>
            <a:spLocks noChangeArrowheads="1"/>
          </p:cNvSpPr>
          <p:nvPr/>
        </p:nvSpPr>
        <p:spPr>
          <a:xfrm>
            <a:off x="9281418" y="1667470"/>
            <a:ext cx="1958082" cy="5334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2050"/>
              </a:lnSpc>
            </a:pPr>
            <a:r>
              <a:rPr lang="ru-RU" sz="1500">
                <a:solidFill>
                  <a:srgbClr val="2E3A4F"/>
                </a:solidFill>
                <a:latin typeface="Nunito"/>
              </a:rPr>
              <a:t>Морковь, тыква, печень</a:t>
            </a:r>
          </a:p>
        </p:txBody>
      </p:sp>
      <p:sp>
        <p:nvSpPr>
          <p:cNvPr id="23" name="text23"/>
          <p:cNvSpPr>
            <a:spLocks noChangeArrowheads="1"/>
          </p:cNvSpPr>
          <p:nvPr/>
        </p:nvSpPr>
        <p:spPr>
          <a:xfrm>
            <a:off x="965200" y="2518370"/>
            <a:ext cx="3955752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>
                <a:solidFill>
                  <a:srgbClr val="2E3A4F"/>
                </a:solidFill>
                <a:latin typeface="Nunito"/>
              </a:rPr>
              <a:t>Витамин C</a:t>
            </a:r>
          </a:p>
        </p:txBody>
      </p:sp>
      <p:sp>
        <p:nvSpPr>
          <p:cNvPr id="24" name="text24"/>
          <p:cNvSpPr>
            <a:spLocks noChangeArrowheads="1"/>
          </p:cNvSpPr>
          <p:nvPr/>
        </p:nvSpPr>
        <p:spPr>
          <a:xfrm>
            <a:off x="4473694" y="2518370"/>
            <a:ext cx="2319099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rgbClr val="2E3A4F"/>
                </a:solidFill>
                <a:latin typeface="Nunito"/>
              </a:rPr>
              <a:t>90 мг</a:t>
            </a:r>
          </a:p>
        </p:txBody>
      </p:sp>
      <p:sp>
        <p:nvSpPr>
          <p:cNvPr id="25" name="text25"/>
          <p:cNvSpPr>
            <a:spLocks noChangeArrowheads="1"/>
          </p:cNvSpPr>
          <p:nvPr/>
        </p:nvSpPr>
        <p:spPr>
          <a:xfrm>
            <a:off x="6787277" y="2518370"/>
            <a:ext cx="2319099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rgbClr val="2E3A4F"/>
                </a:solidFill>
                <a:latin typeface="Nunito"/>
              </a:rPr>
              <a:t>Иммунитет, кожа</a:t>
            </a:r>
          </a:p>
        </p:txBody>
      </p:sp>
      <p:sp>
        <p:nvSpPr>
          <p:cNvPr id="26" name="text26"/>
          <p:cNvSpPr>
            <a:spLocks noChangeArrowheads="1"/>
          </p:cNvSpPr>
          <p:nvPr/>
        </p:nvSpPr>
        <p:spPr>
          <a:xfrm>
            <a:off x="9100850" y="2518370"/>
            <a:ext cx="2319218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rgbClr val="2E3A4F"/>
                </a:solidFill>
                <a:latin typeface="Nunito"/>
              </a:rPr>
              <a:t>Цитрусовые, киви</a:t>
            </a:r>
          </a:p>
        </p:txBody>
      </p:sp>
      <p:sp>
        <p:nvSpPr>
          <p:cNvPr id="27" name="text27"/>
          <p:cNvSpPr>
            <a:spLocks noChangeArrowheads="1"/>
          </p:cNvSpPr>
          <p:nvPr/>
        </p:nvSpPr>
        <p:spPr>
          <a:xfrm>
            <a:off x="965200" y="3108920"/>
            <a:ext cx="3955752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>
                <a:solidFill>
                  <a:srgbClr val="2E3A4F"/>
                </a:solidFill>
                <a:latin typeface="Nunito"/>
              </a:rPr>
              <a:t>Витамин D</a:t>
            </a:r>
          </a:p>
        </p:txBody>
      </p:sp>
      <p:sp>
        <p:nvSpPr>
          <p:cNvPr id="28" name="text28"/>
          <p:cNvSpPr>
            <a:spLocks noChangeArrowheads="1"/>
          </p:cNvSpPr>
          <p:nvPr/>
        </p:nvSpPr>
        <p:spPr>
          <a:xfrm>
            <a:off x="4473694" y="3108920"/>
            <a:ext cx="2319099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rgbClr val="2E3A4F"/>
                </a:solidFill>
                <a:latin typeface="Nunito"/>
              </a:rPr>
              <a:t>15 мкг</a:t>
            </a:r>
          </a:p>
        </p:txBody>
      </p:sp>
      <p:sp>
        <p:nvSpPr>
          <p:cNvPr id="29" name="text29"/>
          <p:cNvSpPr>
            <a:spLocks noChangeArrowheads="1"/>
          </p:cNvSpPr>
          <p:nvPr/>
        </p:nvSpPr>
        <p:spPr>
          <a:xfrm>
            <a:off x="6787277" y="3108920"/>
            <a:ext cx="2319099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rgbClr val="2E3A4F"/>
                </a:solidFill>
                <a:latin typeface="Nunito"/>
              </a:rPr>
              <a:t>Кости, зубы</a:t>
            </a:r>
          </a:p>
        </p:txBody>
      </p:sp>
      <p:sp>
        <p:nvSpPr>
          <p:cNvPr id="30" name="text30"/>
          <p:cNvSpPr>
            <a:spLocks noChangeArrowheads="1"/>
          </p:cNvSpPr>
          <p:nvPr/>
        </p:nvSpPr>
        <p:spPr>
          <a:xfrm>
            <a:off x="9100850" y="3108920"/>
            <a:ext cx="2319218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rgbClr val="2E3A4F"/>
                </a:solidFill>
                <a:latin typeface="Nunito"/>
              </a:rPr>
              <a:t>Жирная рыба, яйца</a:t>
            </a:r>
          </a:p>
        </p:txBody>
      </p:sp>
      <p:sp>
        <p:nvSpPr>
          <p:cNvPr id="31" name="text31"/>
          <p:cNvSpPr>
            <a:spLocks noChangeArrowheads="1"/>
          </p:cNvSpPr>
          <p:nvPr/>
        </p:nvSpPr>
        <p:spPr>
          <a:xfrm>
            <a:off x="965200" y="3829645"/>
            <a:ext cx="3955752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>
                <a:solidFill>
                  <a:srgbClr val="2E3A4F"/>
                </a:solidFill>
                <a:latin typeface="Nunito"/>
              </a:rPr>
              <a:t>Витамины группы B</a:t>
            </a:r>
          </a:p>
        </p:txBody>
      </p:sp>
      <p:sp>
        <p:nvSpPr>
          <p:cNvPr id="32" name="text32"/>
          <p:cNvSpPr>
            <a:spLocks noChangeArrowheads="1"/>
          </p:cNvSpPr>
          <p:nvPr/>
        </p:nvSpPr>
        <p:spPr>
          <a:xfrm>
            <a:off x="4473694" y="3829645"/>
            <a:ext cx="2319099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rgbClr val="2E3A4F"/>
                </a:solidFill>
                <a:latin typeface="Nunito"/>
              </a:rPr>
              <a:t>1,5 мг</a:t>
            </a:r>
          </a:p>
        </p:txBody>
      </p:sp>
      <p:sp>
        <p:nvSpPr>
          <p:cNvPr id="33" name="text33"/>
          <p:cNvSpPr>
            <a:spLocks noChangeArrowheads="1"/>
          </p:cNvSpPr>
          <p:nvPr/>
        </p:nvSpPr>
        <p:spPr>
          <a:xfrm>
            <a:off x="6967835" y="3699470"/>
            <a:ext cx="1957983" cy="5334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2050"/>
              </a:lnSpc>
            </a:pPr>
            <a:r>
              <a:rPr lang="ru-RU" sz="1500">
                <a:solidFill>
                  <a:srgbClr val="2E3A4F"/>
                </a:solidFill>
                <a:latin typeface="Nunito"/>
              </a:rPr>
              <a:t>Энергия, нервная система</a:t>
            </a:r>
          </a:p>
        </p:txBody>
      </p:sp>
      <p:sp>
        <p:nvSpPr>
          <p:cNvPr id="34" name="text34"/>
          <p:cNvSpPr>
            <a:spLocks noChangeArrowheads="1"/>
          </p:cNvSpPr>
          <p:nvPr/>
        </p:nvSpPr>
        <p:spPr>
          <a:xfrm>
            <a:off x="9100850" y="3829645"/>
            <a:ext cx="2319218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rgbClr val="2E3A4F"/>
                </a:solidFill>
                <a:latin typeface="Nunito"/>
              </a:rPr>
              <a:t>Мясо, крупы, яйца</a:t>
            </a:r>
          </a:p>
        </p:txBody>
      </p:sp>
      <p:sp>
        <p:nvSpPr>
          <p:cNvPr id="35" name="text35"/>
          <p:cNvSpPr>
            <a:spLocks noChangeArrowheads="1"/>
          </p:cNvSpPr>
          <p:nvPr/>
        </p:nvSpPr>
        <p:spPr>
          <a:xfrm>
            <a:off x="965200" y="4550370"/>
            <a:ext cx="3955752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>
                <a:solidFill>
                  <a:srgbClr val="2E3A4F"/>
                </a:solidFill>
                <a:latin typeface="Nunito"/>
              </a:rPr>
              <a:t>Кальций</a:t>
            </a:r>
          </a:p>
        </p:txBody>
      </p:sp>
      <p:sp>
        <p:nvSpPr>
          <p:cNvPr id="36" name="text36"/>
          <p:cNvSpPr>
            <a:spLocks noChangeArrowheads="1"/>
          </p:cNvSpPr>
          <p:nvPr/>
        </p:nvSpPr>
        <p:spPr>
          <a:xfrm>
            <a:off x="4473694" y="4550370"/>
            <a:ext cx="2319099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rgbClr val="2E3A4F"/>
                </a:solidFill>
                <a:latin typeface="Nunito"/>
              </a:rPr>
              <a:t>1200 мг</a:t>
            </a:r>
          </a:p>
        </p:txBody>
      </p:sp>
      <p:sp>
        <p:nvSpPr>
          <p:cNvPr id="37" name="text37"/>
          <p:cNvSpPr>
            <a:spLocks noChangeArrowheads="1"/>
          </p:cNvSpPr>
          <p:nvPr/>
        </p:nvSpPr>
        <p:spPr>
          <a:xfrm>
            <a:off x="6787277" y="4550370"/>
            <a:ext cx="2319099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rgbClr val="2E3A4F"/>
                </a:solidFill>
                <a:latin typeface="Nunito"/>
              </a:rPr>
              <a:t>Кости, зубы</a:t>
            </a:r>
          </a:p>
        </p:txBody>
      </p:sp>
      <p:sp>
        <p:nvSpPr>
          <p:cNvPr id="38" name="text38"/>
          <p:cNvSpPr>
            <a:spLocks noChangeArrowheads="1"/>
          </p:cNvSpPr>
          <p:nvPr/>
        </p:nvSpPr>
        <p:spPr>
          <a:xfrm>
            <a:off x="9100850" y="4550370"/>
            <a:ext cx="2319218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rgbClr val="2E3A4F"/>
                </a:solidFill>
                <a:latin typeface="Nunito"/>
              </a:rPr>
              <a:t>Молоко, сыр, зелень</a:t>
            </a:r>
          </a:p>
        </p:txBody>
      </p:sp>
      <p:sp>
        <p:nvSpPr>
          <p:cNvPr id="39" name="text39"/>
          <p:cNvSpPr>
            <a:spLocks noChangeArrowheads="1"/>
          </p:cNvSpPr>
          <p:nvPr/>
        </p:nvSpPr>
        <p:spPr>
          <a:xfrm>
            <a:off x="965200" y="5271095"/>
            <a:ext cx="3955752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>
                <a:solidFill>
                  <a:srgbClr val="2E3A4F"/>
                </a:solidFill>
                <a:latin typeface="Nunito"/>
              </a:rPr>
              <a:t>Железо</a:t>
            </a:r>
          </a:p>
        </p:txBody>
      </p:sp>
      <p:sp>
        <p:nvSpPr>
          <p:cNvPr id="40" name="text40"/>
          <p:cNvSpPr>
            <a:spLocks noChangeArrowheads="1"/>
          </p:cNvSpPr>
          <p:nvPr/>
        </p:nvSpPr>
        <p:spPr>
          <a:xfrm>
            <a:off x="4473694" y="5271095"/>
            <a:ext cx="2319099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rgbClr val="2E3A4F"/>
                </a:solidFill>
                <a:latin typeface="Nunito"/>
              </a:rPr>
              <a:t>18 мг</a:t>
            </a:r>
          </a:p>
        </p:txBody>
      </p:sp>
      <p:sp>
        <p:nvSpPr>
          <p:cNvPr id="41" name="text41"/>
          <p:cNvSpPr>
            <a:spLocks noChangeArrowheads="1"/>
          </p:cNvSpPr>
          <p:nvPr/>
        </p:nvSpPr>
        <p:spPr>
          <a:xfrm>
            <a:off x="6787277" y="5271095"/>
            <a:ext cx="2319099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rgbClr val="2E3A4F"/>
                </a:solidFill>
                <a:latin typeface="Nunito"/>
              </a:rPr>
              <a:t>Кроветворение</a:t>
            </a:r>
          </a:p>
        </p:txBody>
      </p:sp>
      <p:sp>
        <p:nvSpPr>
          <p:cNvPr id="42" name="text42"/>
          <p:cNvSpPr>
            <a:spLocks noChangeArrowheads="1"/>
          </p:cNvSpPr>
          <p:nvPr/>
        </p:nvSpPr>
        <p:spPr>
          <a:xfrm>
            <a:off x="9281418" y="5140920"/>
            <a:ext cx="1958082" cy="5334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2050"/>
              </a:lnSpc>
            </a:pPr>
            <a:r>
              <a:rPr lang="ru-RU" sz="1500">
                <a:solidFill>
                  <a:srgbClr val="2E3A4F"/>
                </a:solidFill>
                <a:latin typeface="Nunito"/>
              </a:rPr>
              <a:t>Печень, яблоки, гречка</a:t>
            </a:r>
          </a:p>
        </p:txBody>
      </p:sp>
      <p:sp>
        <p:nvSpPr>
          <p:cNvPr id="43" name="text43"/>
          <p:cNvSpPr>
            <a:spLocks noChangeArrowheads="1"/>
          </p:cNvSpPr>
          <p:nvPr/>
        </p:nvSpPr>
        <p:spPr>
          <a:xfrm>
            <a:off x="965200" y="6121995"/>
            <a:ext cx="3955752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>
                <a:solidFill>
                  <a:srgbClr val="2E3A4F"/>
                </a:solidFill>
                <a:latin typeface="Nunito"/>
              </a:rPr>
              <a:t>Йод</a:t>
            </a:r>
          </a:p>
        </p:txBody>
      </p:sp>
      <p:sp>
        <p:nvSpPr>
          <p:cNvPr id="44" name="text44"/>
          <p:cNvSpPr>
            <a:spLocks noChangeArrowheads="1"/>
          </p:cNvSpPr>
          <p:nvPr/>
        </p:nvSpPr>
        <p:spPr>
          <a:xfrm>
            <a:off x="4473694" y="6121995"/>
            <a:ext cx="2319099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rgbClr val="2E3A4F"/>
                </a:solidFill>
                <a:latin typeface="Nunito"/>
              </a:rPr>
              <a:t>150 мкг</a:t>
            </a:r>
          </a:p>
        </p:txBody>
      </p:sp>
      <p:sp>
        <p:nvSpPr>
          <p:cNvPr id="45" name="text45"/>
          <p:cNvSpPr>
            <a:spLocks noChangeArrowheads="1"/>
          </p:cNvSpPr>
          <p:nvPr/>
        </p:nvSpPr>
        <p:spPr>
          <a:xfrm>
            <a:off x="6787277" y="6121995"/>
            <a:ext cx="2319099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rgbClr val="2E3A4F"/>
                </a:solidFill>
                <a:latin typeface="Nunito"/>
              </a:rPr>
              <a:t>Щитовидная железа</a:t>
            </a:r>
          </a:p>
        </p:txBody>
      </p:sp>
      <p:sp>
        <p:nvSpPr>
          <p:cNvPr id="46" name="text46"/>
          <p:cNvSpPr>
            <a:spLocks noChangeArrowheads="1"/>
          </p:cNvSpPr>
          <p:nvPr/>
        </p:nvSpPr>
        <p:spPr>
          <a:xfrm>
            <a:off x="9281418" y="5991820"/>
            <a:ext cx="1958082" cy="5334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2050"/>
              </a:lnSpc>
            </a:pPr>
            <a:r>
              <a:rPr lang="ru-RU" sz="1500">
                <a:solidFill>
                  <a:srgbClr val="2E3A4F"/>
                </a:solidFill>
                <a:latin typeface="Nunito"/>
              </a:rPr>
              <a:t>Морепродукты, йодированная соль</a:t>
            </a:r>
          </a:p>
        </p:txBody>
      </p:sp>
      <p:sp>
        <p:nvSpPr>
          <p:cNvPr id="47" name="text47"/>
          <p:cNvSpPr>
            <a:spLocks noChangeArrowheads="1"/>
          </p:cNvSpPr>
          <p:nvPr/>
        </p:nvSpPr>
        <p:spPr>
          <a:xfrm>
            <a:off x="762000" y="6842720"/>
            <a:ext cx="8255000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>
                <a:solidFill>
                  <a:srgbClr val="777D87"/>
                </a:solidFill>
                <a:latin typeface="Nunito"/>
              </a:rPr>
              <a:t>Разнообразие продуктов покрывает все потребности школьника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7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635000"/>
            <a:ext cx="1558230" cy="232966"/>
          </a:xfrm>
          <a:prstGeom prst="roundRect">
            <a:avLst>
              <a:gd name="adj" fmla="val 50000"/>
            </a:avLst>
          </a:prstGeom>
          <a:solidFill>
            <a:srgbClr val="FFE5AE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2921000" y="2241153"/>
            <a:ext cx="1524000" cy="749300"/>
          </a:xfrm>
          <a:prstGeom prst="rect">
            <a:avLst/>
          </a:prstGeom>
          <a:solidFill>
            <a:srgbClr val="2E3A4F"/>
          </a:solidFill>
          <a:ln>
            <a:noFill/>
          </a:ln>
        </p:spPr>
      </p:sp>
      <p:sp>
        <p:nvSpPr>
          <p:cNvPr id="5" name="card5"/>
          <p:cNvSpPr/>
          <p:nvPr/>
        </p:nvSpPr>
        <p:spPr>
          <a:xfrm>
            <a:off x="2222500" y="3053953"/>
            <a:ext cx="2921000" cy="749300"/>
          </a:xfrm>
          <a:prstGeom prst="rect">
            <a:avLst/>
          </a:prstGeom>
          <a:solidFill>
            <a:srgbClr val="FF5A5F"/>
          </a:solidFill>
          <a:ln>
            <a:noFill/>
          </a:ln>
        </p:spPr>
      </p:sp>
      <p:sp>
        <p:nvSpPr>
          <p:cNvPr id="6" name="card6"/>
          <p:cNvSpPr/>
          <p:nvPr/>
        </p:nvSpPr>
        <p:spPr>
          <a:xfrm>
            <a:off x="1524000" y="3866753"/>
            <a:ext cx="4318000" cy="749300"/>
          </a:xfrm>
          <a:prstGeom prst="rect">
            <a:avLst/>
          </a:prstGeom>
          <a:solidFill>
            <a:srgbClr val="FF8988"/>
          </a:solidFill>
          <a:ln>
            <a:noFill/>
          </a:ln>
        </p:spPr>
      </p:sp>
      <p:sp>
        <p:nvSpPr>
          <p:cNvPr id="7" name="card7"/>
          <p:cNvSpPr/>
          <p:nvPr/>
        </p:nvSpPr>
        <p:spPr>
          <a:xfrm>
            <a:off x="825500" y="4679553"/>
            <a:ext cx="5715000" cy="749300"/>
          </a:xfrm>
          <a:prstGeom prst="rect">
            <a:avLst/>
          </a:prstGeom>
          <a:solidFill>
            <a:srgbClr val="FFB8B1"/>
          </a:solidFill>
          <a:ln>
            <a:noFill/>
          </a:ln>
        </p:spPr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901700" y="673100"/>
            <a:ext cx="1551869" cy="13144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935"/>
              </a:lnSpc>
            </a:pPr>
            <a:r>
              <a:rPr lang="ru-RU" sz="850" b="1" cap="all" spc="17">
                <a:solidFill>
                  <a:srgbClr val="584555"/>
                </a:solidFill>
                <a:latin typeface="Nunito"/>
              </a:rPr>
              <a:t>Структура рациона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762000" y="798116"/>
            <a:ext cx="11303000" cy="4394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360"/>
              </a:lnSpc>
            </a:pPr>
            <a:r>
              <a:rPr lang="ru-RU" sz="3200" b="1" spc="-63">
                <a:solidFill>
                  <a:srgbClr val="2E3A4F"/>
                </a:solidFill>
                <a:latin typeface="Nunito"/>
              </a:rPr>
              <a:t>Пищевая пирамида и тарелка здорового питания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7429500" y="2380853"/>
            <a:ext cx="4635500" cy="2260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80"/>
              </a:lnSpc>
            </a:pPr>
            <a:r>
              <a:rPr lang="ru-RU" sz="1400" b="1">
                <a:solidFill>
                  <a:srgbClr val="2E3A4F"/>
                </a:solidFill>
                <a:latin typeface="Nunito"/>
              </a:rPr>
              <a:t>Сладости и жиры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7429500" y="2660253"/>
            <a:ext cx="46355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777D87"/>
                </a:solidFill>
                <a:latin typeface="Nunito"/>
              </a:rPr>
              <a:t>Минимум: редко, маленькими порциями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7429500" y="3193653"/>
            <a:ext cx="4635500" cy="2260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80"/>
              </a:lnSpc>
            </a:pPr>
            <a:r>
              <a:rPr lang="ru-RU" sz="1400" b="1">
                <a:solidFill>
                  <a:srgbClr val="2E3A4F"/>
                </a:solidFill>
                <a:latin typeface="Nunito"/>
              </a:rPr>
              <a:t>Белки: мясо и рыба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7429500" y="3473053"/>
            <a:ext cx="46355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777D87"/>
                </a:solidFill>
                <a:latin typeface="Nunito"/>
              </a:rPr>
              <a:t>Мясо, рыба, яйца, бобовые — ещё 1/4 тарелки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7429500" y="4006453"/>
            <a:ext cx="4635500" cy="2260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80"/>
              </a:lnSpc>
            </a:pPr>
            <a:r>
              <a:rPr lang="ru-RU" sz="1400" b="1">
                <a:solidFill>
                  <a:srgbClr val="2E3A4F"/>
                </a:solidFill>
                <a:latin typeface="Nunito"/>
              </a:rPr>
              <a:t>Овощи и фрукты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7429500" y="4285853"/>
            <a:ext cx="46355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777D87"/>
                </a:solidFill>
                <a:latin typeface="Nunito"/>
              </a:rPr>
              <a:t>Половина тарелки — источник витаминов и клетчатки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7429500" y="4819253"/>
            <a:ext cx="4635500" cy="2260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80"/>
              </a:lnSpc>
            </a:pPr>
            <a:r>
              <a:rPr lang="ru-RU" sz="1400" b="1">
                <a:solidFill>
                  <a:srgbClr val="2E3A4F"/>
                </a:solidFill>
                <a:latin typeface="Nunito"/>
              </a:rPr>
              <a:t>Злаки и гарнир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7429500" y="5098653"/>
            <a:ext cx="46355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777D87"/>
                </a:solidFill>
                <a:latin typeface="Nunito"/>
              </a:rPr>
              <a:t>Основа рациона: хлеб, крупы, макароны — 1/4 тарелки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7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1953022"/>
            <a:ext cx="1001216" cy="232966"/>
          </a:xfrm>
          <a:prstGeom prst="roundRect">
            <a:avLst>
              <a:gd name="adj" fmla="val 50000"/>
            </a:avLst>
          </a:prstGeom>
          <a:solidFill>
            <a:srgbClr val="FFE5AE"/>
          </a:solidFill>
          <a:ln>
            <a:noFill/>
          </a:ln>
        </p:spPr>
      </p:sp>
      <p:sp>
        <p:nvSpPr>
          <p:cNvPr id="4" name="text4"/>
          <p:cNvSpPr>
            <a:spLocks noChangeArrowheads="1"/>
          </p:cNvSpPr>
          <p:nvPr/>
        </p:nvSpPr>
        <p:spPr>
          <a:xfrm>
            <a:off x="901700" y="1991122"/>
            <a:ext cx="883452" cy="13144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935"/>
              </a:lnSpc>
            </a:pPr>
            <a:r>
              <a:rPr lang="ru-RU" sz="850" b="1" cap="all" spc="17">
                <a:solidFill>
                  <a:srgbClr val="584555"/>
                </a:solidFill>
                <a:latin typeface="Nunito"/>
              </a:rPr>
              <a:t>Режим дня</a:t>
            </a:r>
          </a:p>
        </p:txBody>
      </p:sp>
      <p:sp>
        <p:nvSpPr>
          <p:cNvPr id="5" name="text5"/>
          <p:cNvSpPr>
            <a:spLocks noChangeArrowheads="1"/>
          </p:cNvSpPr>
          <p:nvPr/>
        </p:nvSpPr>
        <p:spPr>
          <a:xfrm>
            <a:off x="762000" y="2116138"/>
            <a:ext cx="11303000" cy="4394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360"/>
              </a:lnSpc>
            </a:pPr>
            <a:r>
              <a:rPr lang="ru-RU" sz="3200" b="1" spc="-63">
                <a:solidFill>
                  <a:srgbClr val="2E3A4F"/>
                </a:solidFill>
                <a:latin typeface="Nunito"/>
              </a:rPr>
              <a:t>Режим питания и завтрак</a:t>
            </a:r>
          </a:p>
        </p:txBody>
      </p:sp>
      <p:sp>
        <p:nvSpPr>
          <p:cNvPr id="6" name="text6"/>
          <p:cNvSpPr>
            <a:spLocks noChangeArrowheads="1"/>
          </p:cNvSpPr>
          <p:nvPr/>
        </p:nvSpPr>
        <p:spPr>
          <a:xfrm>
            <a:off x="762000" y="3184128"/>
            <a:ext cx="2926080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FF5A5F"/>
                </a:solidFill>
                <a:latin typeface="Nunito"/>
              </a:rPr>
              <a:t>7:00–8:00</a:t>
            </a:r>
          </a:p>
        </p:txBody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762000" y="3869928"/>
            <a:ext cx="2926080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2E3A4F"/>
                </a:solidFill>
                <a:latin typeface="Nunito"/>
              </a:rPr>
              <a:t>Завтрак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762000" y="4219178"/>
            <a:ext cx="2463800" cy="6985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200">
                <a:solidFill>
                  <a:srgbClr val="777D87"/>
                </a:solidFill>
                <a:latin typeface="Nunito"/>
              </a:rPr>
              <a:t>Сытный и быстрый: каша, омлет, творог; второй завтрак — в школе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3505200" y="3184128"/>
            <a:ext cx="2926080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FF5A5F"/>
                </a:solidFill>
                <a:latin typeface="Nunito"/>
              </a:rPr>
              <a:t>13:00–14:00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3505200" y="3869928"/>
            <a:ext cx="2926080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2E3A4F"/>
                </a:solidFill>
                <a:latin typeface="Nunito"/>
              </a:rPr>
              <a:t>Обед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3505200" y="4219178"/>
            <a:ext cx="2926080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200">
                <a:solidFill>
                  <a:srgbClr val="777D87"/>
                </a:solidFill>
                <a:latin typeface="Nunito"/>
              </a:rPr>
              <a:t>Горячее блюдо, суп, салат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6248400" y="3184128"/>
            <a:ext cx="2926080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FF5A5F"/>
                </a:solidFill>
                <a:latin typeface="Nunito"/>
              </a:rPr>
              <a:t>16:00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6248400" y="3869928"/>
            <a:ext cx="2926080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2E3A4F"/>
                </a:solidFill>
                <a:latin typeface="Nunito"/>
              </a:rPr>
              <a:t>Полдник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6248400" y="4219178"/>
            <a:ext cx="2926080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200">
                <a:solidFill>
                  <a:srgbClr val="777D87"/>
                </a:solidFill>
                <a:latin typeface="Nunito"/>
              </a:rPr>
              <a:t>Фрукты, йогурт, орехи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8991600" y="3184128"/>
            <a:ext cx="2926080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777D87"/>
                </a:solidFill>
                <a:latin typeface="Nunito"/>
              </a:rPr>
              <a:t>19:00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8991600" y="3869928"/>
            <a:ext cx="2926080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777D87"/>
                </a:solidFill>
                <a:latin typeface="Nunito"/>
              </a:rPr>
              <a:t>Ужин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8991600" y="4219178"/>
            <a:ext cx="2926080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200">
                <a:solidFill>
                  <a:srgbClr val="777D87"/>
                </a:solidFill>
                <a:latin typeface="Nunito"/>
              </a:rPr>
              <a:t>Лёгкий, за 2–3 часа до сна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7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5433219" y="2009378"/>
            <a:ext cx="1325463" cy="232966"/>
          </a:xfrm>
          <a:prstGeom prst="roundRect">
            <a:avLst>
              <a:gd name="adj" fmla="val 50000"/>
            </a:avLst>
          </a:prstGeom>
          <a:solidFill>
            <a:srgbClr val="FFE5AE"/>
          </a:solidFill>
          <a:ln>
            <a:noFill/>
          </a:ln>
        </p:spPr>
      </p:sp>
      <p:sp>
        <p:nvSpPr>
          <p:cNvPr id="4" name="text4"/>
          <p:cNvSpPr>
            <a:spLocks noChangeArrowheads="1"/>
          </p:cNvSpPr>
          <p:nvPr/>
        </p:nvSpPr>
        <p:spPr>
          <a:xfrm>
            <a:off x="5459676" y="2047478"/>
            <a:ext cx="1272548" cy="13144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935"/>
              </a:lnSpc>
            </a:pPr>
            <a:r>
              <a:rPr lang="ru-RU" sz="850" b="1" cap="all" spc="17">
                <a:solidFill>
                  <a:srgbClr val="584555"/>
                </a:solidFill>
                <a:latin typeface="Nunito"/>
              </a:rPr>
              <a:t>Водный баланс</a:t>
            </a:r>
          </a:p>
        </p:txBody>
      </p:sp>
      <p:sp>
        <p:nvSpPr>
          <p:cNvPr id="5" name="text5"/>
          <p:cNvSpPr>
            <a:spLocks noChangeArrowheads="1"/>
          </p:cNvSpPr>
          <p:nvPr/>
        </p:nvSpPr>
        <p:spPr>
          <a:xfrm>
            <a:off x="3655913" y="2191544"/>
            <a:ext cx="4880074" cy="135255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0023"/>
              </a:lnSpc>
            </a:pPr>
            <a:r>
              <a:rPr lang="ru-RU" sz="10550" b="1" spc="-421">
                <a:solidFill>
                  <a:srgbClr val="FF5A5F"/>
                </a:solidFill>
                <a:latin typeface="Nunito"/>
              </a:rPr>
              <a:t>1,5–2 л</a:t>
            </a:r>
          </a:p>
        </p:txBody>
      </p:sp>
      <p:sp>
        <p:nvSpPr>
          <p:cNvPr id="6" name="text6"/>
          <p:cNvSpPr>
            <a:spLocks noChangeArrowheads="1"/>
          </p:cNvSpPr>
          <p:nvPr/>
        </p:nvSpPr>
        <p:spPr>
          <a:xfrm>
            <a:off x="3390007" y="3972322"/>
            <a:ext cx="5411986" cy="3479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2640"/>
              </a:lnSpc>
            </a:pPr>
            <a:r>
              <a:rPr lang="ru-RU" sz="2200" b="1">
                <a:solidFill>
                  <a:srgbClr val="2E3A4F"/>
                </a:solidFill>
                <a:latin typeface="Nunito"/>
              </a:rPr>
              <a:t>норма воды для школьника в день</a:t>
            </a:r>
          </a:p>
        </p:txBody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2273300" y="4404122"/>
            <a:ext cx="7645400" cy="4572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750"/>
              </a:lnSpc>
            </a:pPr>
            <a:r>
              <a:rPr lang="ru-RU" sz="1300">
                <a:solidFill>
                  <a:srgbClr val="777D87"/>
                </a:solidFill>
                <a:latin typeface="Nunito"/>
              </a:rPr>
              <a:t>Формула: 30 мл на 1 кг веса. Признаки обезвоживания: усталость, головная боль, снижение внимания.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7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aphicFrame>
        <p:nvGraphicFramePr>
          <p:cNvPr id="3" name="chart3"/>
          <p:cNvGraphicFramePr/>
          <p:nvPr/>
        </p:nvGraphicFramePr>
        <p:xfrm>
          <a:off x="762000" y="2491680"/>
          <a:ext cx="10668000" cy="2159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0"/>
          </a:graphicData>
        </a:graphic>
      </p:graphicFrame>
      <p:sp>
        <p:nvSpPr>
          <p:cNvPr id="4" name="text4"/>
          <p:cNvSpPr>
            <a:spLocks noChangeArrowheads="1"/>
          </p:cNvSpPr>
          <p:nvPr/>
        </p:nvSpPr>
        <p:spPr>
          <a:xfrm>
            <a:off x="762000" y="1597620"/>
            <a:ext cx="11303000" cy="51943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990"/>
              </a:lnSpc>
            </a:pPr>
            <a:r>
              <a:rPr lang="ru-RU" sz="3800" b="1" spc="-75">
                <a:solidFill>
                  <a:srgbClr val="2E3A4F"/>
                </a:solidFill>
                <a:latin typeface="Nunito"/>
              </a:rPr>
              <a:t>Сахар в цифрах: фастфуд против нормы</a:t>
            </a:r>
          </a:p>
        </p:txBody>
      </p:sp>
      <p:sp>
        <p:nvSpPr>
          <p:cNvPr id="5" name="text5"/>
          <p:cNvSpPr>
            <a:spLocks noChangeArrowheads="1"/>
          </p:cNvSpPr>
          <p:nvPr/>
        </p:nvSpPr>
        <p:spPr>
          <a:xfrm>
            <a:off x="762000" y="4955480"/>
            <a:ext cx="8255000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>
                <a:solidFill>
                  <a:srgbClr val="777D87"/>
                </a:solidFill>
                <a:latin typeface="Nunito"/>
              </a:rPr>
              <a:t>Одна банка газировки превышает дневной лимит сахара ВОЗ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7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635000"/>
            <a:ext cx="921841" cy="232966"/>
          </a:xfrm>
          <a:prstGeom prst="roundRect">
            <a:avLst>
              <a:gd name="adj" fmla="val 50000"/>
            </a:avLst>
          </a:prstGeom>
          <a:solidFill>
            <a:srgbClr val="FFE5AE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762000" y="1650206"/>
            <a:ext cx="3454400" cy="2083197"/>
          </a:xfrm>
          <a:prstGeom prst="roundRect">
            <a:avLst>
              <a:gd name="adj" fmla="val 10973"/>
            </a:avLst>
          </a:prstGeom>
          <a:noFill/>
          <a:ln w="6350" cap="flat">
            <a:solidFill>
              <a:srgbClr val="DAD6CE"/>
            </a:solidFill>
          </a:ln>
        </p:spPr>
      </p:sp>
      <p:sp>
        <p:nvSpPr>
          <p:cNvPr id="5" name="card5"/>
          <p:cNvSpPr/>
          <p:nvPr/>
        </p:nvSpPr>
        <p:spPr>
          <a:xfrm>
            <a:off x="4368800" y="1650206"/>
            <a:ext cx="3454400" cy="2083197"/>
          </a:xfrm>
          <a:prstGeom prst="roundRect">
            <a:avLst>
              <a:gd name="adj" fmla="val 10973"/>
            </a:avLst>
          </a:prstGeom>
          <a:noFill/>
          <a:ln w="6350" cap="flat">
            <a:solidFill>
              <a:srgbClr val="DAD6CE"/>
            </a:solidFill>
          </a:ln>
        </p:spPr>
      </p:sp>
      <p:sp>
        <p:nvSpPr>
          <p:cNvPr id="6" name="card6"/>
          <p:cNvSpPr/>
          <p:nvPr/>
        </p:nvSpPr>
        <p:spPr>
          <a:xfrm>
            <a:off x="7975600" y="1650206"/>
            <a:ext cx="3454400" cy="2083197"/>
          </a:xfrm>
          <a:prstGeom prst="roundRect">
            <a:avLst>
              <a:gd name="adj" fmla="val 10973"/>
            </a:avLst>
          </a:prstGeom>
          <a:noFill/>
          <a:ln w="6350" cap="flat">
            <a:solidFill>
              <a:srgbClr val="DAD6CE"/>
            </a:solidFill>
          </a:ln>
        </p:spPr>
      </p:sp>
      <p:sp>
        <p:nvSpPr>
          <p:cNvPr id="7" name="card7"/>
          <p:cNvSpPr/>
          <p:nvPr/>
        </p:nvSpPr>
        <p:spPr>
          <a:xfrm>
            <a:off x="762000" y="3885803"/>
            <a:ext cx="3454400" cy="2083197"/>
          </a:xfrm>
          <a:prstGeom prst="roundRect">
            <a:avLst>
              <a:gd name="adj" fmla="val 10973"/>
            </a:avLst>
          </a:prstGeom>
          <a:noFill/>
          <a:ln w="6350" cap="flat">
            <a:solidFill>
              <a:srgbClr val="DAD6CE"/>
            </a:solidFill>
          </a:ln>
        </p:spPr>
      </p:sp>
      <p:sp>
        <p:nvSpPr>
          <p:cNvPr id="8" name="card8"/>
          <p:cNvSpPr/>
          <p:nvPr/>
        </p:nvSpPr>
        <p:spPr>
          <a:xfrm>
            <a:off x="4368800" y="3885803"/>
            <a:ext cx="3454400" cy="2083197"/>
          </a:xfrm>
          <a:prstGeom prst="roundRect">
            <a:avLst>
              <a:gd name="adj" fmla="val 10973"/>
            </a:avLst>
          </a:prstGeom>
          <a:noFill/>
          <a:ln w="6350" cap="flat">
            <a:solidFill>
              <a:srgbClr val="DAD6CE"/>
            </a:solidFill>
          </a:ln>
        </p:spPr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901700" y="673100"/>
            <a:ext cx="788202" cy="13144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935"/>
              </a:lnSpc>
            </a:pPr>
            <a:r>
              <a:rPr lang="ru-RU" sz="850" b="1" cap="all" spc="17">
                <a:solidFill>
                  <a:srgbClr val="584555"/>
                </a:solidFill>
                <a:latin typeface="Nunito"/>
              </a:rPr>
              <a:t>Алгоритм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762000" y="798116"/>
            <a:ext cx="11303000" cy="4394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360"/>
              </a:lnSpc>
            </a:pPr>
            <a:r>
              <a:rPr lang="ru-RU" sz="3200" b="1" spc="-63">
                <a:solidFill>
                  <a:srgbClr val="2E3A4F"/>
                </a:solidFill>
                <a:latin typeface="Nunito"/>
              </a:rPr>
              <a:t>Как читать состав на упаковке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1073150" y="1935956"/>
            <a:ext cx="339852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FF5A5F"/>
                </a:solidFill>
                <a:latin typeface="Nunito"/>
              </a:rPr>
              <a:t>01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1073150" y="2253456"/>
            <a:ext cx="339852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2E3A4F"/>
                </a:solidFill>
                <a:latin typeface="Nunito"/>
              </a:rPr>
              <a:t>Срок годности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1073150" y="2611636"/>
            <a:ext cx="2857500" cy="4849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777D87"/>
                </a:solidFill>
                <a:latin typeface="Nunito"/>
              </a:rPr>
              <a:t>Проверяем, свежий ли продукт и сколько его можно хранить.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4679950" y="1935956"/>
            <a:ext cx="339852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FF5A5F"/>
                </a:solidFill>
                <a:latin typeface="Nunito"/>
              </a:rPr>
              <a:t>02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4679950" y="2253456"/>
            <a:ext cx="339852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2E3A4F"/>
                </a:solidFill>
                <a:latin typeface="Nunito"/>
              </a:rPr>
              <a:t>Ингредиенты по убыванию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4679950" y="2611636"/>
            <a:ext cx="2857500" cy="4849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777D87"/>
                </a:solidFill>
                <a:latin typeface="Nunito"/>
              </a:rPr>
              <a:t>Первый в списке — тот, которого в составе больше всего.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8286750" y="1935956"/>
            <a:ext cx="339852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FF5A5F"/>
                </a:solidFill>
                <a:latin typeface="Nunito"/>
              </a:rPr>
              <a:t>03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8286750" y="2253456"/>
            <a:ext cx="339852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2E3A4F"/>
                </a:solidFill>
                <a:latin typeface="Nunito"/>
              </a:rPr>
              <a:t>Ищем скрытый сахар</a:t>
            </a:r>
          </a:p>
        </p:txBody>
      </p:sp>
      <p:sp>
        <p:nvSpPr>
          <p:cNvPr id="19" name="text19"/>
          <p:cNvSpPr>
            <a:spLocks noChangeArrowheads="1"/>
          </p:cNvSpPr>
          <p:nvPr/>
        </p:nvSpPr>
        <p:spPr>
          <a:xfrm>
            <a:off x="8286750" y="2611636"/>
            <a:ext cx="2857500" cy="4849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777D87"/>
                </a:solidFill>
                <a:latin typeface="Nunito"/>
              </a:rPr>
              <a:t>Глюкозный сироп, декстроза, мальтодекстрин — это тоже сахар.</a:t>
            </a:r>
          </a:p>
        </p:txBody>
      </p:sp>
      <p:sp>
        <p:nvSpPr>
          <p:cNvPr id="20" name="text20"/>
          <p:cNvSpPr>
            <a:spLocks noChangeArrowheads="1"/>
          </p:cNvSpPr>
          <p:nvPr/>
        </p:nvSpPr>
        <p:spPr>
          <a:xfrm>
            <a:off x="1073150" y="4171553"/>
            <a:ext cx="339852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FF5A5F"/>
                </a:solidFill>
                <a:latin typeface="Nunito"/>
              </a:rPr>
              <a:t>04</a:t>
            </a:r>
          </a:p>
        </p:txBody>
      </p:sp>
      <p:sp>
        <p:nvSpPr>
          <p:cNvPr id="21" name="text21"/>
          <p:cNvSpPr>
            <a:spLocks noChangeArrowheads="1"/>
          </p:cNvSpPr>
          <p:nvPr/>
        </p:nvSpPr>
        <p:spPr>
          <a:xfrm>
            <a:off x="1073150" y="4489053"/>
            <a:ext cx="339852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2E3A4F"/>
                </a:solidFill>
                <a:latin typeface="Nunito"/>
              </a:rPr>
              <a:t>Проверяем Е-добавки</a:t>
            </a:r>
          </a:p>
        </p:txBody>
      </p:sp>
      <p:sp>
        <p:nvSpPr>
          <p:cNvPr id="22" name="text22"/>
          <p:cNvSpPr>
            <a:spLocks noChangeArrowheads="1"/>
          </p:cNvSpPr>
          <p:nvPr/>
        </p:nvSpPr>
        <p:spPr>
          <a:xfrm>
            <a:off x="1073150" y="4847233"/>
            <a:ext cx="2857500" cy="4849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777D87"/>
                </a:solidFill>
                <a:latin typeface="Nunito"/>
              </a:rPr>
              <a:t>Смотрим, какие индексы «Е» есть в составе и безопасны ли они.</a:t>
            </a:r>
          </a:p>
        </p:txBody>
      </p:sp>
      <p:sp>
        <p:nvSpPr>
          <p:cNvPr id="23" name="text23"/>
          <p:cNvSpPr>
            <a:spLocks noChangeArrowheads="1"/>
          </p:cNvSpPr>
          <p:nvPr/>
        </p:nvSpPr>
        <p:spPr>
          <a:xfrm>
            <a:off x="4679950" y="4171553"/>
            <a:ext cx="339852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FF5A5F"/>
                </a:solidFill>
                <a:latin typeface="Nunito"/>
              </a:rPr>
              <a:t>05</a:t>
            </a:r>
          </a:p>
        </p:txBody>
      </p:sp>
      <p:sp>
        <p:nvSpPr>
          <p:cNvPr id="24" name="text24"/>
          <p:cNvSpPr>
            <a:spLocks noChangeArrowheads="1"/>
          </p:cNvSpPr>
          <p:nvPr/>
        </p:nvSpPr>
        <p:spPr>
          <a:xfrm>
            <a:off x="4679950" y="4489053"/>
            <a:ext cx="339852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2E3A4F"/>
                </a:solidFill>
                <a:latin typeface="Nunito"/>
              </a:rPr>
              <a:t>Калорийность на 100 г</a:t>
            </a:r>
          </a:p>
        </p:txBody>
      </p:sp>
      <p:sp>
        <p:nvSpPr>
          <p:cNvPr id="25" name="text25"/>
          <p:cNvSpPr>
            <a:spLocks noChangeArrowheads="1"/>
          </p:cNvSpPr>
          <p:nvPr/>
        </p:nvSpPr>
        <p:spPr>
          <a:xfrm>
            <a:off x="4679950" y="4847233"/>
            <a:ext cx="2857500" cy="4849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777D87"/>
                </a:solidFill>
                <a:latin typeface="Nunito"/>
              </a:rPr>
              <a:t>Сравниваем калории и пищевую ценность с другими продуктами.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7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513755"/>
            <a:ext cx="1402159" cy="232966"/>
          </a:xfrm>
          <a:prstGeom prst="roundRect">
            <a:avLst>
              <a:gd name="adj" fmla="val 50000"/>
            </a:avLst>
          </a:prstGeom>
          <a:solidFill>
            <a:srgbClr val="FFE5AE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762000" y="1619845"/>
            <a:ext cx="10668000" cy="4349750"/>
          </a:xfrm>
          <a:prstGeom prst="roundRect">
            <a:avLst>
              <a:gd name="adj" fmla="val 5255"/>
            </a:avLst>
          </a:prstGeom>
          <a:noFill/>
          <a:ln w="12700" cap="flat">
            <a:solidFill>
              <a:srgbClr val="FFE4D6"/>
            </a:solidFill>
          </a:ln>
        </p:spPr>
      </p:sp>
      <p:sp>
        <p:nvSpPr>
          <p:cNvPr id="5" name="card5"/>
          <p:cNvSpPr/>
          <p:nvPr/>
        </p:nvSpPr>
        <p:spPr>
          <a:xfrm>
            <a:off x="4476452" y="1632545"/>
            <a:ext cx="2313583" cy="590550"/>
          </a:xfrm>
          <a:prstGeom prst="rect">
            <a:avLst/>
          </a:prstGeom>
          <a:solidFill>
            <a:srgbClr val="FFE4D6"/>
          </a:solidFill>
          <a:ln>
            <a:noFill/>
          </a:ln>
        </p:spPr>
      </p:sp>
      <p:sp>
        <p:nvSpPr>
          <p:cNvPr id="6" name="card6"/>
          <p:cNvSpPr/>
          <p:nvPr/>
        </p:nvSpPr>
        <p:spPr>
          <a:xfrm>
            <a:off x="4476452" y="2223095"/>
            <a:ext cx="2313583" cy="1111250"/>
          </a:xfrm>
          <a:prstGeom prst="rect">
            <a:avLst/>
          </a:prstGeom>
          <a:solidFill>
            <a:srgbClr val="FFE4D6"/>
          </a:solidFill>
          <a:ln>
            <a:noFill/>
          </a:ln>
        </p:spPr>
      </p:sp>
      <p:sp>
        <p:nvSpPr>
          <p:cNvPr id="7" name="card7"/>
          <p:cNvSpPr/>
          <p:nvPr/>
        </p:nvSpPr>
        <p:spPr>
          <a:xfrm>
            <a:off x="4476452" y="3334345"/>
            <a:ext cx="2313583" cy="590550"/>
          </a:xfrm>
          <a:prstGeom prst="rect">
            <a:avLst/>
          </a:prstGeom>
          <a:solidFill>
            <a:srgbClr val="FFE4D6"/>
          </a:solidFill>
          <a:ln>
            <a:noFill/>
          </a:ln>
        </p:spPr>
      </p:sp>
      <p:sp>
        <p:nvSpPr>
          <p:cNvPr id="8" name="card8"/>
          <p:cNvSpPr/>
          <p:nvPr/>
        </p:nvSpPr>
        <p:spPr>
          <a:xfrm>
            <a:off x="4476452" y="3924895"/>
            <a:ext cx="2313583" cy="850900"/>
          </a:xfrm>
          <a:prstGeom prst="rect">
            <a:avLst/>
          </a:prstGeom>
          <a:solidFill>
            <a:srgbClr val="FFE4D6"/>
          </a:solidFill>
          <a:ln>
            <a:noFill/>
          </a:ln>
        </p:spPr>
      </p:sp>
      <p:sp>
        <p:nvSpPr>
          <p:cNvPr id="9" name="card9"/>
          <p:cNvSpPr/>
          <p:nvPr/>
        </p:nvSpPr>
        <p:spPr>
          <a:xfrm>
            <a:off x="4476452" y="4775795"/>
            <a:ext cx="2313583" cy="590550"/>
          </a:xfrm>
          <a:prstGeom prst="rect">
            <a:avLst/>
          </a:prstGeom>
          <a:solidFill>
            <a:srgbClr val="FFE4D6"/>
          </a:solidFill>
          <a:ln>
            <a:noFill/>
          </a:ln>
        </p:spPr>
      </p:sp>
      <p:sp>
        <p:nvSpPr>
          <p:cNvPr id="10" name="card10"/>
          <p:cNvSpPr/>
          <p:nvPr/>
        </p:nvSpPr>
        <p:spPr>
          <a:xfrm>
            <a:off x="4476452" y="5366345"/>
            <a:ext cx="2313583" cy="590550"/>
          </a:xfrm>
          <a:prstGeom prst="rect">
            <a:avLst/>
          </a:prstGeom>
          <a:solidFill>
            <a:srgbClr val="FFE4D6"/>
          </a:solidFill>
          <a:ln>
            <a:noFill/>
          </a:ln>
        </p:spPr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901700" y="551855"/>
            <a:ext cx="1364583" cy="13144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935"/>
              </a:lnSpc>
            </a:pPr>
            <a:r>
              <a:rPr lang="ru-RU" sz="850" b="1" cap="all" spc="17">
                <a:solidFill>
                  <a:srgbClr val="584555"/>
                </a:solidFill>
                <a:latin typeface="Nunito"/>
              </a:rPr>
              <a:t>Примерное меню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762000" y="822920"/>
            <a:ext cx="11303000" cy="47942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675"/>
              </a:lnSpc>
            </a:pPr>
            <a:r>
              <a:rPr lang="ru-RU" sz="3500" b="1" spc="-69">
                <a:solidFill>
                  <a:srgbClr val="2E3A4F"/>
                </a:solidFill>
                <a:latin typeface="Nunito"/>
              </a:rPr>
              <a:t>Меню школьника на день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965200" y="1797645"/>
            <a:ext cx="3955752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2E3A4F"/>
                </a:solidFill>
                <a:latin typeface="Nunito"/>
              </a:rPr>
              <a:t>Приём пищи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4473694" y="1797645"/>
            <a:ext cx="2319099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 b="1">
                <a:solidFill>
                  <a:srgbClr val="FF5A5F"/>
                </a:solidFill>
                <a:latin typeface="Nunito"/>
              </a:rPr>
              <a:t>Блюдо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6787277" y="1797645"/>
            <a:ext cx="2319099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 b="1">
                <a:solidFill>
                  <a:srgbClr val="2E3A4F"/>
                </a:solidFill>
                <a:latin typeface="Nunito"/>
              </a:rPr>
              <a:t>Порция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9100850" y="1797645"/>
            <a:ext cx="2319218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 b="1">
                <a:solidFill>
                  <a:srgbClr val="2E3A4F"/>
                </a:solidFill>
                <a:latin typeface="Nunito"/>
              </a:rPr>
              <a:t>Калорийность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965200" y="2648545"/>
            <a:ext cx="3955752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>
                <a:solidFill>
                  <a:srgbClr val="2E3A4F"/>
                </a:solidFill>
                <a:latin typeface="Nunito"/>
              </a:rPr>
              <a:t>Завтрак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4654252" y="2388195"/>
            <a:ext cx="1957983" cy="79375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2050"/>
              </a:lnSpc>
            </a:pPr>
            <a:r>
              <a:rPr lang="ru-RU" sz="1500">
                <a:solidFill>
                  <a:srgbClr val="2E3A4F"/>
                </a:solidFill>
                <a:latin typeface="Nunito"/>
              </a:rPr>
              <a:t>Овсяная каша, бутерброд с маслом и сыром</a:t>
            </a:r>
          </a:p>
        </p:txBody>
      </p:sp>
      <p:sp>
        <p:nvSpPr>
          <p:cNvPr id="19" name="text19"/>
          <p:cNvSpPr>
            <a:spLocks noChangeArrowheads="1"/>
          </p:cNvSpPr>
          <p:nvPr/>
        </p:nvSpPr>
        <p:spPr>
          <a:xfrm>
            <a:off x="6787277" y="2648545"/>
            <a:ext cx="2319099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rgbClr val="2E3A4F"/>
                </a:solidFill>
                <a:latin typeface="Nunito"/>
              </a:rPr>
              <a:t>250 г + 30 г</a:t>
            </a:r>
          </a:p>
        </p:txBody>
      </p:sp>
      <p:sp>
        <p:nvSpPr>
          <p:cNvPr id="20" name="text20"/>
          <p:cNvSpPr>
            <a:spLocks noChangeArrowheads="1"/>
          </p:cNvSpPr>
          <p:nvPr/>
        </p:nvSpPr>
        <p:spPr>
          <a:xfrm>
            <a:off x="9100850" y="2648545"/>
            <a:ext cx="2319218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rgbClr val="2E3A4F"/>
                </a:solidFill>
                <a:latin typeface="Nunito"/>
              </a:rPr>
              <a:t>450 ккал</a:t>
            </a:r>
          </a:p>
        </p:txBody>
      </p:sp>
      <p:sp>
        <p:nvSpPr>
          <p:cNvPr id="21" name="text21"/>
          <p:cNvSpPr>
            <a:spLocks noChangeArrowheads="1"/>
          </p:cNvSpPr>
          <p:nvPr/>
        </p:nvSpPr>
        <p:spPr>
          <a:xfrm>
            <a:off x="965200" y="3499445"/>
            <a:ext cx="3955752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>
                <a:solidFill>
                  <a:srgbClr val="2E3A4F"/>
                </a:solidFill>
                <a:latin typeface="Nunito"/>
              </a:rPr>
              <a:t>Второй завтрак</a:t>
            </a:r>
          </a:p>
        </p:txBody>
      </p:sp>
      <p:sp>
        <p:nvSpPr>
          <p:cNvPr id="22" name="text22"/>
          <p:cNvSpPr>
            <a:spLocks noChangeArrowheads="1"/>
          </p:cNvSpPr>
          <p:nvPr/>
        </p:nvSpPr>
        <p:spPr>
          <a:xfrm>
            <a:off x="4473694" y="3499445"/>
            <a:ext cx="2319099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rgbClr val="2E3A4F"/>
                </a:solidFill>
                <a:latin typeface="Nunito"/>
              </a:rPr>
              <a:t>Яблоко</a:t>
            </a:r>
          </a:p>
        </p:txBody>
      </p:sp>
      <p:sp>
        <p:nvSpPr>
          <p:cNvPr id="23" name="text23"/>
          <p:cNvSpPr>
            <a:spLocks noChangeArrowheads="1"/>
          </p:cNvSpPr>
          <p:nvPr/>
        </p:nvSpPr>
        <p:spPr>
          <a:xfrm>
            <a:off x="6787277" y="3499445"/>
            <a:ext cx="2319099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rgbClr val="2E3A4F"/>
                </a:solidFill>
                <a:latin typeface="Nunito"/>
              </a:rPr>
              <a:t>1 шт. (150 г)</a:t>
            </a:r>
          </a:p>
        </p:txBody>
      </p:sp>
      <p:sp>
        <p:nvSpPr>
          <p:cNvPr id="24" name="text24"/>
          <p:cNvSpPr>
            <a:spLocks noChangeArrowheads="1"/>
          </p:cNvSpPr>
          <p:nvPr/>
        </p:nvSpPr>
        <p:spPr>
          <a:xfrm>
            <a:off x="9100850" y="3499445"/>
            <a:ext cx="2319218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rgbClr val="2E3A4F"/>
                </a:solidFill>
                <a:latin typeface="Nunito"/>
              </a:rPr>
              <a:t>70 ккал</a:t>
            </a:r>
          </a:p>
        </p:txBody>
      </p:sp>
      <p:sp>
        <p:nvSpPr>
          <p:cNvPr id="25" name="text25"/>
          <p:cNvSpPr>
            <a:spLocks noChangeArrowheads="1"/>
          </p:cNvSpPr>
          <p:nvPr/>
        </p:nvSpPr>
        <p:spPr>
          <a:xfrm>
            <a:off x="965200" y="4220170"/>
            <a:ext cx="3955752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>
                <a:solidFill>
                  <a:srgbClr val="2E3A4F"/>
                </a:solidFill>
                <a:latin typeface="Nunito"/>
              </a:rPr>
              <a:t>Обед</a:t>
            </a:r>
          </a:p>
        </p:txBody>
      </p:sp>
      <p:sp>
        <p:nvSpPr>
          <p:cNvPr id="26" name="text26"/>
          <p:cNvSpPr>
            <a:spLocks noChangeArrowheads="1"/>
          </p:cNvSpPr>
          <p:nvPr/>
        </p:nvSpPr>
        <p:spPr>
          <a:xfrm>
            <a:off x="4654252" y="4089995"/>
            <a:ext cx="1957983" cy="5334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2050"/>
              </a:lnSpc>
            </a:pPr>
            <a:r>
              <a:rPr lang="ru-RU" sz="1500">
                <a:solidFill>
                  <a:srgbClr val="2E3A4F"/>
                </a:solidFill>
                <a:latin typeface="Nunito"/>
              </a:rPr>
              <a:t>Суп, второе (котлета с пюре), компот</a:t>
            </a:r>
          </a:p>
        </p:txBody>
      </p:sp>
      <p:sp>
        <p:nvSpPr>
          <p:cNvPr id="27" name="text27"/>
          <p:cNvSpPr>
            <a:spLocks noChangeArrowheads="1"/>
          </p:cNvSpPr>
          <p:nvPr/>
        </p:nvSpPr>
        <p:spPr>
          <a:xfrm>
            <a:off x="6967835" y="4089995"/>
            <a:ext cx="1957983" cy="5334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2050"/>
              </a:lnSpc>
            </a:pPr>
            <a:r>
              <a:rPr lang="ru-RU" sz="1500">
                <a:solidFill>
                  <a:srgbClr val="2E3A4F"/>
                </a:solidFill>
                <a:latin typeface="Nunito"/>
              </a:rPr>
              <a:t>300 г + 200 г + 200 мл</a:t>
            </a:r>
          </a:p>
        </p:txBody>
      </p:sp>
      <p:sp>
        <p:nvSpPr>
          <p:cNvPr id="28" name="text28"/>
          <p:cNvSpPr>
            <a:spLocks noChangeArrowheads="1"/>
          </p:cNvSpPr>
          <p:nvPr/>
        </p:nvSpPr>
        <p:spPr>
          <a:xfrm>
            <a:off x="9100850" y="4220170"/>
            <a:ext cx="2319218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rgbClr val="2E3A4F"/>
                </a:solidFill>
                <a:latin typeface="Nunito"/>
              </a:rPr>
              <a:t>650 ккал</a:t>
            </a:r>
          </a:p>
        </p:txBody>
      </p:sp>
      <p:sp>
        <p:nvSpPr>
          <p:cNvPr id="29" name="text29"/>
          <p:cNvSpPr>
            <a:spLocks noChangeArrowheads="1"/>
          </p:cNvSpPr>
          <p:nvPr/>
        </p:nvSpPr>
        <p:spPr>
          <a:xfrm>
            <a:off x="965200" y="4940895"/>
            <a:ext cx="3955752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>
                <a:solidFill>
                  <a:srgbClr val="2E3A4F"/>
                </a:solidFill>
                <a:latin typeface="Nunito"/>
              </a:rPr>
              <a:t>Полдник</a:t>
            </a:r>
          </a:p>
        </p:txBody>
      </p:sp>
      <p:sp>
        <p:nvSpPr>
          <p:cNvPr id="30" name="text30"/>
          <p:cNvSpPr>
            <a:spLocks noChangeArrowheads="1"/>
          </p:cNvSpPr>
          <p:nvPr/>
        </p:nvSpPr>
        <p:spPr>
          <a:xfrm>
            <a:off x="4473694" y="4940895"/>
            <a:ext cx="2319099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rgbClr val="2E3A4F"/>
                </a:solidFill>
                <a:latin typeface="Nunito"/>
              </a:rPr>
              <a:t>Творожок</a:t>
            </a:r>
          </a:p>
        </p:txBody>
      </p:sp>
      <p:sp>
        <p:nvSpPr>
          <p:cNvPr id="31" name="text31"/>
          <p:cNvSpPr>
            <a:spLocks noChangeArrowheads="1"/>
          </p:cNvSpPr>
          <p:nvPr/>
        </p:nvSpPr>
        <p:spPr>
          <a:xfrm>
            <a:off x="6787277" y="4940895"/>
            <a:ext cx="2319099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rgbClr val="2E3A4F"/>
                </a:solidFill>
                <a:latin typeface="Nunito"/>
              </a:rPr>
              <a:t>150 г</a:t>
            </a:r>
          </a:p>
        </p:txBody>
      </p:sp>
      <p:sp>
        <p:nvSpPr>
          <p:cNvPr id="32" name="text32"/>
          <p:cNvSpPr>
            <a:spLocks noChangeArrowheads="1"/>
          </p:cNvSpPr>
          <p:nvPr/>
        </p:nvSpPr>
        <p:spPr>
          <a:xfrm>
            <a:off x="9100850" y="4940895"/>
            <a:ext cx="2319218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rgbClr val="2E3A4F"/>
                </a:solidFill>
                <a:latin typeface="Nunito"/>
              </a:rPr>
              <a:t>120 ккал</a:t>
            </a:r>
          </a:p>
        </p:txBody>
      </p:sp>
      <p:sp>
        <p:nvSpPr>
          <p:cNvPr id="33" name="text33"/>
          <p:cNvSpPr>
            <a:spLocks noChangeArrowheads="1"/>
          </p:cNvSpPr>
          <p:nvPr/>
        </p:nvSpPr>
        <p:spPr>
          <a:xfrm>
            <a:off x="965200" y="5531445"/>
            <a:ext cx="3955752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>
                <a:solidFill>
                  <a:srgbClr val="2E3A4F"/>
                </a:solidFill>
                <a:latin typeface="Nunito"/>
              </a:rPr>
              <a:t>Ужин</a:t>
            </a:r>
          </a:p>
        </p:txBody>
      </p:sp>
      <p:sp>
        <p:nvSpPr>
          <p:cNvPr id="34" name="text34"/>
          <p:cNvSpPr>
            <a:spLocks noChangeArrowheads="1"/>
          </p:cNvSpPr>
          <p:nvPr/>
        </p:nvSpPr>
        <p:spPr>
          <a:xfrm>
            <a:off x="4473694" y="5531445"/>
            <a:ext cx="2319099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rgbClr val="2E3A4F"/>
                </a:solidFill>
                <a:latin typeface="Nunito"/>
              </a:rPr>
              <a:t>Рыба с овощами</a:t>
            </a:r>
          </a:p>
        </p:txBody>
      </p:sp>
      <p:sp>
        <p:nvSpPr>
          <p:cNvPr id="35" name="text35"/>
          <p:cNvSpPr>
            <a:spLocks noChangeArrowheads="1"/>
          </p:cNvSpPr>
          <p:nvPr/>
        </p:nvSpPr>
        <p:spPr>
          <a:xfrm>
            <a:off x="6787277" y="5531445"/>
            <a:ext cx="2319099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rgbClr val="2E3A4F"/>
                </a:solidFill>
                <a:latin typeface="Nunito"/>
              </a:rPr>
              <a:t>200 г + 150 г</a:t>
            </a:r>
          </a:p>
        </p:txBody>
      </p:sp>
      <p:sp>
        <p:nvSpPr>
          <p:cNvPr id="36" name="text36"/>
          <p:cNvSpPr>
            <a:spLocks noChangeArrowheads="1"/>
          </p:cNvSpPr>
          <p:nvPr/>
        </p:nvSpPr>
        <p:spPr>
          <a:xfrm>
            <a:off x="9100850" y="5531445"/>
            <a:ext cx="2319218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rgbClr val="2E3A4F"/>
                </a:solidFill>
                <a:latin typeface="Nunito"/>
              </a:rPr>
              <a:t>400 ккал</a:t>
            </a:r>
          </a:p>
        </p:txBody>
      </p:sp>
      <p:sp>
        <p:nvSpPr>
          <p:cNvPr id="37" name="text37"/>
          <p:cNvSpPr>
            <a:spLocks noChangeArrowheads="1"/>
          </p:cNvSpPr>
          <p:nvPr/>
        </p:nvSpPr>
        <p:spPr>
          <a:xfrm>
            <a:off x="762000" y="6121995"/>
            <a:ext cx="8255000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>
                <a:solidFill>
                  <a:srgbClr val="777D87"/>
                </a:solidFill>
                <a:latin typeface="Nunito"/>
              </a:rPr>
              <a:t>Всего около 1700 ккал — дневная норма младшего школьника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laida">
  <a:themeElements>
    <a:clrScheme name="slaida">
      <a:dk1>
        <a:srgbClr val="1C1C1C"/>
      </a:dk1>
      <a:lt1>
        <a:srgbClr val="FFFFFF"/>
      </a:lt1>
      <a:dk2>
        <a:srgbClr val="44546A"/>
      </a:dk2>
      <a:lt2>
        <a:srgbClr val="E7E6E6"/>
      </a:lt2>
      <a:accent1>
        <a:srgbClr val="2F6BFF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slaida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slaida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>
          <a:solidFill>
            <a:schemeClr val="phClr"/>
          </a:solidFill>
        </a:ln>
        <a:ln w="12700">
          <a:solidFill>
            <a:schemeClr val="phClr"/>
          </a:solidFill>
        </a:ln>
        <a:ln w="19050">
          <a:solidFill>
            <a:schemeClr val="phClr"/>
          </a:solidFill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2.xml><?xml version="1.0" encoding="utf-8"?>
<a:theme xmlns:a="http://schemas.openxmlformats.org/drawingml/2006/main" name="slaida">
  <a:themeElements>
    <a:clrScheme name="slaida">
      <a:dk1>
        <a:srgbClr val="1C1C1C"/>
      </a:dk1>
      <a:lt1>
        <a:srgbClr val="FFFFFF"/>
      </a:lt1>
      <a:dk2>
        <a:srgbClr val="44546A"/>
      </a:dk2>
      <a:lt2>
        <a:srgbClr val="E7E6E6"/>
      </a:lt2>
      <a:accent1>
        <a:srgbClr val="2F6BFF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slaida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slaida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>
          <a:solidFill>
            <a:schemeClr val="phClr"/>
          </a:solidFill>
        </a:ln>
        <a:ln w="12700">
          <a:solidFill>
            <a:schemeClr val="phClr"/>
          </a:solidFill>
        </a:ln>
        <a:ln w="19050">
          <a:solidFill>
            <a:schemeClr val="phClr"/>
          </a:solidFill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Application>Слайда</Applicat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Правильное питание</dc:title>
  <dc:creator>Слайда</dc:creator>
</cp:coreProperties>
</file>