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D32F2F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EF9386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953D34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Неосторожное обращение с огнём</c:v>
                </c:pt>
                <c:pt idx="1">
                  <c:v>Электроприборы и проводка</c:v>
                </c:pt>
                <c:pt idx="2">
                  <c:v>Прочие (печи, шалости детей, поджоги)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8A7D75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поговорим о пожарной безопасности: разберём главные причины пожаров, актуальную статистику и то, как действовать в критической ситуации. Эти знания могут спасти жизнь — вашу и окружающих.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Пожар действительно легче предотвратить, чем потушить. Поэтому сегодня я прошу вас сделать три простых шага: проверьте дома проводку и пожарные извещатели, выучите порядок действий и запомните номера 101 и 112. Это займёт несколько минут, но может спасти жизнь вам и вашим близким.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Главное, что нужно понять из этой статистики: пожар — это почти всегда человеческий фактор. Около 70% возгораний начинаются из-за неосторожного обращения с огнём — непотушенная сигарета, забытая конфорка, неаккуратность с огнём. Ещё примерно 20% — это неисправная проводка и неправильное использование электроприборов. То есть девять из десяти пожаров можно было бы предотвратить, если бы мы были внимательнее. Поэтому дальше поговорим о конкретных правилах, которые помогут не допустить возгорание у вас дома.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Друзья, взгляните на эти цифры. За 2025 год в России произошло 317 тысяч пожаров — это почти по тысяче каждый день. И самое страшное — гибель людей: 6 521 человек, 18 в день. Прямой ущерб превысил 22,8 миллиарда рублей. Но тревожит другое: в первом квартале 2026 года количество пожаров выросло на 44% по сравнению с тем же периодом прошлого года. Это значит, что ситуация ухудшается, и нам нужно понять причины и действовать.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Пожар в квартире легче предотвратить, чем потушить. Давайте запомним пять простых правил. Первое: не оставляйте включённые плиту и утюг без присмотра — это самая частая причина возгораний. Если в доме есть дети, спички и зажигалки должны быть недоступны. И обязательно установите пожарный извещатель в спальне или коридоре — он разбудит вас при появлении дыма и даст время спастись. Соблюдая эти правила, вы защитите свой дом и близких.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Электричество — одна из самых частых причин пожаров в квартирах. Чаще всего возгорание начинается из-за перегрузки сети, когда в одну розетку включено сразу несколько мощных приборов. Вторая беда — старая и повреждённая проводка: со временем изоляция трескается и оголяет провода. Поэтому я прошу: не включайте всё в одну розетку, не оставляйте технику в режиме ожидания на ночь и регулярно проверяйте розетки и вилки. Если провод нагревается, искрит или пахнет горелой пластмассой — это уже сигнал вызывать электрика. Внимательность к мелочам спасает от большого пожара.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заметили пожар, действуйте чётко и без паники. Первым делом немедленно покиньте помещение — не тратьте время на сбор вещей и документов. Плотно закройте за собой дверь: это отрежет огню кислород и замедлит распространение. Сразу сообщите взрослым и вызовите пожарных по номеру 101. Если путь к выходу уже отрезан огнём, не прячьтесь — выходите на балкон или к окну и громко привлекайте внимание спасателей. Помните: каждая секунда на счету, поэтому лучше потерять имущество, чем жизнь.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рядом с вами начался пожар, не теряйте время — сразу звоните по номеру 101. Это прямой номер пожарной службы, он работает с любого телефона. Запомните и второй номер — 112, это единый номер всех экстренных служб: спасателей, скорой, полиции. Когда дозвонитесь до диспетчера, чётко назовите адрес, что горит, есть ли люди в здании, этаж и свою фамилию с телефоном. Не паникуйте, отвечайте на вопросы и не бросайте трубку, пока вас не отпустят. Эти простые действия помогут пожарным приехать быстро и спасти жизни.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возгорание небольшое, его можно потушить самостоятельно, но важно выбрать правильное средство. Огнетушитель — самый универсальный вариант: держите его на расстоянии полутора-двух метров и направляйте в основание пламени. Вода помогает только на самой ранней стадии, и главное правило — никогда не лейте её на электроприборы, которые под напряжением. Для горючих жидкостей отлично подойдут песок или земля: они просто перекрывают кислород. А если справиться не удаётся за пару минут — сразу вызывайте пожарных и покидайте помещение.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в школе звучит сигнал тревоги, у нас есть всего пара минут на то, чтобы покинуть здание. Мы выходим строем через запасные выходы, не бежим и не толкаемся — так безопаснее для всех. Если коридор уже заполнен дымом, нужно пригнуться и двигаться вдоль стены: внизу дыма меньше. Обязательно дышим через влажную ткань, например через рукав или платок, смоченный водой. И последнее: никогда не открываем окна на этаже, где пожар, — свежий воздух только раздувает пламя. Помните это — и в любой ситуации вы сможете действовать правильно.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e110c1ef242d8de.png"/><Relationship Id="rId4" Type="http://schemas.openxmlformats.org/officeDocument/2006/relationships/image" Target="../media/m0bf1bbb8bd500ab0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48e81afff89ebdf.png"/><Relationship Id="rId100" Type="http://schemas.openxmlformats.org/officeDocument/2006/relationships/chart" Target="../charts/char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3a8f1dff35066cb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ac73e4ef9f73d5e0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Relationship Id="rId4" Type="http://schemas.openxmlformats.org/officeDocument/2006/relationships/image" Target="../media/m46a6c90ed480e673.png"/><Relationship Id="rId5" Type="http://schemas.openxmlformats.org/officeDocument/2006/relationships/image" Target="../media/mc882408a9e77c186.svg"/><Relationship Id="rId6" Type="http://schemas.openxmlformats.org/officeDocument/2006/relationships/image" Target="../media/m221142f98d76c5a9.png"/><Relationship Id="rId7" Type="http://schemas.openxmlformats.org/officeDocument/2006/relationships/image" Target="../media/mc882408a9e77c186.svg"/><Relationship Id="rId8" Type="http://schemas.openxmlformats.org/officeDocument/2006/relationships/image" Target="../media/m8d0c4d0852f427c8.png"/><Relationship Id="rId9" Type="http://schemas.openxmlformats.org/officeDocument/2006/relationships/image" Target="../media/mc882408a9e77c186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Relationship Id="rId4" Type="http://schemas.openxmlformats.org/officeDocument/2006/relationships/image" Target="../media/m526a49583d3db51c.png"/><Relationship Id="rId5" Type="http://schemas.openxmlformats.org/officeDocument/2006/relationships/image" Target="../media/mbab313c4e1c8b3f2.svg"/><Relationship Id="rId6" Type="http://schemas.openxmlformats.org/officeDocument/2006/relationships/image" Target="../media/mf1564fc6a42d8965.png"/><Relationship Id="rId8" Type="http://schemas.openxmlformats.org/officeDocument/2006/relationships/image" Target="../media/mec860be6b700e678.png"/><Relationship Id="rId9" Type="http://schemas.openxmlformats.org/officeDocument/2006/relationships/image" Target="../media/mabd395b55d1a35f8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48e81afff89ebdf.png"/><Relationship Id="rId4" Type="http://schemas.openxmlformats.org/officeDocument/2006/relationships/image" Target="../media/m41b1134c7f850b7d.png"/><Relationship Id="rId5" Type="http://schemas.openxmlformats.org/officeDocument/2006/relationships/image" Target="../media/mc882408a9e77c186.svg"/><Relationship Id="rId6" Type="http://schemas.openxmlformats.org/officeDocument/2006/relationships/image" Target="../media/m52dc4e7de22a73e8.png"/><Relationship Id="rId7" Type="http://schemas.openxmlformats.org/officeDocument/2006/relationships/image" Target="../media/mc882408a9e77c18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4200"/>
            <a:ext cx="64357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Rubik"/>
              </a:rPr>
              <a:t>ОБЖ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62160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Rubik"/>
              </a:rPr>
              <a:t>Презентация · Пожарная безопасность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8502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Пожарная безопасность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Rubik"/>
              </a:rPr>
              <a:t>Главные причины пожаров, актуальная статистика в России и правила поведения при возгорании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0873"/>
            <a:ext cx="3801368" cy="533400"/>
          </a:xfrm>
          <a:prstGeom prst="roundRect">
            <a:avLst>
              <a:gd name="adj" fmla="val 28571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715768" y="4600873"/>
            <a:ext cx="3150096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018264" y="4600873"/>
            <a:ext cx="3159423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23727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8F1"/>
                </a:solidFill>
                <a:latin typeface="Rubik"/>
              </a:rPr>
              <a:t>Итог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84077"/>
            <a:ext cx="10693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8F1"/>
                </a:solidFill>
                <a:latin typeface="Nunito"/>
              </a:rPr>
              <a:t>Пожар легче предотвратить, чем потушить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336103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8F1"/>
                </a:solidFill>
                <a:latin typeface="Rubik"/>
              </a:rPr>
              <a:t>Соблюдение простых правил спасает жизни: проверь проводку и извещатели, выучи порядок действий и помни номера 101 и 112.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08583" y="4764703"/>
            <a:ext cx="3708202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Rubik"/>
              </a:rPr>
              <a:t>Проверить проводку и извещатели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827478" y="4764703"/>
            <a:ext cx="292667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Выучить порядок действий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29042" y="4764703"/>
            <a:ext cx="293786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Запомнить номера 101 и 112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2940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F938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703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953D34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762000" y="232251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762000" y="15001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4A3B33"/>
                </a:solidFill>
                <a:latin typeface="Nunito"/>
              </a:rPr>
              <a:t>Главные причины пожаров в России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504484" y="3344863"/>
            <a:ext cx="1181933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D32F2F"/>
                </a:solidFill>
                <a:latin typeface="Nunito"/>
              </a:rPr>
              <a:t>70%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69714" y="5101273"/>
            <a:ext cx="305157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неосторожное обращение с огнём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91000" y="324961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Неосторожное обращение с огнём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992247" y="322738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D32F2F"/>
                </a:solidFill>
                <a:latin typeface="Nunito"/>
              </a:rPr>
              <a:t>70%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68776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Электроприборы и проводка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92247" y="366553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D32F2F"/>
                </a:solidFill>
                <a:latin typeface="Nunito"/>
              </a:rPr>
              <a:t>20%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412591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Прочие (печи, шалости детей, поджоги)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92247" y="410368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D32F2F"/>
                </a:solidFill>
                <a:latin typeface="Nunito"/>
              </a:rPr>
              <a:t>10%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МЧС России, 2025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6627"/>
            <a:ext cx="131693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2111077"/>
            <a:ext cx="125418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пожары в россии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50983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Цифры и динамика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218458"/>
            <a:ext cx="3454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56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317 тыс.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97402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пожаров в 2025 году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426358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869 пожаров каждый день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142258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D32F2F"/>
                </a:solidFill>
                <a:latin typeface="Nunito"/>
              </a:rPr>
              <a:t>6 521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299863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погибших в 2025 году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99000" y="4589423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18 человек ежедневно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243858"/>
            <a:ext cx="34544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10"/>
              </a:lnSpc>
            </a:pPr>
            <a:r>
              <a:rPr lang="ru-RU" sz="3800" b="1" spc="-113">
                <a:solidFill>
                  <a:srgbClr val="D32F2F"/>
                </a:solidFill>
                <a:latin typeface="Nunito"/>
              </a:rPr>
              <a:t>22,8 млрд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385337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ущерб в 2025 году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05800" y="414293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 I кв. 2026 — рост 44%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МЧС России, 2025; данные за I кв. 2026 — Ведомости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77807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57251"/>
            <a:ext cx="34544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889276"/>
            <a:ext cx="34544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889276"/>
            <a:ext cx="34544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79450"/>
            <a:ext cx="63481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памятка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Правила пожарной безопасности дома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D32F2F"/>
                </a:solidFill>
                <a:latin typeface="Rubik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Плита и утюг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67880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 оставляй без присмотра включённые плиту и утюг — это частая причина пожаров.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D32F2F"/>
                </a:solidFill>
                <a:latin typeface="Rubik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Сушка белья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67880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 суши бельё над газовой плитой — оно может вспыхнуть от пламени.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D32F2F"/>
                </a:solidFill>
                <a:latin typeface="Rubik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Спички и зажигалки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67880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Храни спички и зажигалки в недоступном для детей месте.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17502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D32F2F"/>
                </a:solidFill>
                <a:latin typeface="Rubik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47220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Курение в постели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79990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 кури в постели — тлеющий окурок может вызвать пожар.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17502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D32F2F"/>
                </a:solidFill>
                <a:latin typeface="Rubik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47220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Пожарный извещатель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799905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Установи дома автономный пожарный извещатель — он разбудит при дыме.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17799"/>
            <a:ext cx="192166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962249"/>
            <a:ext cx="197986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электробезопасность дома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08609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Электроприборы и проводка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36808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Главные опасности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96655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Перегрузка сети, повреждённая изоляция, самодельные удлинители, старые розетки и неисправные приборы — главные источники возгораний.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36808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Что делать?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3796655"/>
            <a:ext cx="50927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Не включайте много приборов в одну розетку, не оставляйте технику в режиме ожидания и следите за состоянием проводов. Вовремя заменяйте повреждённые розетки и вилки.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27944"/>
            <a:ext cx="1434902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502595"/>
            <a:ext cx="2247900" cy="3027363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8700" y="2502595"/>
            <a:ext cx="2247900" cy="3027363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2502595"/>
            <a:ext cx="2247900" cy="3027363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2502595"/>
            <a:ext cx="2247900" cy="3027363"/>
          </a:xfrm>
          <a:prstGeom prst="roundRect">
            <a:avLst>
              <a:gd name="adj" fmla="val 1525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908326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908326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908326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901700" y="1372394"/>
            <a:ext cx="139574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алгоритм действий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498104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Если начался пожар: порядок действий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718495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670995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Покинь помещение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4251424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Немедленно выходи из комнаты или квартиры, не собирая вещи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718495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670360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Закрой дверь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4016474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Плотно притвори дверь, чтобы отрезать огню доступ кислорода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718495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670995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Сообщи и вызови помощь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4251424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Предупреди взрослых и позвони пожарным по телефону 101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718495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670995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FFF8F1"/>
                </a:solidFill>
                <a:latin typeface="Rubik"/>
              </a:rPr>
              <a:t>Если выход отрезан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4251424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Rubik"/>
              </a:rPr>
              <a:t>Выйди на балкон или к окну и громко подавай сигналы спасателям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56977"/>
            <a:ext cx="146883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41502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34450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7398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20346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D32F2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1101427"/>
            <a:ext cx="143646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экстренные номера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4143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Как вызвать пожарных: 101 и 112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33332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101 — прямой вызов пожарной службы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Прямой номер пожарной охраны. Звони, если видишь огонь или дым.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628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112 — единый номер экстренных служб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Спасатели, скорая, полиция. Работает даже без SIM-карты и при нулевом балансе.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19229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Что сообщить диспетчеру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Точный адрес, что горит, есть ли люди, этаж, свою фамилию и телефон.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12177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Говори спокойно и чётко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Не паникуй, отвечай на вопросы диспетчера и не бросай трубку первым.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07337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1851"/>
            <a:ext cx="3454400" cy="4337149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0160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631851"/>
            <a:ext cx="3454400" cy="4337149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46228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631851"/>
            <a:ext cx="3454400" cy="4337149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82296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pic>
        <p:nvPicPr>
          <p:cNvPr id="10" name="pic10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974751"/>
            <a:ext cx="177800" cy="1778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974751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974751"/>
            <a:ext cx="177800" cy="177800"/>
          </a:xfrm>
          <a:prstGeom prst="rect">
            <a:avLst/>
          </a:prstGeom>
        </p:spPr>
      </p:pic>
      <p:sp>
        <p:nvSpPr>
          <p:cNvPr id="13" name="text13"/>
          <p:cNvSpPr>
            <a:spLocks noChangeArrowheads="1"/>
          </p:cNvSpPr>
          <p:nvPr/>
        </p:nvSpPr>
        <p:spPr>
          <a:xfrm>
            <a:off x="901700" y="679450"/>
            <a:ext cx="216191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первичные средства тушения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Чем и как тушить пожар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160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Огнетушитель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16000" y="268595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Порошковый или углекислотный: направляй с расстояния 1,5–2 м в основание очага.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228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Вода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22800" y="268595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Пригодна только в начале возгорания; никогда не туши водой электроприборы под напряжением.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296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Песок и земля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29600" y="268595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Эффективны для горючих жидкостей и небольших очагов — перекрывают доступ кислорода.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63489"/>
            <a:ext cx="915888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738140"/>
            <a:ext cx="3183434" cy="2556272"/>
          </a:xfrm>
          <a:prstGeom prst="roundRect">
            <a:avLst>
              <a:gd name="adj" fmla="val 1341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504234" y="2738140"/>
            <a:ext cx="3183533" cy="2556272"/>
          </a:xfrm>
          <a:prstGeom prst="roundRect">
            <a:avLst>
              <a:gd name="adj" fmla="val 1341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46566" y="2738140"/>
            <a:ext cx="3183434" cy="2556272"/>
          </a:xfrm>
          <a:prstGeom prst="roundRect">
            <a:avLst>
              <a:gd name="adj" fmla="val 1341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908326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908326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01700" y="1607939"/>
            <a:ext cx="77293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эвакуация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733649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Эвакуация из школы и поведение в дыму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954040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905905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Выходи строем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4252020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По сигналу тревоги выходи через запасные выходы. Не беги и не толкайся — действуй спокойно.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954040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905905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Если коридор в дыму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4252020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Дыши через влажную ткань, передвигайся на четвереньках вдоль стены: внизу дыма меньше.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954040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D32F2F"/>
                </a:solidFill>
                <a:latin typeface="Nunito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905905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8F1"/>
                </a:solidFill>
                <a:latin typeface="Rubik"/>
              </a:rPr>
              <a:t>Окна не открывай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4252020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Rubik"/>
              </a:rPr>
              <a:t>Не открывай окна — приток кислорода только усиливает огонь.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</dc:title>
  <dc:creator>Слайда</dc:creator>
</cp:coreProperties>
</file>