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</p:sldIdLst>
  <p:sldSz cx="12192000" cy="6858000"/>
  <p:notesSz cx="6858000" cy="9144000"/>
  <p:embeddedFontLst>
    <p:embeddedFont>
      <p:font typeface="Golos Text"/>
      <p:regular r:id="rId200"/>
      <p:bold r:id="rId201"/>
    </p:embeddedFont>
    <p:embeddedFont>
      <p:font typeface="Lora"/>
      <p:regular r:id="rId204"/>
      <p:bold r:id="rId205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200" Type="http://schemas.openxmlformats.org/officeDocument/2006/relationships/font" Target="fonts/font1.fntdata"/><Relationship Id="rId201" Type="http://schemas.openxmlformats.org/officeDocument/2006/relationships/font" Target="fonts/font2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Здравствуйте! Сегодня мы поговорим о науке — о том, что движет прогрессом и меняет нашу жизнь. Погрузимся в мир открытий и узнаем, как стать частью этого увлекательного пути.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Друзья, я надеюсь, что сегодня вы увидели, как наука окружает нас повсюду и как она меняет жизнь. Помните: наука — это не просто школьный предмет, а ключ к пониманию мира. Каждый из вас может стать частью этого удивительного пути. Интересуйтесь, задавайте вопросы, ищите ответы — и тогда будущее станет ещё ярче. Спасибо за внимание!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сейчас мы поговорим о том, что такое наука. Наука — это не просто скучные формулы, а целая система знаний об окружающем мире. Она помогает нам понимать, почему светит солнце, как работают наши телефоны и как лечить болезни. Главные цели науки — познать законы природы, развить технологии и сделать жизнь людей лучше. Задумайтесь: без науки мы бы до сих пор жили без электричества и интернета. Именно научные открытия превратили мир в то, что мы видим сегодня. Дальше мы посмотрим на основные области науки, которые изучают всё это.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Наука делится на три большие области. Естественные науки изучают природу — физику, химию, биологию. Точные науки, такие как математика и информатика, основаны на логике и цифрах. А гуманитарные науки помогают нам понимать историю, языки и поведение людей. Каждая из этих областей важна и интересна по-своему. Дальше мы посмотрим, какие открытия сделали великие учёные в этих направлениях.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На этом слайде вы видите четырёх великих учёных, которые изменили наше представление о мире. Дмитрий Менделеев создал периодическую таблицу, которая стала основой современной химии. Константин Циолковский мечтал о космосе и заложил основы ракетной техники. Альберт Эйнштейн своей теорией относительности перевернул физику. Исаак Ньютон открыл законы движения, которые мы изучаем в школе. Эти люди – пример того, как наука меняет жизнь.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Друзья, посмотрите на эту временную шкалу. Всего пять открытий, которые полностью изменили ход человеческой истории. Печатный станок Гутенберга в 1450 году сделал книги доступными для всех. Электричество в 18 веке дало нам свет и энергию. Телефон Белла в 1876 году связал людей на расстоянии. Интернет в 1969 году соединил весь мир в одну сеть. И наконец, вакцины — начиная с первой прививки оспы в 1796 году — спасли миллионы жизней. Каждое из этих открытий — это шаг вперёд для всего человечества.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эти цифры. Сегодня в мире работает около 8 миллионов учёных — это целая армия исследователей, которые каждый день движут науку вперёд. При этом разные страны вкладывают в науку неодинаково: США тратят 3,5% своего ВВП, а Россия — всего 1,1%. И ежегодно публикуется около 3 миллионов научных статей — представьте, сколько новых знаний появляется каждый день! Но эти цифры — не просто статистика. За каждой из них стоят открытия, которые меняют нашу жизнь. И кто знает, может быть, кто-то из вас в будущем тоже пополнит ряды этих 8 миллионов учёных.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давайте поговорим о том, куда движется наука прямо сейчас. Три главных направления — это искусственный интеллект, генетика и космос. Искусственный интеллект уже умеет писать тексты и рисовать картины, а учёные используют его для ускорения открытий. Генетика шагнула так далеко, что мы можем редактировать гены с помощью CRISPR — это может победить многие болезни. А космос: телескоп Джеймс Уэбб показывает нам далёкие галактики, и человество готовится к полёту на Марс. Эти направления меняют нашу жизнь прямо сейчас.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Чтобы стать учёным, не нужно быть гением. Достаточно интересоваться наукой и делать маленькие шаги. Первый шаг — выбрать то, что тебе действительно нравится. Может быть, это звёзды, или динозавры, или то, как устроен мозг. Потом нужно получить образование: поступить в хороший вуз, где есть лаборатории и преподаватели-учёные. Но учёба — это не только лекции. Участвуйте в олимпиадах, научных конференциях — там вы встретите единомышленников и сможете заявить о себе. И конечно, читайте научные статьи и задавайте вопросы. Учёный — это тот, кто постоянно учится и сомневается. Помните: каждый великий учёный когда-то был школьником, который просто хотел узнать больше.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знаете ли вы, что свет движется со скоростью 300 000 километров в секунду? Это настолько быстро, что за одну секунду он может облететь Землю семь с половиной раз! А ещё у каждого из нас в каждой клетке находится ДНК длиной в 3 миллиарда пар оснований — если их распутать, они протянутся от Земли до Солнца и обратно более 600 раз. И ещё один факт: ваш мозг генерирует около 23 ватт энергии — этого хватило бы, чтобы зажечь небольшую лампочку. Вот такие удивительные вещи скрывает наука! А теперь давайте подумаем, что объединяет эти три цифры.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6353d4178e33a30c.png"/><Relationship Id="rId4" Type="http://schemas.openxmlformats.org/officeDocument/2006/relationships/image" Target="../media/m993bef27e2c1ddfd.pn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2f4df1e512ea5814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f381cd116954d78c.pn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b7cf3db4066191a4.pn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2f4df1e512ea5814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6074b68c0b7d5585.pn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6f19fe5840853d69.pn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b7cf3db4066191a4.pn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9cafbc26270154f8.png"/><Relationship Id="rId4" Type="http://schemas.openxmlformats.org/officeDocument/2006/relationships/image" Target="../media/m14053dd46bbc04c4.png"/><Relationship Id="rId5" Type="http://schemas.openxmlformats.org/officeDocument/2006/relationships/image" Target="../media/m4d62481577815bfe.svg"/><Relationship Id="rId6" Type="http://schemas.openxmlformats.org/officeDocument/2006/relationships/image" Target="../media/mec47db4d684f2fa8.png"/><Relationship Id="rId7" Type="http://schemas.openxmlformats.org/officeDocument/2006/relationships/image" Target="../media/m4d62481577815bfe.svg"/><Relationship Id="rId8" Type="http://schemas.openxmlformats.org/officeDocument/2006/relationships/image" Target="../media/m14053dd46bbc04c4.png"/><Relationship Id="rId9" Type="http://schemas.openxmlformats.org/officeDocument/2006/relationships/image" Target="../media/m4d62481577815bfe.sv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a858576836acf6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4214019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FFFFFF"/>
                </a:solidFill>
                <a:latin typeface="Golos Text"/>
              </a:rPr>
              <a:t>Презентация · Наука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474369"/>
            <a:ext cx="9232900" cy="13993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189"/>
              </a:lnSpc>
            </a:pPr>
            <a:r>
              <a:rPr lang="ru-RU" sz="7800" b="1" spc="-194">
                <a:solidFill>
                  <a:srgbClr val="FFFFFF"/>
                </a:solidFill>
                <a:latin typeface="Lora"/>
              </a:rPr>
              <a:t>Наука — двигатель прогресса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934075"/>
            <a:ext cx="6985000" cy="2984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75"/>
              </a:lnSpc>
            </a:pPr>
            <a:r>
              <a:rPr lang="ru-RU" sz="2250">
                <a:solidFill>
                  <a:srgbClr val="FFFFFF"/>
                </a:solidFill>
                <a:latin typeface="Golos Text"/>
              </a:rPr>
              <a:t>Открытия, меняющие мир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2565400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6E1E2A"/>
                </a:solidFill>
                <a:latin typeface="Golos Text"/>
              </a:rPr>
              <a:t>Финал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813050"/>
            <a:ext cx="11303000" cy="901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500"/>
              </a:lnSpc>
            </a:pPr>
            <a:r>
              <a:rPr lang="ru-RU" sz="10500" b="1" spc="-314">
                <a:solidFill>
                  <a:srgbClr val="2A2622"/>
                </a:solidFill>
                <a:latin typeface="Lora"/>
              </a:rPr>
              <a:t>Наука — это важно!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4003675"/>
            <a:ext cx="6985000" cy="2984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75"/>
              </a:lnSpc>
            </a:pPr>
            <a:r>
              <a:rPr lang="ru-RU" sz="2250">
                <a:solidFill>
                  <a:srgbClr val="706C67"/>
                </a:solidFill>
                <a:latin typeface="Golos Text"/>
              </a:rPr>
              <a:t>«Наука — это не только знания, это путь к будущему»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38328" y="2350831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6E1E2A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38328" y="3280312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6E1E2A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738328" y="4209793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6E1E2A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738328" y="5139275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6E1E2A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117600" y="1108373"/>
            <a:ext cx="1369258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200" b="1" cap="all" spc="240">
                <a:solidFill>
                  <a:srgbClr val="6E1E2A"/>
                </a:solidFill>
                <a:latin typeface="Golos Text"/>
              </a:rPr>
              <a:t>Определение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1302643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2A2622"/>
                </a:solidFill>
                <a:latin typeface="Lora"/>
              </a:rPr>
              <a:t>Что такое наука и зачем она нужна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9500" y="2272308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2A2622"/>
                </a:solidFill>
                <a:latin typeface="Golos Text"/>
              </a:rPr>
              <a:t>Познание законов природы</a:t>
            </a:r>
            <a:r>
              <a:rPr lang="ru-RU" sz="2850">
                <a:solidFill>
                  <a:srgbClr val="2A2622"/>
                </a:solidFill>
                <a:latin typeface="Golos Text"/>
              </a:rPr>
              <a:t> Наука — это система знаний, которая объясняет, как устроен мир вокруг нас.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9500" y="3201789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2A2622"/>
                </a:solidFill>
                <a:latin typeface="Golos Text"/>
              </a:rPr>
              <a:t>Развитие технологий</a:t>
            </a:r>
            <a:r>
              <a:rPr lang="ru-RU" sz="2850">
                <a:solidFill>
                  <a:srgbClr val="2A2622"/>
                </a:solidFill>
                <a:latin typeface="Golos Text"/>
              </a:rPr>
              <a:t> Научные открытия лежат в основе всех современных технологий — от смартфонов до космических кораблей.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79500" y="4131270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2A2622"/>
                </a:solidFill>
                <a:latin typeface="Golos Text"/>
              </a:rPr>
              <a:t>Улучшение жизни людей</a:t>
            </a:r>
            <a:r>
              <a:rPr lang="ru-RU" sz="2850">
                <a:solidFill>
                  <a:srgbClr val="2A2622"/>
                </a:solidFill>
                <a:latin typeface="Golos Text"/>
              </a:rPr>
              <a:t> Медицина, связь, транспорт — всё это стало возможным благодаря научному прогрессу.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79500" y="5060752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2A2622"/>
                </a:solidFill>
                <a:latin typeface="Golos Text"/>
              </a:rPr>
              <a:t>От электричества до интернета</a:t>
            </a:r>
            <a:r>
              <a:rPr lang="ru-RU" sz="2850">
                <a:solidFill>
                  <a:srgbClr val="2A2622"/>
                </a:solidFill>
                <a:latin typeface="Golos Text"/>
              </a:rPr>
              <a:t> Наука превратила фундаментальные открытия в повседневные блага, которыми мы пользуемся каждый день.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528961"/>
            <a:ext cx="5257800" cy="2143820"/>
          </a:xfrm>
          <a:prstGeom prst="roundRect">
            <a:avLst>
              <a:gd name="adj" fmla="val 888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4" name="card4"/>
          <p:cNvSpPr/>
          <p:nvPr/>
        </p:nvSpPr>
        <p:spPr>
          <a:xfrm>
            <a:off x="6172200" y="1528961"/>
            <a:ext cx="5257800" cy="2143820"/>
          </a:xfrm>
          <a:prstGeom prst="roundRect">
            <a:avLst>
              <a:gd name="adj" fmla="val 888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5" name="card5"/>
          <p:cNvSpPr/>
          <p:nvPr/>
        </p:nvSpPr>
        <p:spPr>
          <a:xfrm>
            <a:off x="762000" y="3825180"/>
            <a:ext cx="5257800" cy="2143820"/>
          </a:xfrm>
          <a:prstGeom prst="roundRect">
            <a:avLst>
              <a:gd name="adj" fmla="val 888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6" name="card6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117600" y="622300"/>
            <a:ext cx="1666319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200" b="1" cap="all" spc="240">
                <a:solidFill>
                  <a:srgbClr val="6E1E2A"/>
                </a:solidFill>
                <a:latin typeface="Golos Text"/>
              </a:rPr>
              <a:t>Классификация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69592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2A2622"/>
                </a:solidFill>
                <a:latin typeface="Lora"/>
              </a:rPr>
              <a:t>Основные области науки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3150" y="1814711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6E1E2A"/>
                </a:solidFill>
                <a:latin typeface="Golos Text"/>
              </a:rPr>
              <a:t>01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3150" y="2111891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2A2622"/>
                </a:solidFill>
                <a:latin typeface="Golos Text"/>
              </a:rPr>
              <a:t>Естественные науки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3150" y="2442766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Физика, химия, биология, астрономия — изучают природу и её законы.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483350" y="1814711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6E1E2A"/>
                </a:solidFill>
                <a:latin typeface="Golos Text"/>
              </a:rPr>
              <a:t>02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483350" y="2111891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2A2622"/>
                </a:solidFill>
                <a:latin typeface="Golos Text"/>
              </a:rPr>
              <a:t>Точные науки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483350" y="2442766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Математика, информатика, логика — основаны на строгих расчетах и алгоритмах.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1073150" y="4110930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6E1E2A"/>
                </a:solidFill>
                <a:latin typeface="Golos Text"/>
              </a:rPr>
              <a:t>03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1073150" y="4408110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2A2622"/>
                </a:solidFill>
                <a:latin typeface="Golos Text"/>
              </a:rPr>
              <a:t>Гуманитарные науки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1073150" y="4738985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История, лингвистика, психология — исследуют человека и общество.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2451001" y="1304330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E6D6D0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962801" y="1304330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E6D6D0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2451100" y="4075410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E6D6D0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7962900" y="4075410"/>
            <a:ext cx="1778000" cy="1778000"/>
          </a:xfrm>
          <a:prstGeom prst="roundRect">
            <a:avLst>
              <a:gd name="adj" fmla="val 26785"/>
            </a:avLst>
          </a:prstGeom>
          <a:solidFill>
            <a:srgbClr val="E6D6D0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309959"/>
            <a:ext cx="11303000" cy="4927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spc="-53">
                <a:solidFill>
                  <a:srgbClr val="2A2622"/>
                </a:solidFill>
                <a:latin typeface="Lora"/>
              </a:rPr>
              <a:t>Великие учёные России и мира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2273201" y="1815505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6E1E2A"/>
                </a:solidFill>
                <a:latin typeface="Lora"/>
              </a:rPr>
              <a:t>ДМ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965057" y="3241080"/>
            <a:ext cx="2749987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2A2622"/>
                </a:solidFill>
                <a:latin typeface="Lora"/>
              </a:rPr>
              <a:t>Дмитрий Менделеев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683760" y="3548360"/>
            <a:ext cx="3312581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6E1E2A"/>
                </a:solidFill>
                <a:latin typeface="Golos Text"/>
              </a:rPr>
              <a:t>Создатель периодической системы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7785001" y="1815505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6E1E2A"/>
                </a:solidFill>
                <a:latin typeface="Lora"/>
              </a:rPr>
              <a:t>КЦ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7153841" y="3241080"/>
            <a:ext cx="3396020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2A2622"/>
                </a:solidFill>
                <a:latin typeface="Lora"/>
              </a:rPr>
              <a:t>Константин Циолковский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7350113" y="3548360"/>
            <a:ext cx="3003375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6E1E2A"/>
                </a:solidFill>
                <a:latin typeface="Golos Text"/>
              </a:rPr>
              <a:t>Основоположник космонавтики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2273300" y="4586585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6E1E2A"/>
                </a:solidFill>
                <a:latin typeface="Lora"/>
              </a:rPr>
              <a:t>АЭ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2083395" y="6012160"/>
            <a:ext cx="2513409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2A2622"/>
                </a:solidFill>
                <a:latin typeface="Lora"/>
              </a:rPr>
              <a:t>Альберт Эйнштейн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2172025" y="6319441"/>
            <a:ext cx="2336149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6E1E2A"/>
                </a:solidFill>
                <a:latin typeface="Golos Text"/>
              </a:rPr>
              <a:t>Теория относительности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7785100" y="4586585"/>
            <a:ext cx="2133600" cy="7213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8370"/>
              </a:lnSpc>
            </a:pPr>
            <a:r>
              <a:rPr lang="ru-RU" sz="6975" b="1">
                <a:solidFill>
                  <a:srgbClr val="6E1E2A"/>
                </a:solidFill>
                <a:latin typeface="Lora"/>
              </a:rPr>
              <a:t>ИН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7918926" y="6012160"/>
            <a:ext cx="1865948" cy="25019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805"/>
              </a:lnSpc>
            </a:pPr>
            <a:r>
              <a:rPr lang="ru-RU" sz="2550" b="1">
                <a:solidFill>
                  <a:srgbClr val="2A2622"/>
                </a:solidFill>
                <a:latin typeface="Lora"/>
              </a:rPr>
              <a:t>Исаак Ньютон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7374977" y="6319441"/>
            <a:ext cx="2953845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980"/>
              </a:lnSpc>
            </a:pPr>
            <a:r>
              <a:rPr lang="ru-RU" sz="1650" spc="99">
                <a:solidFill>
                  <a:srgbClr val="6E1E2A"/>
                </a:solidFill>
                <a:latin typeface="Golos Text"/>
              </a:rPr>
              <a:t>Законы механики и гравитации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1117600" y="1673920"/>
            <a:ext cx="1285319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200" b="1" cap="all" spc="240">
                <a:solidFill>
                  <a:srgbClr val="6E1E2A"/>
                </a:solidFill>
                <a:latin typeface="Golos Text"/>
              </a:rPr>
              <a:t>Хронология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174754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2A2622"/>
                </a:solidFill>
                <a:latin typeface="Lora"/>
              </a:rPr>
              <a:t>Открытия, изменившие мир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2796480"/>
            <a:ext cx="2267664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6E1E2A"/>
                </a:solidFill>
                <a:latin typeface="Golos Text"/>
              </a:rPr>
              <a:t>1450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3482280"/>
            <a:ext cx="2267664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Печатный станок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3796605"/>
            <a:ext cx="1915120" cy="1155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Изобретён Иоганном Гутенбергом. Сделал книги доступными и открыл знаниям путь к каждому.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2956520" y="2796480"/>
            <a:ext cx="2267664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6E1E2A"/>
                </a:solidFill>
                <a:latin typeface="Golos Text"/>
              </a:rPr>
              <a:t>XVIII в.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2956520" y="3482280"/>
            <a:ext cx="2267664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Электричество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2956520" y="3796605"/>
            <a:ext cx="1915120" cy="1384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Открытие и практическое использование электричества изменило энергетику, освещение, транспорт и связь.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5151041" y="2796480"/>
            <a:ext cx="2267783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6E1E2A"/>
                </a:solidFill>
                <a:latin typeface="Golos Text"/>
              </a:rPr>
              <a:t>1796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5151041" y="3482280"/>
            <a:ext cx="2267783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Вакцинация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5151041" y="3796605"/>
            <a:ext cx="1915220" cy="1155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Эдвард Дженнер провёл первую вакцинацию от оспы. Вакцины спасли миллионы жизней и искоренили болезни.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7345660" y="2796480"/>
            <a:ext cx="2267664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6E1E2A"/>
                </a:solidFill>
                <a:latin typeface="Golos Text"/>
              </a:rPr>
              <a:t>1876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7345660" y="3482280"/>
            <a:ext cx="2267664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Телефон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7345660" y="3796605"/>
            <a:ext cx="1915120" cy="1155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Александр Белл запатентовал телефон. Устройство мгновенной голосовой связи на расстоянии.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9540180" y="2796480"/>
            <a:ext cx="2267783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6E1E2A"/>
                </a:solidFill>
                <a:latin typeface="Golos Text"/>
              </a:rPr>
              <a:t>1969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9540180" y="3482280"/>
            <a:ext cx="2267783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Интернет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9540180" y="3796605"/>
            <a:ext cx="1915220" cy="1155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Запущена сеть ARPANET, предшественник интернета. Обеспечила глобальный обмен данными и общение.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3030141"/>
            <a:ext cx="3420467" cy="1797050"/>
          </a:xfrm>
          <a:prstGeom prst="roundRect">
            <a:avLst>
              <a:gd name="adj" fmla="val 1060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4" name="card4"/>
          <p:cNvSpPr/>
          <p:nvPr/>
        </p:nvSpPr>
        <p:spPr>
          <a:xfrm>
            <a:off x="4385667" y="3030141"/>
            <a:ext cx="3420566" cy="1797050"/>
          </a:xfrm>
          <a:prstGeom prst="roundRect">
            <a:avLst>
              <a:gd name="adj" fmla="val 1060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5" name="card5"/>
          <p:cNvSpPr/>
          <p:nvPr/>
        </p:nvSpPr>
        <p:spPr>
          <a:xfrm>
            <a:off x="8009434" y="3030141"/>
            <a:ext cx="3420566" cy="1797050"/>
          </a:xfrm>
          <a:prstGeom prst="roundRect">
            <a:avLst>
              <a:gd name="adj" fmla="val 1060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6" name="card6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117600" y="2018010"/>
            <a:ext cx="1637625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200" b="1" cap="all" spc="240">
                <a:solidFill>
                  <a:srgbClr val="6E1E2A"/>
                </a:solidFill>
                <a:latin typeface="Golos Text"/>
              </a:rPr>
              <a:t>Наука в цифрах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2275780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2A2622"/>
                </a:solidFill>
                <a:latin typeface="Lora"/>
              </a:rPr>
              <a:t>Наука сегодня в цифрах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47750" y="3252391"/>
            <a:ext cx="3483967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6E1E2A"/>
                </a:solidFill>
                <a:latin typeface="Lora"/>
              </a:rPr>
              <a:t>8 млн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7750" y="4027091"/>
            <a:ext cx="341876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Учёных в мире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4671417" y="3252391"/>
            <a:ext cx="3484066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6E1E2A"/>
                </a:solidFill>
                <a:latin typeface="Lora"/>
              </a:rPr>
              <a:t>3,5%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4671417" y="4027091"/>
            <a:ext cx="34188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Доля ВВП на науку (США)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4671417" y="4331891"/>
            <a:ext cx="34188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РФ — 1,1%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8295184" y="3252391"/>
            <a:ext cx="3484066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6E1E2A"/>
                </a:solidFill>
                <a:latin typeface="Lora"/>
              </a:rPr>
              <a:t>3 млн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295184" y="4027091"/>
            <a:ext cx="34188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Научных статей в год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528961"/>
            <a:ext cx="5257800" cy="2143820"/>
          </a:xfrm>
          <a:prstGeom prst="roundRect">
            <a:avLst>
              <a:gd name="adj" fmla="val 888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4" name="card4"/>
          <p:cNvSpPr/>
          <p:nvPr/>
        </p:nvSpPr>
        <p:spPr>
          <a:xfrm>
            <a:off x="6172200" y="1528961"/>
            <a:ext cx="5257800" cy="2143820"/>
          </a:xfrm>
          <a:prstGeom prst="roundRect">
            <a:avLst>
              <a:gd name="adj" fmla="val 888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5" name="card5"/>
          <p:cNvSpPr/>
          <p:nvPr/>
        </p:nvSpPr>
        <p:spPr>
          <a:xfrm>
            <a:off x="762000" y="3825180"/>
            <a:ext cx="5257800" cy="2143820"/>
          </a:xfrm>
          <a:prstGeom prst="roundRect">
            <a:avLst>
              <a:gd name="adj" fmla="val 888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6" name="card6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117600" y="622300"/>
            <a:ext cx="2688828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200" b="1" cap="all" spc="240">
                <a:solidFill>
                  <a:srgbClr val="6E1E2A"/>
                </a:solidFill>
                <a:latin typeface="Golos Text"/>
              </a:rPr>
              <a:t>Современные направления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69592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2A2622"/>
                </a:solidFill>
                <a:latin typeface="Lora"/>
              </a:rPr>
              <a:t>Искусственный интеллект, генетика и космос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3150" y="1814711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6E1E2A"/>
                </a:solidFill>
                <a:latin typeface="Golos Text"/>
              </a:rPr>
              <a:t>01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3150" y="2111891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2A2622"/>
                </a:solidFill>
                <a:latin typeface="Golos Text"/>
              </a:rPr>
              <a:t>Искусственный интеллект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3150" y="2442766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Нейросети учатся писать, рисовать и помогать учёным делать открытия быстрее.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483350" y="1814711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6E1E2A"/>
                </a:solidFill>
                <a:latin typeface="Golos Text"/>
              </a:rPr>
              <a:t>02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483350" y="2111891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2A2622"/>
                </a:solidFill>
                <a:latin typeface="Golos Text"/>
              </a:rPr>
              <a:t>Генетика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483350" y="2442766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CRISPR позволяет редактировать гены — это шанс победить наследственные болезни.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1073150" y="4110930"/>
            <a:ext cx="52705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6E1E2A"/>
                </a:solidFill>
                <a:latin typeface="Golos Text"/>
              </a:rPr>
              <a:t>03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1073150" y="4408110"/>
            <a:ext cx="527050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2A2622"/>
                </a:solidFill>
                <a:latin typeface="Golos Text"/>
              </a:rPr>
              <a:t>Космос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1073150" y="4738985"/>
            <a:ext cx="46609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Телескоп Джеймс Уэбб показывает рождение Вселенной, а люди готовятся к Марсу.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2202954"/>
            <a:ext cx="2247900" cy="3498453"/>
          </a:xfrm>
          <a:prstGeom prst="roundRect">
            <a:avLst>
              <a:gd name="adj" fmla="val 847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3568700" y="2202954"/>
            <a:ext cx="2247900" cy="3498453"/>
          </a:xfrm>
          <a:prstGeom prst="roundRect">
            <a:avLst>
              <a:gd name="adj" fmla="val 847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6375400" y="2202954"/>
            <a:ext cx="2247900" cy="3498453"/>
          </a:xfrm>
          <a:prstGeom prst="roundRect">
            <a:avLst>
              <a:gd name="adj" fmla="val 847"/>
            </a:avLst>
          </a:prstGeom>
          <a:solidFill>
            <a:srgbClr val="FFFFFF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9182100" y="2202954"/>
            <a:ext cx="2247900" cy="3498453"/>
          </a:xfrm>
          <a:prstGeom prst="roundRect">
            <a:avLst>
              <a:gd name="adj" fmla="val 847"/>
            </a:avLst>
          </a:prstGeom>
          <a:solidFill>
            <a:srgbClr val="2A2622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pic>
        <p:nvPicPr>
          <p:cNvPr id="8" name="pic8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2300" y="3844230"/>
            <a:ext cx="254000" cy="215900"/>
          </a:xfrm>
          <a:prstGeom prst="rect">
            <a:avLst/>
          </a:prstGeom>
        </p:spPr>
      </p:pic>
      <p:pic>
        <p:nvPicPr>
          <p:cNvPr id="9" name="pic9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9000" y="3844230"/>
            <a:ext cx="254000" cy="215900"/>
          </a:xfrm>
          <a:prstGeom prst="rect">
            <a:avLst/>
          </a:prstGeom>
        </p:spPr>
      </p:pic>
      <p:pic>
        <p:nvPicPr>
          <p:cNvPr id="10" name="pic10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75700" y="3844230"/>
            <a:ext cx="254000" cy="215900"/>
          </a:xfrm>
          <a:prstGeom prst="rect">
            <a:avLst/>
          </a:prstGeom>
        </p:spPr>
      </p:pic>
      <p:sp>
        <p:nvSpPr>
          <p:cNvPr id="11" name="text11"/>
          <p:cNvSpPr>
            <a:spLocks noChangeArrowheads="1"/>
          </p:cNvSpPr>
          <p:nvPr/>
        </p:nvSpPr>
        <p:spPr>
          <a:xfrm>
            <a:off x="1117600" y="1143893"/>
            <a:ext cx="1739543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200" b="1" cap="all" spc="240">
                <a:solidFill>
                  <a:srgbClr val="6E1E2A"/>
                </a:solidFill>
                <a:latin typeface="Golos Text"/>
              </a:rPr>
              <a:t>Пошаговый план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762000" y="1217513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2A2622"/>
                </a:solidFill>
                <a:latin typeface="Lora"/>
              </a:rPr>
              <a:t>Как стать учёным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1066800" y="2444254"/>
            <a:ext cx="2112264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6E1E2A"/>
                </a:solidFill>
                <a:latin typeface="Lora"/>
              </a:rPr>
              <a:t>1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1066800" y="3371354"/>
            <a:ext cx="1663700" cy="7175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75"/>
              </a:lnSpc>
            </a:pPr>
            <a:r>
              <a:rPr lang="ru-RU" sz="2325" b="1">
                <a:solidFill>
                  <a:srgbClr val="2A2622"/>
                </a:solidFill>
                <a:latin typeface="Golos Text"/>
              </a:rPr>
              <a:t>Выбери интересную область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1066800" y="4189909"/>
            <a:ext cx="1663700" cy="119340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Найди науку, которая тебя увлекает: физика, биология, химия, астрономия и другие.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3873500" y="2444254"/>
            <a:ext cx="2112264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6E1E2A"/>
                </a:solidFill>
                <a:latin typeface="Lora"/>
              </a:rPr>
              <a:t>2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3873500" y="3370719"/>
            <a:ext cx="1965960" cy="2489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90"/>
              </a:lnSpc>
            </a:pPr>
            <a:r>
              <a:rPr lang="ru-RU" sz="2325" b="1">
                <a:solidFill>
                  <a:srgbClr val="2A2622"/>
                </a:solidFill>
                <a:latin typeface="Golos Text"/>
              </a:rPr>
              <a:t>Учись в вузе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3873500" y="3720009"/>
            <a:ext cx="1663700" cy="119340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Поступи на профильную специальность, участвуй в исследованиях.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6680200" y="2444254"/>
            <a:ext cx="2112264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6E1E2A"/>
                </a:solidFill>
                <a:latin typeface="Lora"/>
              </a:rPr>
              <a:t>3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6680200" y="3371354"/>
            <a:ext cx="1663700" cy="7175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75"/>
              </a:lnSpc>
            </a:pPr>
            <a:r>
              <a:rPr lang="ru-RU" sz="2325" b="1">
                <a:solidFill>
                  <a:srgbClr val="2A2622"/>
                </a:solidFill>
                <a:latin typeface="Golos Text"/>
              </a:rPr>
              <a:t>Участвуй в олимпиадах и конференциях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6680200" y="4189909"/>
            <a:ext cx="1663700" cy="957263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Проверяй знания, знакомься с учёными, получай опыт.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9486900" y="2444254"/>
            <a:ext cx="2112264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6E1E2A"/>
                </a:solidFill>
                <a:latin typeface="Lora"/>
              </a:rPr>
              <a:t>4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9486900" y="3371354"/>
            <a:ext cx="1663700" cy="7175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75"/>
              </a:lnSpc>
            </a:pPr>
            <a:r>
              <a:rPr lang="ru-RU" sz="2325" b="1">
                <a:solidFill>
                  <a:srgbClr val="F6F3EC"/>
                </a:solidFill>
                <a:latin typeface="Golos Text"/>
              </a:rPr>
              <a:t>Читай статьи и задавай вопросы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9486900" y="4189909"/>
            <a:ext cx="16637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FFFFFF"/>
                </a:solidFill>
                <a:latin typeface="Golos Text"/>
              </a:rPr>
              <a:t>Следи за новыми открытиями, не бойся спрашивать.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1117600" y="2238772"/>
            <a:ext cx="2162810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200" b="1" cap="all" spc="240">
                <a:solidFill>
                  <a:srgbClr val="6E1E2A"/>
                </a:solidFill>
                <a:latin typeface="Golos Text"/>
              </a:rPr>
              <a:t>Удивительные факты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585442"/>
            <a:ext cx="11303000" cy="4927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spc="-53">
                <a:solidFill>
                  <a:srgbClr val="2A2622"/>
                </a:solidFill>
                <a:latin typeface="Lora"/>
              </a:rPr>
              <a:t>Наука в цифрах: факты, которые поражают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92200" y="3281363"/>
            <a:ext cx="3454400" cy="711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838"/>
              </a:lnSpc>
            </a:pPr>
            <a:r>
              <a:rPr lang="ru-RU" sz="8250" b="1" spc="-247">
                <a:solidFill>
                  <a:srgbClr val="6E1E2A"/>
                </a:solidFill>
                <a:latin typeface="Lora"/>
              </a:rPr>
              <a:t>300 000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92200" y="4115117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2A2622"/>
                </a:solidFill>
                <a:latin typeface="Golos Text"/>
              </a:rPr>
              <a:t>км/с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92200" y="4407853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Скорость света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4699000" y="3281363"/>
            <a:ext cx="3454400" cy="711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838"/>
              </a:lnSpc>
            </a:pPr>
            <a:r>
              <a:rPr lang="ru-RU" sz="8250" b="1" spc="-247">
                <a:solidFill>
                  <a:srgbClr val="6E1E2A"/>
                </a:solidFill>
                <a:latin typeface="Lora"/>
              </a:rPr>
              <a:t>3 млрд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4699000" y="4115117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2A2622"/>
                </a:solidFill>
                <a:latin typeface="Golos Text"/>
              </a:rPr>
              <a:t>пар оснований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4699000" y="4407853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ДНК человека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8305800" y="3281363"/>
            <a:ext cx="3454400" cy="711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838"/>
              </a:lnSpc>
            </a:pPr>
            <a:r>
              <a:rPr lang="ru-RU" sz="8250" b="1" spc="-247">
                <a:solidFill>
                  <a:srgbClr val="6E1E2A"/>
                </a:solidFill>
                <a:latin typeface="Lora"/>
              </a:rPr>
              <a:t>23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8305800" y="4115117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2A2622"/>
                </a:solidFill>
                <a:latin typeface="Golos Text"/>
              </a:rPr>
              <a:t>Вт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8305800" y="4407853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Мощность мозга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Наука: основы и современные направления</dc:title>
  <dc:creator>Слайда</dc:creator>
</cp:coreProperties>
</file>