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JetBrains Mono"/>
      <p:regular r:id="rId200"/>
      <p:bold r:id="rId201"/>
    </p:embeddedFont>
    <p:embeddedFont>
      <p:font typeface="Manrope"/>
      <p:regular r:id="rId204"/>
      <p:bold r:id="rId205"/>
    </p:embeddedFont>
    <p:embeddedFont>
      <p:font typeface="Onest"/>
      <p:regular r:id="rId208"/>
      <p:bold r:id="rId209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Relationship Id="rId208" Type="http://schemas.openxmlformats.org/officeDocument/2006/relationships/font" Target="fonts/font9.fntdata"/><Relationship Id="rId209" Type="http://schemas.openxmlformats.org/officeDocument/2006/relationships/font" Target="fonts/font10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E6D6A2"/>
              </a:solidFill>
              <a:round/>
            </a:ln>
          </c:spPr>
          <c:marker>
            <c:symbol val="circle"/>
            <c:size val="7"/>
            <c:spPr>
              <a:solidFill>
                <a:srgbClr val="FFFFFF"/>
              </a:solidFill>
              <a:ln w="28575">
                <a:solidFill>
                  <a:srgbClr val="E6D6A2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17</c:v>
                </c:pt>
                <c:pt idx="1">
                  <c:v>25</c:v>
                </c:pt>
                <c:pt idx="2">
                  <c:v>22</c:v>
                </c:pt>
                <c:pt idx="3">
                  <c:v>19</c:v>
                </c:pt>
                <c:pt idx="4">
                  <c:v>17</c:v>
                </c:pt>
              </c:numCache>
            </c:numRef>
          </c:val>
          <c:smooth val="0"/>
        </c:ser>
        <c:marker val="1"/>
        <c:axId val="101"/>
        <c:axId val="102"/>
      </c:line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solidFill>
                  <a:srgbClr val="FFFFFF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>
          <a:solidFill>
            <a:srgbClr val="9598A0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день! Сегодня мы поговорим о космосе — самом загадочном и вдохновляющем пространстве, которое окружает нашу планету. Узнаем, как устроена Солнечная система, как человек покорял орбиту и какие тайны Вселенной ещё ждут своего открытия.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Вот мы и подошли к итогу. Космос — это бесконечный источник открытий, от Гагарина до современных миссий. Запомните эти цифры: свет летит со скоростью 300 тысяч километров в секунду, в нашей галактике от ста до четырёхсот миллиардов звёзд, а МКС можно увидеть с Земли даже без телескопа. Спасибо за внимание, готов ответить на вопросы.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привыкли называть космосом бесконечное пространство со звёздами. Но научно космос начинается гораздо ближе — всего в ста километрах от Земли. Эта граница называется линией Кармана. Выше неё атмосфера уже не поддерживает полёт, а воздух сменяется вакуумом. Именно там начинаются невесомость и радиация, к которым космонавты готовятся годами. Сегодня мы разберёмся, как устроен космос, и начнём с его границы.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таблицу — перед нами все восемь планет Солнечной системы. Они разительно отличаются: от маленького Меркурия до гиганта Юпитера. Обратите внимание на температуру: Венера раскалена до 462 градусов из-за плотной атмосферы, а Нептун — ледяной мир с температурой около -200. Число спутников тоже разное: у Меркурия и Венеры их нет, а у Сатурна уже открыто 146 лун. Эти цифры помогают понять, насколько уникальна наша Земля — единственная планета с жизнью.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Солнце — это самая близкая к нам звезда, и именно поэтому мы видим его таким ярким и большим. На самом деле это жёлтый карлик — звезда средних размеров и температуры. Чтобы представить масштаб: масса Солнца в 333 тысячи раз больше земной, а внутри него поместилось бы больше миллиона планет размером с Землю. Звёзды бывают очень разными: красные карлики живут триллионы лет и встречаются чаще всего, а голубые гиганты — в десятки раз массивнее Солнца и светят очень ярко. Ближайшая к нам звезда после Солнца, Проксима Центавра, находится так далеко, что свет идёт от неё больше четырёх лет.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12 апреля 1961 года человечество сделало то, о чём мечтали веками. Юрий Гагарин на корабле «Восток-1» облетел Землю за 108 минут. Этот полёт стал возможен благодаря гению Сергея Королёва и мужеству самого космонавта. Гагарин поднялся на высоту 327 километров — выше любой границы, которую знал человек. С этого момента космос перестал быть мечтой и стал реальной дорогой. Давайте посмотрим, как мы прошли этот путь дальше — до Луны, орбитальных станций и сегодняшних программ.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Вот два объекта, которые часто путают: Луна и МКС. До Луны лететь почти 385 тысяч километров, а МКС находится всего в 400 километрах от нас. При этом станция мчится со скоростью 27 600 километров в час и совершает 16 оборотов вокруг Земли за сутки. Луна, кстати, в диаметре более трёх с половиной тысяч километров — в четыре раза меньше нашей планеты. А на МКС сейчас живут и работают семь человек. Давайте посмотрим, как устроена их жизнь в невесомости.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Российская космонавтика сегодня — это стабильная работа: примерно 17–25 пусков в год. Пик 2021 года был связан с запуском коммерческих спутников, после чего число немного снизилось, но остаётся устойчивым. При этом в отряде 26 действующих космонавтов, а программа «Сфера» предусматривает группировку более чем из 600 спутников. И, конечно, мы продолжаем сотрудничество по МКС — станция работает, экипажи летают. Если посмотреть на тренд, видно, что космическая деятельность России сохраняет ритм, несмотря на внешние вызовы.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Жизнь на МКС — это полная перестройка привычного уклада. В невесомости ты буквально пристёгиваешься на ночь к стене, чтобы не уплыть во сне. Питаемся мы из туб и контейнеров, а чтобы мышцы не атрофировались, два часа в день обязательно тренируемся. При этом большую часть времени занимают научные эксперименты — ради них мы здесь и работаем. А если нужно выйти за пределы станции, такой выход может длиться до восьми часов — это сложная и опасная работа, поэтому подготовка к каждому выходу идёт месяцами.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Чёрные дыры — это одни из самых странных объектов во Вселенной. Их гравитация настолько сильна, что даже свет не может покинуть пределы горизонта событий. Долгое время они оставались лишь теоретическим предсказанием, но в 2019 году мы впервые увидели тень чёрной дыры M87*. Это стало возможным благодаря объединению радиотелескопов по всей Земле. Однако чёрные дыры — не единственная загадка: мы до сих пор не знаем, из чего состоит тёмная материя, и почему расширение Вселенной ускоряется. Эти вопросы — ключ к пониманию устройства космоса.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8fd4be6b286a222e.png"/><Relationship Id="rId4" Type="http://schemas.openxmlformats.org/officeDocument/2006/relationships/image" Target="../media/mebf753af406c181f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401ebb2a56c8b129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401ebb2a56c8b129.png"/><Relationship Id="rId4" Type="http://schemas.openxmlformats.org/officeDocument/2006/relationships/image" Target="../media/m8dc8459d95210f42.jpe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401ebb2a56c8b129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401ebb2a56c8b129.png"/><Relationship Id="rId4" Type="http://schemas.openxmlformats.org/officeDocument/2006/relationships/image" Target="../media/m52942d4b9fc1405b.jpe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401ebb2a56c8b129.png"/><Relationship Id="rId4" Type="http://schemas.openxmlformats.org/officeDocument/2006/relationships/image" Target="../media/md9e58efd6cdf18f7.jpe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689b9642bbe18e38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401ebb2a56c8b129.png"/><Relationship Id="rId100" Type="http://schemas.openxmlformats.org/officeDocument/2006/relationships/chart" Target="../charts/char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401ebb2a56c8b129.png"/><Relationship Id="rId4" Type="http://schemas.openxmlformats.org/officeDocument/2006/relationships/image" Target="../media/md088129ce02206c3.jpe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401ebb2a56c8b129.png"/><Relationship Id="rId4" Type="http://schemas.openxmlformats.org/officeDocument/2006/relationships/image" Target="../media/m8e2381e6968171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6350" y="6350"/>
            <a:ext cx="12179300" cy="68453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762000" y="3915569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JetBrains Mono"/>
              </a:rPr>
              <a:t>Презентация · Космос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4156869"/>
            <a:ext cx="9232900" cy="13993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59"/>
              </a:lnSpc>
            </a:pPr>
            <a:r>
              <a:rPr lang="ru-RU" sz="5200" b="1" spc="-129">
                <a:solidFill>
                  <a:srgbClr val="FFFFFF"/>
                </a:solidFill>
                <a:latin typeface="Manrope"/>
              </a:rPr>
              <a:t>Космос: бесконечное пространство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648325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От Земли до далёких галактик: устройство Вселенной, история освоения космоса и жизнь на орбите.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057650"/>
            <a:ext cx="3073400" cy="1123950"/>
          </a:xfrm>
          <a:prstGeom prst="roundRect">
            <a:avLst>
              <a:gd name="adj" fmla="val 6779"/>
            </a:avLst>
          </a:prstGeom>
          <a:noFill/>
          <a:ln w="6350" cap="flat">
            <a:solidFill>
              <a:srgbClr val="1D212B"/>
            </a:solidFill>
          </a:ln>
        </p:spPr>
      </p:sp>
      <p:sp>
        <p:nvSpPr>
          <p:cNvPr id="4" name="card4"/>
          <p:cNvSpPr/>
          <p:nvPr/>
        </p:nvSpPr>
        <p:spPr>
          <a:xfrm>
            <a:off x="3987800" y="4057650"/>
            <a:ext cx="3073400" cy="1123950"/>
          </a:xfrm>
          <a:prstGeom prst="roundRect">
            <a:avLst>
              <a:gd name="adj" fmla="val 6779"/>
            </a:avLst>
          </a:prstGeom>
          <a:noFill/>
          <a:ln w="6350" cap="flat">
            <a:solidFill>
              <a:srgbClr val="1D212B"/>
            </a:solidFill>
          </a:ln>
        </p:spPr>
      </p:sp>
      <p:sp>
        <p:nvSpPr>
          <p:cNvPr id="5" name="card5"/>
          <p:cNvSpPr/>
          <p:nvPr/>
        </p:nvSpPr>
        <p:spPr>
          <a:xfrm>
            <a:off x="7213600" y="4057650"/>
            <a:ext cx="3073400" cy="1123950"/>
          </a:xfrm>
          <a:prstGeom prst="roundRect">
            <a:avLst>
              <a:gd name="adj" fmla="val 6779"/>
            </a:avLst>
          </a:prstGeom>
          <a:noFill/>
          <a:ln w="6350" cap="flat">
            <a:solidFill>
              <a:srgbClr val="1D212B"/>
            </a:solidFill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6F7">
                <a:alpha val="12157"/>
              </a:srgbClr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676400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6D6A2"/>
                </a:solidFill>
                <a:latin typeface="JetBrains Mono"/>
              </a:rPr>
              <a:t>Космос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898650"/>
            <a:ext cx="11303000" cy="901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000"/>
              </a:lnSpc>
            </a:pPr>
            <a:r>
              <a:rPr lang="ru-RU" sz="7000" b="1" spc="-209">
                <a:solidFill>
                  <a:srgbClr val="FFFFFF"/>
                </a:solidFill>
                <a:latin typeface="Manrope"/>
              </a:rPr>
              <a:t>Итоги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2949575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9598A0"/>
                </a:solidFill>
                <a:latin typeface="Onest"/>
              </a:rPr>
              <a:t>От Гагарина до современных миссий — космос остаётся источником бесконечных открытий.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22350" y="429260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9598A0"/>
                </a:solidFill>
                <a:latin typeface="JetBrains Mono"/>
              </a:rPr>
              <a:t>Скорость света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22350" y="4514850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Onest"/>
              </a:rPr>
              <a:t>300 000 км/с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248150" y="429260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9598A0"/>
                </a:solidFill>
                <a:latin typeface="JetBrains Mono"/>
              </a:rPr>
              <a:t>Звёзд в Млечном Пути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248150" y="4514850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Onest"/>
              </a:rPr>
              <a:t>100–400 млрд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473950" y="429260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9598A0"/>
                </a:solidFill>
                <a:latin typeface="JetBrains Mono"/>
              </a:rPr>
              <a:t>МКС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473950" y="4514850"/>
            <a:ext cx="2578100" cy="444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00"/>
              </a:lnSpc>
            </a:pPr>
            <a:r>
              <a:rPr lang="ru-RU" sz="1350" b="1">
                <a:solidFill>
                  <a:srgbClr val="FFFFFF"/>
                </a:solidFill>
                <a:latin typeface="Onest"/>
              </a:rPr>
              <a:t>видна невооружённым глазом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43588" y="3785139"/>
            <a:ext cx="125724" cy="125723"/>
          </a:xfrm>
          <a:prstGeom prst="roundRect">
            <a:avLst>
              <a:gd name="adj" fmla="val 22728"/>
            </a:avLst>
          </a:prstGeom>
          <a:solidFill>
            <a:srgbClr val="E6D6A2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985000" y="0"/>
            <a:ext cx="5207000" cy="6858000"/>
          </a:xfrm>
          <a:prstGeom prst="rect">
            <a:avLst/>
          </a:prstGeom>
          <a:solidFill>
            <a:srgbClr val="121625"/>
          </a:solidFill>
          <a:ln w="6350" cap="flat">
            <a:solidFill>
              <a:srgbClr val="E6E6F7">
                <a:alpha val="12157"/>
              </a:srgbClr>
            </a:solidFill>
          </a:ln>
        </p:spPr>
      </p:sp>
      <p:sp>
        <p:nvSpPr>
          <p:cNvPr id="5" name="card5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6F7">
                <a:alpha val="12157"/>
              </a:srgbClr>
            </a:solidFill>
          </a:ln>
        </p:spPr>
      </p:sp>
      <p:pic>
        <p:nvPicPr>
          <p:cNvPr id="6" name="pic6"/>
          <p:cNvPicPr/>
          <p:nvPr/>
        </p:nvPicPr>
        <p:blipFill>
          <a:blip r:embed="rId4"/>
          <a:srcRect l="27098" t="0" r="27098" b="0"/>
          <a:stretch>
            <a:fillRect/>
          </a:stretch>
        </p:blipFill>
        <p:spPr>
          <a:xfrm>
            <a:off x="6991350" y="6350"/>
            <a:ext cx="5194300" cy="6845300"/>
          </a:xfrm>
          <a:prstGeom prst="rect">
            <a:avLst/>
          </a:prstGeom>
        </p:spPr>
      </p:pic>
      <p:sp>
        <p:nvSpPr>
          <p:cNvPr id="7" name="text7"/>
          <p:cNvSpPr>
            <a:spLocks noChangeArrowheads="1"/>
          </p:cNvSpPr>
          <p:nvPr/>
        </p:nvSpPr>
        <p:spPr>
          <a:xfrm>
            <a:off x="76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6D6A2"/>
                </a:solidFill>
                <a:latin typeface="JetBrains Mono"/>
              </a:rPr>
              <a:t>Основы космоса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920750"/>
            <a:ext cx="5613400" cy="850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FFFFFF"/>
                </a:solidFill>
                <a:latin typeface="Manrope"/>
              </a:rPr>
              <a:t>Что такое космос и где он начинается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2035820"/>
            <a:ext cx="5613400" cy="143500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9598A0"/>
                </a:solidFill>
                <a:latin typeface="Onest"/>
              </a:rPr>
              <a:t>Космос — это пространство за пределами атмосферы Земли. Оно начинается на высоте 100 км — у линии Кармана, условной границы, где аэродинамика уступает место орбитальной механике. В космосе нет воздуха, там действуют невесомость, вакуум и космическая радиация.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3713063"/>
            <a:ext cx="4230191" cy="2698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FFFFFF"/>
                </a:solidFill>
                <a:latin typeface="Onest"/>
              </a:rPr>
              <a:t>Линия Кармана — 100 км над уровнем моря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889595"/>
            <a:ext cx="10668000" cy="5708650"/>
          </a:xfrm>
          <a:prstGeom prst="roundRect">
            <a:avLst>
              <a:gd name="adj" fmla="val 1334"/>
            </a:avLst>
          </a:prstGeom>
          <a:noFill/>
          <a:ln w="12700" cap="flat">
            <a:solidFill>
              <a:srgbClr val="1D212B"/>
            </a:solidFill>
          </a:ln>
        </p:spPr>
      </p:sp>
      <p:sp>
        <p:nvSpPr>
          <p:cNvPr id="4" name="card4"/>
          <p:cNvSpPr/>
          <p:nvPr/>
        </p:nvSpPr>
        <p:spPr>
          <a:xfrm>
            <a:off x="3815358" y="902295"/>
            <a:ext cx="1900535" cy="1111250"/>
          </a:xfrm>
          <a:prstGeom prst="rect">
            <a:avLst/>
          </a:prstGeom>
          <a:solidFill>
            <a:srgbClr val="1D212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815358" y="2013545"/>
            <a:ext cx="1900535" cy="571500"/>
          </a:xfrm>
          <a:prstGeom prst="rect">
            <a:avLst/>
          </a:prstGeom>
          <a:solidFill>
            <a:srgbClr val="1D212B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815358" y="2585045"/>
            <a:ext cx="1900535" cy="571500"/>
          </a:xfrm>
          <a:prstGeom prst="rect">
            <a:avLst/>
          </a:prstGeom>
          <a:solidFill>
            <a:srgbClr val="1D212B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3815358" y="3156545"/>
            <a:ext cx="1900535" cy="571500"/>
          </a:xfrm>
          <a:prstGeom prst="rect">
            <a:avLst/>
          </a:prstGeom>
          <a:solidFill>
            <a:srgbClr val="1D212B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3815358" y="3728045"/>
            <a:ext cx="1900535" cy="571500"/>
          </a:xfrm>
          <a:prstGeom prst="rect">
            <a:avLst/>
          </a:prstGeom>
          <a:solidFill>
            <a:srgbClr val="1D212B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3815358" y="4299545"/>
            <a:ext cx="1900535" cy="571500"/>
          </a:xfrm>
          <a:prstGeom prst="rect">
            <a:avLst/>
          </a:prstGeom>
          <a:solidFill>
            <a:srgbClr val="1D212B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3815358" y="4871045"/>
            <a:ext cx="1900535" cy="571500"/>
          </a:xfrm>
          <a:prstGeom prst="rect">
            <a:avLst/>
          </a:prstGeom>
          <a:solidFill>
            <a:srgbClr val="1D212B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3815358" y="5442545"/>
            <a:ext cx="1900535" cy="571500"/>
          </a:xfrm>
          <a:prstGeom prst="rect">
            <a:avLst/>
          </a:prstGeom>
          <a:solidFill>
            <a:srgbClr val="1D212B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3815358" y="6014045"/>
            <a:ext cx="1900535" cy="571500"/>
          </a:xfrm>
          <a:prstGeom prst="rect">
            <a:avLst/>
          </a:prstGeom>
          <a:solidFill>
            <a:srgbClr val="1D212B"/>
          </a:solidFill>
          <a:ln>
            <a:noFill/>
          </a:ln>
        </p:spPr>
      </p:sp>
      <p:sp>
        <p:nvSpPr>
          <p:cNvPr id="13" name="card1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6F7">
                <a:alpha val="12157"/>
              </a:srgbClr>
            </a:solidFill>
          </a:ln>
        </p:spPr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143000" y="-114894"/>
            <a:ext cx="1031169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187">
                <a:solidFill>
                  <a:srgbClr val="7FB6E6"/>
                </a:solidFill>
                <a:latin typeface="Onest"/>
              </a:rPr>
              <a:t>Планеты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92670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FFFFFF"/>
                </a:solidFill>
                <a:latin typeface="Manrope"/>
              </a:rPr>
              <a:t>Солнечная система и планеты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65200" y="1327745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FFFFFF"/>
                </a:solidFill>
                <a:latin typeface="Manrope"/>
              </a:rPr>
              <a:t>Планета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993158" y="1067395"/>
            <a:ext cx="1544935" cy="7937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 b="1">
                <a:solidFill>
                  <a:srgbClr val="E6D6A2"/>
                </a:solidFill>
                <a:latin typeface="Manrope"/>
              </a:rPr>
              <a:t>Расстояние от Солнца (млн км)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5754449" y="13277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FFFFFF"/>
                </a:solidFill>
                <a:latin typeface="Manrope"/>
              </a:rPr>
              <a:t>Диаметр (км)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794129" y="1197570"/>
            <a:ext cx="1544836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 b="1">
                <a:solidFill>
                  <a:srgbClr val="FFFFFF"/>
                </a:solidFill>
                <a:latin typeface="Manrope"/>
              </a:rPr>
              <a:t>Температура (°C)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694565" y="1197570"/>
            <a:ext cx="1544836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 b="1">
                <a:solidFill>
                  <a:srgbClr val="FFFFFF"/>
                </a:solidFill>
                <a:latin typeface="Manrope"/>
              </a:rPr>
              <a:t>Число спутников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65200" y="2178645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Меркурий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3853904" y="2178645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57,9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5754449" y="21786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4 879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7654885" y="21786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-173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9555321" y="21786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0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965200" y="2750145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Венера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3853904" y="2750145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108,2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5754449" y="27501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12 104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7654885" y="27501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462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9555321" y="27501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0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965200" y="3321645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Земля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3853904" y="3321645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149,6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5754449" y="33216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12 756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7654885" y="33216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15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9555321" y="33216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1</a:t>
            </a:r>
          </a:p>
        </p:txBody>
      </p:sp>
      <p:sp>
        <p:nvSpPr>
          <p:cNvPr id="36" name="text36"/>
          <p:cNvSpPr>
            <a:spLocks noChangeArrowheads="1"/>
          </p:cNvSpPr>
          <p:nvPr/>
        </p:nvSpPr>
        <p:spPr>
          <a:xfrm>
            <a:off x="965200" y="3893145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Марс</a:t>
            </a:r>
          </a:p>
        </p:txBody>
      </p:sp>
      <p:sp>
        <p:nvSpPr>
          <p:cNvPr id="37" name="text37"/>
          <p:cNvSpPr>
            <a:spLocks noChangeArrowheads="1"/>
          </p:cNvSpPr>
          <p:nvPr/>
        </p:nvSpPr>
        <p:spPr>
          <a:xfrm>
            <a:off x="3853904" y="3893145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227,9</a:t>
            </a:r>
          </a:p>
        </p:txBody>
      </p:sp>
      <p:sp>
        <p:nvSpPr>
          <p:cNvPr id="38" name="text38"/>
          <p:cNvSpPr>
            <a:spLocks noChangeArrowheads="1"/>
          </p:cNvSpPr>
          <p:nvPr/>
        </p:nvSpPr>
        <p:spPr>
          <a:xfrm>
            <a:off x="5754449" y="38931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6 792</a:t>
            </a:r>
          </a:p>
        </p:txBody>
      </p:sp>
      <p:sp>
        <p:nvSpPr>
          <p:cNvPr id="39" name="text39"/>
          <p:cNvSpPr>
            <a:spLocks noChangeArrowheads="1"/>
          </p:cNvSpPr>
          <p:nvPr/>
        </p:nvSpPr>
        <p:spPr>
          <a:xfrm>
            <a:off x="7654885" y="38931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-63</a:t>
            </a:r>
          </a:p>
        </p:txBody>
      </p:sp>
      <p:sp>
        <p:nvSpPr>
          <p:cNvPr id="40" name="text40"/>
          <p:cNvSpPr>
            <a:spLocks noChangeArrowheads="1"/>
          </p:cNvSpPr>
          <p:nvPr/>
        </p:nvSpPr>
        <p:spPr>
          <a:xfrm>
            <a:off x="9555321" y="38931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2</a:t>
            </a:r>
          </a:p>
        </p:txBody>
      </p:sp>
      <p:sp>
        <p:nvSpPr>
          <p:cNvPr id="41" name="text41"/>
          <p:cNvSpPr>
            <a:spLocks noChangeArrowheads="1"/>
          </p:cNvSpPr>
          <p:nvPr/>
        </p:nvSpPr>
        <p:spPr>
          <a:xfrm>
            <a:off x="965200" y="4464645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Юпитер</a:t>
            </a:r>
          </a:p>
        </p:txBody>
      </p:sp>
      <p:sp>
        <p:nvSpPr>
          <p:cNvPr id="42" name="text42"/>
          <p:cNvSpPr>
            <a:spLocks noChangeArrowheads="1"/>
          </p:cNvSpPr>
          <p:nvPr/>
        </p:nvSpPr>
        <p:spPr>
          <a:xfrm>
            <a:off x="3853904" y="4464645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778,5</a:t>
            </a:r>
          </a:p>
        </p:txBody>
      </p:sp>
      <p:sp>
        <p:nvSpPr>
          <p:cNvPr id="43" name="text43"/>
          <p:cNvSpPr>
            <a:spLocks noChangeArrowheads="1"/>
          </p:cNvSpPr>
          <p:nvPr/>
        </p:nvSpPr>
        <p:spPr>
          <a:xfrm>
            <a:off x="5754449" y="44646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142 984</a:t>
            </a:r>
          </a:p>
        </p:txBody>
      </p:sp>
      <p:sp>
        <p:nvSpPr>
          <p:cNvPr id="44" name="text44"/>
          <p:cNvSpPr>
            <a:spLocks noChangeArrowheads="1"/>
          </p:cNvSpPr>
          <p:nvPr/>
        </p:nvSpPr>
        <p:spPr>
          <a:xfrm>
            <a:off x="7654885" y="44646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-108</a:t>
            </a:r>
          </a:p>
        </p:txBody>
      </p:sp>
      <p:sp>
        <p:nvSpPr>
          <p:cNvPr id="45" name="text45"/>
          <p:cNvSpPr>
            <a:spLocks noChangeArrowheads="1"/>
          </p:cNvSpPr>
          <p:nvPr/>
        </p:nvSpPr>
        <p:spPr>
          <a:xfrm>
            <a:off x="9555321" y="44646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95</a:t>
            </a:r>
          </a:p>
        </p:txBody>
      </p:sp>
      <p:sp>
        <p:nvSpPr>
          <p:cNvPr id="46" name="text46"/>
          <p:cNvSpPr>
            <a:spLocks noChangeArrowheads="1"/>
          </p:cNvSpPr>
          <p:nvPr/>
        </p:nvSpPr>
        <p:spPr>
          <a:xfrm>
            <a:off x="965200" y="5036145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Сатурн</a:t>
            </a:r>
          </a:p>
        </p:txBody>
      </p:sp>
      <p:sp>
        <p:nvSpPr>
          <p:cNvPr id="47" name="text47"/>
          <p:cNvSpPr>
            <a:spLocks noChangeArrowheads="1"/>
          </p:cNvSpPr>
          <p:nvPr/>
        </p:nvSpPr>
        <p:spPr>
          <a:xfrm>
            <a:off x="3853904" y="5036145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1 432</a:t>
            </a:r>
          </a:p>
        </p:txBody>
      </p:sp>
      <p:sp>
        <p:nvSpPr>
          <p:cNvPr id="48" name="text48"/>
          <p:cNvSpPr>
            <a:spLocks noChangeArrowheads="1"/>
          </p:cNvSpPr>
          <p:nvPr/>
        </p:nvSpPr>
        <p:spPr>
          <a:xfrm>
            <a:off x="5754449" y="50361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120 536</a:t>
            </a:r>
          </a:p>
        </p:txBody>
      </p:sp>
      <p:sp>
        <p:nvSpPr>
          <p:cNvPr id="49" name="text49"/>
          <p:cNvSpPr>
            <a:spLocks noChangeArrowheads="1"/>
          </p:cNvSpPr>
          <p:nvPr/>
        </p:nvSpPr>
        <p:spPr>
          <a:xfrm>
            <a:off x="7654885" y="50361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-139</a:t>
            </a:r>
          </a:p>
        </p:txBody>
      </p:sp>
      <p:sp>
        <p:nvSpPr>
          <p:cNvPr id="50" name="text50"/>
          <p:cNvSpPr>
            <a:spLocks noChangeArrowheads="1"/>
          </p:cNvSpPr>
          <p:nvPr/>
        </p:nvSpPr>
        <p:spPr>
          <a:xfrm>
            <a:off x="9555321" y="50361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146</a:t>
            </a:r>
          </a:p>
        </p:txBody>
      </p:sp>
      <p:sp>
        <p:nvSpPr>
          <p:cNvPr id="51" name="text51"/>
          <p:cNvSpPr>
            <a:spLocks noChangeArrowheads="1"/>
          </p:cNvSpPr>
          <p:nvPr/>
        </p:nvSpPr>
        <p:spPr>
          <a:xfrm>
            <a:off x="965200" y="5607645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Уран</a:t>
            </a:r>
          </a:p>
        </p:txBody>
      </p:sp>
      <p:sp>
        <p:nvSpPr>
          <p:cNvPr id="52" name="text52"/>
          <p:cNvSpPr>
            <a:spLocks noChangeArrowheads="1"/>
          </p:cNvSpPr>
          <p:nvPr/>
        </p:nvSpPr>
        <p:spPr>
          <a:xfrm>
            <a:off x="3853904" y="5607645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2 867</a:t>
            </a:r>
          </a:p>
        </p:txBody>
      </p:sp>
      <p:sp>
        <p:nvSpPr>
          <p:cNvPr id="53" name="text53"/>
          <p:cNvSpPr>
            <a:spLocks noChangeArrowheads="1"/>
          </p:cNvSpPr>
          <p:nvPr/>
        </p:nvSpPr>
        <p:spPr>
          <a:xfrm>
            <a:off x="5754449" y="56076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51 118</a:t>
            </a:r>
          </a:p>
        </p:txBody>
      </p:sp>
      <p:sp>
        <p:nvSpPr>
          <p:cNvPr id="54" name="text54"/>
          <p:cNvSpPr>
            <a:spLocks noChangeArrowheads="1"/>
          </p:cNvSpPr>
          <p:nvPr/>
        </p:nvSpPr>
        <p:spPr>
          <a:xfrm>
            <a:off x="7654885" y="56076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-197</a:t>
            </a:r>
          </a:p>
        </p:txBody>
      </p:sp>
      <p:sp>
        <p:nvSpPr>
          <p:cNvPr id="55" name="text55"/>
          <p:cNvSpPr>
            <a:spLocks noChangeArrowheads="1"/>
          </p:cNvSpPr>
          <p:nvPr/>
        </p:nvSpPr>
        <p:spPr>
          <a:xfrm>
            <a:off x="9555321" y="56076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28</a:t>
            </a:r>
          </a:p>
        </p:txBody>
      </p:sp>
      <p:sp>
        <p:nvSpPr>
          <p:cNvPr id="56" name="text56"/>
          <p:cNvSpPr>
            <a:spLocks noChangeArrowheads="1"/>
          </p:cNvSpPr>
          <p:nvPr/>
        </p:nvSpPr>
        <p:spPr>
          <a:xfrm>
            <a:off x="965200" y="6179145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Нептун</a:t>
            </a:r>
          </a:p>
        </p:txBody>
      </p:sp>
      <p:sp>
        <p:nvSpPr>
          <p:cNvPr id="57" name="text57"/>
          <p:cNvSpPr>
            <a:spLocks noChangeArrowheads="1"/>
          </p:cNvSpPr>
          <p:nvPr/>
        </p:nvSpPr>
        <p:spPr>
          <a:xfrm>
            <a:off x="3853904" y="6179145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4 515</a:t>
            </a:r>
          </a:p>
        </p:txBody>
      </p:sp>
      <p:sp>
        <p:nvSpPr>
          <p:cNvPr id="58" name="text58"/>
          <p:cNvSpPr>
            <a:spLocks noChangeArrowheads="1"/>
          </p:cNvSpPr>
          <p:nvPr/>
        </p:nvSpPr>
        <p:spPr>
          <a:xfrm>
            <a:off x="5754449" y="61791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49 528</a:t>
            </a:r>
          </a:p>
        </p:txBody>
      </p:sp>
      <p:sp>
        <p:nvSpPr>
          <p:cNvPr id="59" name="text59"/>
          <p:cNvSpPr>
            <a:spLocks noChangeArrowheads="1"/>
          </p:cNvSpPr>
          <p:nvPr/>
        </p:nvSpPr>
        <p:spPr>
          <a:xfrm>
            <a:off x="7654885" y="61791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-201</a:t>
            </a:r>
          </a:p>
        </p:txBody>
      </p:sp>
      <p:sp>
        <p:nvSpPr>
          <p:cNvPr id="60" name="text60"/>
          <p:cNvSpPr>
            <a:spLocks noChangeArrowheads="1"/>
          </p:cNvSpPr>
          <p:nvPr/>
        </p:nvSpPr>
        <p:spPr>
          <a:xfrm>
            <a:off x="9555321" y="61791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16</a:t>
            </a:r>
          </a:p>
        </p:txBody>
      </p:sp>
      <p:sp>
        <p:nvSpPr>
          <p:cNvPr id="61" name="text61"/>
          <p:cNvSpPr>
            <a:spLocks noChangeArrowheads="1"/>
          </p:cNvSpPr>
          <p:nvPr/>
        </p:nvSpPr>
        <p:spPr>
          <a:xfrm>
            <a:off x="762000" y="675064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9598A0"/>
                </a:solidFill>
                <a:latin typeface="Onest"/>
              </a:rPr>
              <a:t>Юпитер — крупнейшая планета: его диаметр в 11 раз больше земного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43588" y="3650499"/>
            <a:ext cx="125724" cy="125723"/>
          </a:xfrm>
          <a:prstGeom prst="roundRect">
            <a:avLst>
              <a:gd name="adj" fmla="val 22728"/>
            </a:avLst>
          </a:prstGeom>
          <a:solidFill>
            <a:srgbClr val="E6D6A2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985000" y="0"/>
            <a:ext cx="5207000" cy="6858000"/>
          </a:xfrm>
          <a:prstGeom prst="rect">
            <a:avLst/>
          </a:prstGeom>
          <a:solidFill>
            <a:srgbClr val="121625"/>
          </a:solidFill>
          <a:ln w="6350" cap="flat">
            <a:solidFill>
              <a:srgbClr val="E6E6F7">
                <a:alpha val="12157"/>
              </a:srgbClr>
            </a:solidFill>
          </a:ln>
        </p:spPr>
      </p:sp>
      <p:sp>
        <p:nvSpPr>
          <p:cNvPr id="5" name="card5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6F7">
                <a:alpha val="12157"/>
              </a:srgbClr>
            </a:solidFill>
          </a:ln>
        </p:spPr>
      </p:sp>
      <p:pic>
        <p:nvPicPr>
          <p:cNvPr id="6" name="pic6"/>
          <p:cNvPicPr/>
          <p:nvPr/>
        </p:nvPicPr>
        <p:blipFill>
          <a:blip r:embed="rId4"/>
          <a:srcRect l="28620" t="0" r="28620" b="0"/>
          <a:stretch>
            <a:fillRect/>
          </a:stretch>
        </p:blipFill>
        <p:spPr>
          <a:xfrm>
            <a:off x="6991350" y="6350"/>
            <a:ext cx="5194300" cy="6845300"/>
          </a:xfrm>
          <a:prstGeom prst="rect">
            <a:avLst/>
          </a:prstGeom>
        </p:spPr>
      </p:pic>
      <p:sp>
        <p:nvSpPr>
          <p:cNvPr id="7" name="text7"/>
          <p:cNvSpPr>
            <a:spLocks noChangeArrowheads="1"/>
          </p:cNvSpPr>
          <p:nvPr/>
        </p:nvSpPr>
        <p:spPr>
          <a:xfrm>
            <a:off x="76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6D6A2"/>
                </a:solidFill>
                <a:latin typeface="JetBrains Mono"/>
              </a:rPr>
              <a:t>Звёзды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920750"/>
            <a:ext cx="62230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FFFFFF"/>
                </a:solidFill>
                <a:latin typeface="Manrope"/>
              </a:rPr>
              <a:t>Солнце — жёлтый карлик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616720"/>
            <a:ext cx="5613400" cy="17194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9598A0"/>
                </a:solidFill>
                <a:latin typeface="Onest"/>
              </a:rPr>
              <a:t>Солнце — звезда спектрального класса G: температура поверхности около 5 500 °C, масса в 333 000 раз больше земной. Звёзды различаются по цвету: красные карлики — холодные и многочисленные, голубые гиганты — горячие и яркие. Ближайшая к нам звезда, Проксима Центавра, находится на расстоянии 4,24 светового года.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3578423"/>
            <a:ext cx="5334000" cy="5270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FFFFFF"/>
                </a:solidFill>
                <a:latin typeface="Onest"/>
              </a:rPr>
              <a:t>Красные карлики — чемпионы по числу, голубые гиганты — по яркости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43588" y="3785139"/>
            <a:ext cx="125724" cy="125723"/>
          </a:xfrm>
          <a:prstGeom prst="roundRect">
            <a:avLst>
              <a:gd name="adj" fmla="val 22728"/>
            </a:avLst>
          </a:prstGeom>
          <a:solidFill>
            <a:srgbClr val="E6D6A2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985000" y="0"/>
            <a:ext cx="5207000" cy="6858000"/>
          </a:xfrm>
          <a:prstGeom prst="rect">
            <a:avLst/>
          </a:prstGeom>
          <a:solidFill>
            <a:srgbClr val="121625"/>
          </a:solidFill>
          <a:ln w="6350" cap="flat">
            <a:solidFill>
              <a:srgbClr val="E6E6F7">
                <a:alpha val="12157"/>
              </a:srgbClr>
            </a:solidFill>
          </a:ln>
        </p:spPr>
      </p:sp>
      <p:sp>
        <p:nvSpPr>
          <p:cNvPr id="5" name="card5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6F7">
                <a:alpha val="12157"/>
              </a:srgbClr>
            </a:solidFill>
          </a:ln>
        </p:spPr>
      </p:sp>
      <p:pic>
        <p:nvPicPr>
          <p:cNvPr id="6" name="pic6"/>
          <p:cNvPicPr/>
          <p:nvPr/>
        </p:nvPicPr>
        <p:blipFill>
          <a:blip r:embed="rId4"/>
          <a:srcRect l="2543" t="0" r="2543" b="0"/>
          <a:stretch>
            <a:fillRect/>
          </a:stretch>
        </p:blipFill>
        <p:spPr>
          <a:xfrm>
            <a:off x="6991350" y="6350"/>
            <a:ext cx="5194300" cy="6845300"/>
          </a:xfrm>
          <a:prstGeom prst="rect">
            <a:avLst/>
          </a:prstGeom>
        </p:spPr>
      </p:pic>
      <p:sp>
        <p:nvSpPr>
          <p:cNvPr id="7" name="text7"/>
          <p:cNvSpPr>
            <a:spLocks noChangeArrowheads="1"/>
          </p:cNvSpPr>
          <p:nvPr/>
        </p:nvSpPr>
        <p:spPr>
          <a:xfrm>
            <a:off x="76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6D6A2"/>
                </a:solidFill>
                <a:latin typeface="JetBrains Mono"/>
              </a:rPr>
              <a:t>12 апреля 1961 года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920750"/>
            <a:ext cx="5613400" cy="850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FFFFFF"/>
                </a:solidFill>
                <a:latin typeface="Manrope"/>
              </a:rPr>
              <a:t>Покорение космоса: Юрий Гагарин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2035820"/>
            <a:ext cx="5613400" cy="143500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9598A0"/>
                </a:solidFill>
                <a:latin typeface="Onest"/>
              </a:rPr>
              <a:t>Первый полёт человека в космос длился 108 минут. Корабль «Восток-1» с Юрием Гагариным на борту совершил один виток вокруг Земли на высоте до 327 км. Полёт стал триумфом советской науки и личного мужества — от идеи Сергея Королёва до легендарного «Поехали!».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3713063"/>
            <a:ext cx="4760615" cy="2698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FFFFFF"/>
                </a:solidFill>
                <a:latin typeface="Onest"/>
              </a:rPr>
              <a:t>«Поехали!» — фраза, открывшая космическую эру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2100163"/>
            <a:ext cx="2447925" cy="1752600"/>
          </a:xfrm>
          <a:prstGeom prst="roundRect">
            <a:avLst>
              <a:gd name="adj" fmla="val 4347"/>
            </a:avLst>
          </a:prstGeom>
          <a:solidFill>
            <a:srgbClr val="121625"/>
          </a:solidFill>
          <a:ln w="6350" cap="flat">
            <a:solidFill>
              <a:srgbClr val="E6E6F7">
                <a:alpha val="12157"/>
              </a:srgbClr>
            </a:solidFill>
          </a:ln>
        </p:spPr>
      </p:sp>
      <p:sp>
        <p:nvSpPr>
          <p:cNvPr id="4" name="card4"/>
          <p:cNvSpPr/>
          <p:nvPr/>
        </p:nvSpPr>
        <p:spPr>
          <a:xfrm>
            <a:off x="3565525" y="2100163"/>
            <a:ext cx="2447925" cy="1752600"/>
          </a:xfrm>
          <a:prstGeom prst="roundRect">
            <a:avLst>
              <a:gd name="adj" fmla="val 4347"/>
            </a:avLst>
          </a:prstGeom>
          <a:solidFill>
            <a:srgbClr val="121625"/>
          </a:solidFill>
          <a:ln w="6350" cap="flat">
            <a:solidFill>
              <a:srgbClr val="E6E6F7">
                <a:alpha val="12157"/>
              </a:srgbClr>
            </a:solidFill>
          </a:ln>
        </p:spPr>
      </p:sp>
      <p:sp>
        <p:nvSpPr>
          <p:cNvPr id="5" name="card5"/>
          <p:cNvSpPr/>
          <p:nvPr/>
        </p:nvSpPr>
        <p:spPr>
          <a:xfrm>
            <a:off x="6178550" y="2100163"/>
            <a:ext cx="2447925" cy="1752600"/>
          </a:xfrm>
          <a:prstGeom prst="roundRect">
            <a:avLst>
              <a:gd name="adj" fmla="val 4347"/>
            </a:avLst>
          </a:prstGeom>
          <a:solidFill>
            <a:srgbClr val="121625"/>
          </a:solidFill>
          <a:ln w="6350" cap="flat">
            <a:solidFill>
              <a:srgbClr val="E6E6F7">
                <a:alpha val="12157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8791575" y="2100163"/>
            <a:ext cx="2447925" cy="1752600"/>
          </a:xfrm>
          <a:prstGeom prst="roundRect">
            <a:avLst>
              <a:gd name="adj" fmla="val 4347"/>
            </a:avLst>
          </a:prstGeom>
          <a:solidFill>
            <a:srgbClr val="121625"/>
          </a:solidFill>
          <a:ln w="6350" cap="flat">
            <a:solidFill>
              <a:srgbClr val="E6E6F7">
                <a:alpha val="12157"/>
              </a:srgbClr>
            </a:solidFill>
          </a:ln>
        </p:spPr>
      </p:sp>
      <p:sp>
        <p:nvSpPr>
          <p:cNvPr id="7" name="card7"/>
          <p:cNvSpPr/>
          <p:nvPr/>
        </p:nvSpPr>
        <p:spPr>
          <a:xfrm>
            <a:off x="952500" y="4017863"/>
            <a:ext cx="2447925" cy="1346200"/>
          </a:xfrm>
          <a:prstGeom prst="roundRect">
            <a:avLst>
              <a:gd name="adj" fmla="val 5660"/>
            </a:avLst>
          </a:prstGeom>
          <a:solidFill>
            <a:srgbClr val="121625"/>
          </a:solidFill>
          <a:ln w="6350" cap="flat">
            <a:solidFill>
              <a:srgbClr val="E6E6F7">
                <a:alpha val="12157"/>
              </a:srgbClr>
            </a:solidFill>
          </a:ln>
        </p:spPr>
      </p:sp>
      <p:sp>
        <p:nvSpPr>
          <p:cNvPr id="8" name="card8"/>
          <p:cNvSpPr/>
          <p:nvPr/>
        </p:nvSpPr>
        <p:spPr>
          <a:xfrm>
            <a:off x="3565525" y="4017863"/>
            <a:ext cx="2447925" cy="1346200"/>
          </a:xfrm>
          <a:prstGeom prst="roundRect">
            <a:avLst>
              <a:gd name="adj" fmla="val 5660"/>
            </a:avLst>
          </a:prstGeom>
          <a:solidFill>
            <a:srgbClr val="121625"/>
          </a:solidFill>
          <a:ln w="6350" cap="flat">
            <a:solidFill>
              <a:srgbClr val="E6E6F7">
                <a:alpha val="12157"/>
              </a:srgbClr>
            </a:solidFill>
          </a:ln>
        </p:spPr>
      </p:sp>
      <p:sp>
        <p:nvSpPr>
          <p:cNvPr id="9" name="card9"/>
          <p:cNvSpPr/>
          <p:nvPr/>
        </p:nvSpPr>
        <p:spPr>
          <a:xfrm>
            <a:off x="6178550" y="4017863"/>
            <a:ext cx="2447925" cy="1346200"/>
          </a:xfrm>
          <a:prstGeom prst="roundRect">
            <a:avLst>
              <a:gd name="adj" fmla="val 5660"/>
            </a:avLst>
          </a:prstGeom>
          <a:solidFill>
            <a:srgbClr val="121625"/>
          </a:solidFill>
          <a:ln w="6350" cap="flat">
            <a:solidFill>
              <a:srgbClr val="E6E6F7">
                <a:alpha val="12157"/>
              </a:srgbClr>
            </a:solidFill>
          </a:ln>
        </p:spPr>
      </p:sp>
      <p:sp>
        <p:nvSpPr>
          <p:cNvPr id="10" name="card10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6F7">
                <a:alpha val="12157"/>
              </a:srgbClr>
            </a:solidFill>
          </a:ln>
        </p:spPr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333500" y="1081088"/>
            <a:ext cx="944451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187">
                <a:solidFill>
                  <a:srgbClr val="7FB6E6"/>
                </a:solidFill>
                <a:latin typeface="Onest"/>
              </a:rPr>
              <a:t>Космос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52500" y="1320403"/>
            <a:ext cx="10922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FFFFFF"/>
                </a:solidFill>
                <a:latin typeface="Manrope"/>
              </a:rPr>
              <a:t>Луна и МКС: ключевые цифры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174750" y="2258913"/>
            <a:ext cx="2028825" cy="825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 spc="-95">
                <a:solidFill>
                  <a:srgbClr val="E6D6A2"/>
                </a:solidFill>
                <a:latin typeface="JetBrains Mono"/>
              </a:rPr>
              <a:t>384 400 км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174750" y="3186013"/>
            <a:ext cx="240411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E4E9F4"/>
                </a:solidFill>
                <a:latin typeface="Onest"/>
              </a:rPr>
              <a:t>Расстояние до Луны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174750" y="3452713"/>
            <a:ext cx="240411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9598A0"/>
                </a:solidFill>
                <a:latin typeface="Onest"/>
              </a:rPr>
              <a:t>от Земли до Луны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787775" y="2258913"/>
            <a:ext cx="2501646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 spc="-95">
                <a:solidFill>
                  <a:srgbClr val="E6D6A2"/>
                </a:solidFill>
                <a:latin typeface="JetBrains Mono"/>
              </a:rPr>
              <a:t>3 474 км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787775" y="2779613"/>
            <a:ext cx="240411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E4E9F4"/>
                </a:solidFill>
                <a:latin typeface="Onest"/>
              </a:rPr>
              <a:t>Диаметр Луны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3787775" y="3046313"/>
            <a:ext cx="240411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9598A0"/>
                </a:solidFill>
                <a:latin typeface="Onest"/>
              </a:rPr>
              <a:t>почти в 4 раза меньше Земли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00800" y="2258913"/>
            <a:ext cx="2501646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 spc="-95">
                <a:solidFill>
                  <a:srgbClr val="E6D6A2"/>
                </a:solidFill>
                <a:latin typeface="JetBrains Mono"/>
              </a:rPr>
              <a:t>400 км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00800" y="2779613"/>
            <a:ext cx="240411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E4E9F4"/>
                </a:solidFill>
                <a:latin typeface="Onest"/>
              </a:rPr>
              <a:t>Высота орбиты МКС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00800" y="3046313"/>
            <a:ext cx="240411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9598A0"/>
                </a:solidFill>
                <a:latin typeface="Onest"/>
              </a:rPr>
              <a:t>над поверхностью Земли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013825" y="2258913"/>
            <a:ext cx="2028825" cy="825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 spc="-95">
                <a:solidFill>
                  <a:srgbClr val="E6D6A2"/>
                </a:solidFill>
                <a:latin typeface="JetBrains Mono"/>
              </a:rPr>
              <a:t>27 600 км/ч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013825" y="3186013"/>
            <a:ext cx="240411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E4E9F4"/>
                </a:solidFill>
                <a:latin typeface="Onest"/>
              </a:rPr>
              <a:t>Скорость МКС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013825" y="3452713"/>
            <a:ext cx="240411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9598A0"/>
                </a:solidFill>
                <a:latin typeface="Onest"/>
              </a:rPr>
              <a:t>около 7,7 км/с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1174750" y="4176613"/>
            <a:ext cx="2501646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 spc="-95">
                <a:solidFill>
                  <a:srgbClr val="E6D6A2"/>
                </a:solidFill>
                <a:latin typeface="JetBrains Mono"/>
              </a:rPr>
              <a:t>16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1174750" y="4697313"/>
            <a:ext cx="240411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E4E9F4"/>
                </a:solidFill>
                <a:latin typeface="Onest"/>
              </a:rPr>
              <a:t>Витков за сутки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1174750" y="4964013"/>
            <a:ext cx="240411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9598A0"/>
                </a:solidFill>
                <a:latin typeface="Onest"/>
              </a:rPr>
              <a:t>МКС облетает Землю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3787775" y="4176613"/>
            <a:ext cx="2501646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 spc="-95">
                <a:solidFill>
                  <a:srgbClr val="E6D6A2"/>
                </a:solidFill>
                <a:latin typeface="JetBrains Mono"/>
              </a:rPr>
              <a:t>16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3787775" y="4697313"/>
            <a:ext cx="240411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E4E9F4"/>
                </a:solidFill>
                <a:latin typeface="Onest"/>
              </a:rPr>
              <a:t>Модулей на МКС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3787775" y="4964013"/>
            <a:ext cx="240411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9598A0"/>
                </a:solidFill>
                <a:latin typeface="Onest"/>
              </a:rPr>
              <a:t>состав станции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6400800" y="4176613"/>
            <a:ext cx="2501646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 spc="-95">
                <a:solidFill>
                  <a:srgbClr val="E6D6A2"/>
                </a:solidFill>
                <a:latin typeface="JetBrains Mono"/>
              </a:rPr>
              <a:t>7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6400800" y="4697313"/>
            <a:ext cx="240411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E4E9F4"/>
                </a:solidFill>
                <a:latin typeface="Onest"/>
              </a:rPr>
              <a:t>Членов экипажа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6400800" y="4964013"/>
            <a:ext cx="240411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9598A0"/>
                </a:solidFill>
                <a:latin typeface="Onest"/>
              </a:rPr>
              <a:t>на борту МКС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952500" y="555456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9598A0"/>
                </a:solidFill>
                <a:latin typeface="Onest"/>
              </a:rPr>
              <a:t>МКС делает один виток вокруг Земли примерно за 90 минут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6F7">
                <a:alpha val="12157"/>
              </a:srgbClr>
            </a:solidFill>
          </a:ln>
        </p:spPr>
      </p:sp>
      <p:graphicFrame>
        <p:nvGraphicFramePr>
          <p:cNvPr id="4" name="chart4"/>
          <p:cNvGraphicFramePr/>
          <p:nvPr/>
        </p:nvGraphicFramePr>
        <p:xfrm>
          <a:off x="762000" y="1754188"/>
          <a:ext cx="1066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5" name="text5"/>
          <p:cNvSpPr>
            <a:spLocks noChangeArrowheads="1"/>
          </p:cNvSpPr>
          <p:nvPr/>
        </p:nvSpPr>
        <p:spPr>
          <a:xfrm>
            <a:off x="762000" y="639763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FFFFFF"/>
                </a:solidFill>
                <a:latin typeface="Manrope"/>
              </a:rPr>
              <a:t>Динамика орбитальных запусков России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309688"/>
            <a:ext cx="113030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9598A0"/>
                </a:solidFill>
                <a:latin typeface="Onest"/>
              </a:rPr>
              <a:t>Число орбитальных запусков России, 2020–2024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722938"/>
            <a:ext cx="76454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300">
                <a:solidFill>
                  <a:srgbClr val="9598A0"/>
                </a:solidFill>
                <a:latin typeface="Onest"/>
              </a:rPr>
              <a:t>После пика 2021 года запуски стабилизировались на уровне 17–25 в год; сотрудничество по МКС продолжается.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7000" y="64643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585C68"/>
                </a:solidFill>
                <a:latin typeface="JetBrains Mono"/>
              </a:rPr>
              <a:t>Источник: Роскосмос, 2020–2024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43588" y="4354059"/>
            <a:ext cx="125724" cy="125723"/>
          </a:xfrm>
          <a:prstGeom prst="roundRect">
            <a:avLst>
              <a:gd name="adj" fmla="val 22728"/>
            </a:avLst>
          </a:prstGeom>
          <a:solidFill>
            <a:srgbClr val="E6D6A2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985000" y="0"/>
            <a:ext cx="5207000" cy="6858000"/>
          </a:xfrm>
          <a:prstGeom prst="rect">
            <a:avLst/>
          </a:prstGeom>
          <a:solidFill>
            <a:srgbClr val="121625"/>
          </a:solidFill>
          <a:ln w="6350" cap="flat">
            <a:solidFill>
              <a:srgbClr val="E6E6F7">
                <a:alpha val="12157"/>
              </a:srgbClr>
            </a:solidFill>
          </a:ln>
        </p:spPr>
      </p:sp>
      <p:sp>
        <p:nvSpPr>
          <p:cNvPr id="5" name="card5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6F7">
                <a:alpha val="12157"/>
              </a:srgbClr>
            </a:solidFill>
          </a:ln>
        </p:spPr>
      </p:sp>
      <p:pic>
        <p:nvPicPr>
          <p:cNvPr id="6" name="pic6"/>
          <p:cNvPicPr/>
          <p:nvPr/>
        </p:nvPicPr>
        <p:blipFill>
          <a:blip r:embed="rId4"/>
          <a:srcRect l="27236" t="0" r="27236" b="0"/>
          <a:stretch>
            <a:fillRect/>
          </a:stretch>
        </p:blipFill>
        <p:spPr>
          <a:xfrm>
            <a:off x="6991350" y="6350"/>
            <a:ext cx="5194300" cy="6845300"/>
          </a:xfrm>
          <a:prstGeom prst="rect">
            <a:avLst/>
          </a:prstGeom>
        </p:spPr>
      </p:pic>
      <p:sp>
        <p:nvSpPr>
          <p:cNvPr id="7" name="text7"/>
          <p:cNvSpPr>
            <a:spLocks noChangeArrowheads="1"/>
          </p:cNvSpPr>
          <p:nvPr/>
        </p:nvSpPr>
        <p:spPr>
          <a:xfrm>
            <a:off x="76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6D6A2"/>
                </a:solidFill>
                <a:latin typeface="JetBrains Mono"/>
              </a:rPr>
              <a:t>Быт и работа на МКС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920750"/>
            <a:ext cx="5613400" cy="850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FFFFFF"/>
                </a:solidFill>
                <a:latin typeface="Manrope"/>
              </a:rPr>
              <a:t>Как живут и работают космонавты на МКС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2035820"/>
            <a:ext cx="5613400" cy="200392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9598A0"/>
                </a:solidFill>
                <a:latin typeface="Onest"/>
              </a:rPr>
              <a:t>На МКС нет гравитации, поэтому космонавты парят в невесомости, спят в каютах в спальных мешках, пристёгнутых к стене, и едят из туб и контейнеров. Каждый день — два часа обязательных тренировок, чтобы мышцы и кости не ослабевали. Основное время занимают научные эксперименты и обслуживание станции. Выход в открытый космос может длиться до восьми часов.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4281984"/>
            <a:ext cx="3875782" cy="2698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FFFFFF"/>
                </a:solidFill>
                <a:latin typeface="Onest"/>
              </a:rPr>
              <a:t>Выход в открытый космос — до 8 часов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43588" y="4069599"/>
            <a:ext cx="125724" cy="125723"/>
          </a:xfrm>
          <a:prstGeom prst="roundRect">
            <a:avLst>
              <a:gd name="adj" fmla="val 22728"/>
            </a:avLst>
          </a:prstGeom>
          <a:solidFill>
            <a:srgbClr val="E6D6A2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985000" y="0"/>
            <a:ext cx="5207000" cy="6858000"/>
          </a:xfrm>
          <a:prstGeom prst="rect">
            <a:avLst/>
          </a:prstGeom>
          <a:solidFill>
            <a:srgbClr val="121625"/>
          </a:solidFill>
          <a:ln w="6350" cap="flat">
            <a:solidFill>
              <a:srgbClr val="E6E6F7">
                <a:alpha val="12157"/>
              </a:srgbClr>
            </a:solidFill>
          </a:ln>
        </p:spPr>
      </p:sp>
      <p:sp>
        <p:nvSpPr>
          <p:cNvPr id="5" name="card5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6F7">
                <a:alpha val="12157"/>
              </a:srgbClr>
            </a:solidFill>
          </a:ln>
        </p:spPr>
      </p:sp>
      <p:pic>
        <p:nvPicPr>
          <p:cNvPr id="6" name="pic6"/>
          <p:cNvPicPr/>
          <p:nvPr/>
        </p:nvPicPr>
        <p:blipFill>
          <a:blip r:embed="rId4"/>
          <a:srcRect l="27236" t="0" r="27236" b="0"/>
          <a:stretch>
            <a:fillRect/>
          </a:stretch>
        </p:blipFill>
        <p:spPr>
          <a:xfrm>
            <a:off x="6991350" y="6350"/>
            <a:ext cx="5194300" cy="6845300"/>
          </a:xfrm>
          <a:prstGeom prst="rect">
            <a:avLst/>
          </a:prstGeom>
        </p:spPr>
      </p:pic>
      <p:sp>
        <p:nvSpPr>
          <p:cNvPr id="7" name="text7"/>
          <p:cNvSpPr>
            <a:spLocks noChangeArrowheads="1"/>
          </p:cNvSpPr>
          <p:nvPr/>
        </p:nvSpPr>
        <p:spPr>
          <a:xfrm>
            <a:off x="76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6D6A2"/>
                </a:solidFill>
                <a:latin typeface="JetBrains Mono"/>
              </a:rPr>
              <a:t>Загадки Вселенной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920750"/>
            <a:ext cx="5613400" cy="850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FFFFFF"/>
                </a:solidFill>
                <a:latin typeface="Manrope"/>
              </a:rPr>
              <a:t>Чёрные дыры и загадки Вселенной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2035820"/>
            <a:ext cx="5613400" cy="17194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9598A0"/>
                </a:solidFill>
                <a:latin typeface="Onest"/>
              </a:rPr>
              <a:t>Чёрная дыра — объект с настолько сильной гравитацией, что она не отпускает даже свет. В 2019 году человечество впервые увидело тень чёрной дыры M87* — результат работы телескопа Event Horizon Telescope. Но это лишь одна из загадок: тёмная материя и ускоренное расширение Вселенной до сих пор не имеют полного объяснения.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3997523"/>
            <a:ext cx="5638006" cy="2698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FFFFFF"/>
                </a:solidFill>
                <a:latin typeface="Onest"/>
              </a:rPr>
              <a:t>M87* — сверхмассивная чёрная дыра: 6,5 млрд масс Солнца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27000" y="64643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585C68"/>
                </a:solidFill>
                <a:latin typeface="JetBrains Mono"/>
              </a:rPr>
              <a:t>Источник: коллаборация EHT, 2019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Космос</dc:title>
  <dc:creator>Слайда</dc:creator>
</cp:coreProperties>
</file>