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</p:sldIdLst>
  <p:sldSz cx="12192000" cy="6858000"/>
  <p:notesSz cx="6858000" cy="9144000"/>
  <p:embeddedFontLst>
    <p:embeddedFont>
      <p:font typeface="Onest"/>
      <p:regular r:id="rId200"/>
      <p:bold r:id="rId201"/>
    </p:embeddedFont>
    <p:embeddedFont>
      <p:font typeface="Spectral"/>
      <p:regular r:id="rId204"/>
      <p:bold r:id="rId205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Relationship Id="rId204" Type="http://schemas.openxmlformats.org/officeDocument/2006/relationships/font" Target="fonts/font5.fntdata"/><Relationship Id="rId205" Type="http://schemas.openxmlformats.org/officeDocument/2006/relationships/font" Target="fonts/font6.fntdata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roundedCorners val="0"/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57150" cap="rnd">
              <a:solidFill>
                <a:srgbClr val="3E7A53"/>
              </a:solidFill>
              <a:round/>
            </a:ln>
          </c:spPr>
          <c:marker>
            <c:symbol val="circle"/>
            <c:size val="7"/>
            <c:spPr>
              <a:solidFill>
                <a:srgbClr val="FFFFFF"/>
              </a:solidFill>
              <a:ln w="28575">
                <a:solidFill>
                  <a:srgbClr val="3E7A53"/>
                </a:solidFill>
              </a:ln>
            </c:spPr>
          </c:marker>
          <c:cat>
            <c:strRef>
              <c:f>Sheet1!$A$2:$A$7</c:f>
              <c:strCache>
                <c:ptCount val="6"/>
                <c:pt idx="0">
                  <c:v>1880</c:v>
                </c:pt>
                <c:pt idx="1">
                  <c:v>1950</c:v>
                </c:pt>
                <c:pt idx="2">
                  <c:v>1975</c:v>
                </c:pt>
                <c:pt idx="3">
                  <c:v>2000</c:v>
                </c:pt>
                <c:pt idx="4">
                  <c:v>2015</c:v>
                </c:pt>
                <c:pt idx="5">
                  <c:v>2025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0</c:v>
                </c:pt>
                <c:pt idx="1">
                  <c:v>0.2</c:v>
                </c:pt>
                <c:pt idx="2">
                  <c:v>0.4</c:v>
                </c:pt>
                <c:pt idx="3">
                  <c:v>0.6</c:v>
                </c:pt>
                <c:pt idx="4">
                  <c:v>1</c:v>
                </c:pt>
                <c:pt idx="5">
                  <c:v>1.55</c:v>
                </c:pt>
              </c:numCache>
            </c:numRef>
          </c:val>
          <c:smooth val="0"/>
        </c:ser>
        <c:marker val="1"/>
        <c:axId val="101"/>
        <c:axId val="102"/>
      </c:lineChart>
      <c:catAx>
        <c:axId val="101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300">
                <a:solidFill>
                  <a:srgbClr val="243A2E"/>
                </a:solidFill>
                <a:latin typeface="+mn-lt"/>
              </a:defRPr>
            </a:pPr>
            <a:endParaRPr lang="ru-RU"/>
          </a:p>
        </c:txPr>
        <c:crossAx val="102"/>
      </c:catAx>
      <c:valAx>
        <c:axId val="102"/>
        <c:scaling>
          <c:orientation val="minMax"/>
        </c:scaling>
        <c:delete val="1"/>
        <c:axPos val="l"/>
        <c:majorTickMark val="none"/>
        <c:minorTickMark val="none"/>
        <c:tickLblPos val="none"/>
        <c:crossAx val="101"/>
      </c:valAx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300">
          <a:solidFill>
            <a:srgbClr val="6C7A6D"/>
          </a:solidFill>
          <a:latin typeface="+mn-lt"/>
        </a:defRPr>
      </a:pPr>
      <a:endParaRPr lang="ru-RU"/>
    </a:p>
  </c:txPr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roundedCorners val="0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3E7A53"/>
            </a:solidFill>
            <a:ln>
              <a:noFill/>
            </a:ln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243A2E"/>
                        </a:solidFill>
                        <a:latin typeface="+mn-lt"/>
                      </a:rPr>
                      <a:t>38%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243A2E"/>
                        </a:solidFill>
                        <a:latin typeface="+mn-lt"/>
                      </a:rPr>
                      <a:t>25%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243A2E"/>
                        </a:solidFill>
                        <a:latin typeface="+mn-lt"/>
                      </a:rPr>
                      <a:t>22%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243A2E"/>
                        </a:solidFill>
                        <a:latin typeface="+mn-lt"/>
                      </a:rPr>
                      <a:t>12%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outEnd"/>
            <c:showLegendKey val="0"/>
            <c:showVal val="1"/>
            <c:showCatName val="0"/>
            <c:showSerName val="0"/>
            <c:showPercent val="0"/>
            <c:showBubbleSize val="0"/>
          </c:dLbls>
          <c:cat>
            <c:strRef>
              <c:f>Sheet1!$A$2:$A$5</c:f>
              <c:strCache>
                <c:ptCount val="4"/>
                <c:pt idx="0">
                  <c:v>Энергетика (электроэнергия и тепло)</c:v>
                </c:pt>
                <c:pt idx="1">
                  <c:v>Транспорт</c:v>
                </c:pt>
                <c:pt idx="2">
                  <c:v>Промышленность</c:v>
                </c:pt>
                <c:pt idx="3">
                  <c:v>Сельское хозяйство и землепользование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38</c:v>
                </c:pt>
                <c:pt idx="1">
                  <c:v>25</c:v>
                </c:pt>
                <c:pt idx="2">
                  <c:v>22</c:v>
                </c:pt>
                <c:pt idx="3">
                  <c:v>12</c:v>
                </c:pt>
              </c:numCache>
            </c:numRef>
          </c:val>
        </c:ser>
        <c:gapWidth val="60"/>
        <c:axId val="101"/>
        <c:axId val="102"/>
      </c:barChart>
      <c:catAx>
        <c:axId val="101"/>
        <c:scaling>
          <c:orientation val="maxMin"/>
        </c:scaling>
        <c:delete val="0"/>
        <c:axPos val="l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600">
                <a:solidFill>
                  <a:srgbClr val="243A2E"/>
                </a:solidFill>
                <a:latin typeface="+mn-lt"/>
              </a:defRPr>
            </a:pPr>
            <a:endParaRPr lang="ru-RU"/>
          </a:p>
        </c:txPr>
        <c:crossAx val="102"/>
      </c:catAx>
      <c:valAx>
        <c:axId val="102"/>
        <c:scaling>
          <c:orientation val="minMax"/>
        </c:scaling>
        <c:delete val="1"/>
        <c:axPos val="b"/>
        <c:majorTickMark val="none"/>
        <c:minorTickMark val="none"/>
        <c:tickLblPos val="none"/>
        <c:crossAx val="101"/>
      </c:valAx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600">
          <a:solidFill>
            <a:srgbClr val="6C7A6D"/>
          </a:solidFill>
          <a:latin typeface="+mn-lt"/>
        </a:defRPr>
      </a:pPr>
      <a:endParaRPr lang="ru-RU"/>
    </a:p>
  </c:txPr>
</c:chartSpace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Добрый день! 2024 год стал самым тёплым за всю историю наблюдений: +1,55 °C к доиндустриальному уровню. Это не просто цифры — это сигнал к действию, и сегодня мы разберём, что происходит с планетой и что можем сделать мы.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Мы стоим перед выбором: действовать или наблюдать, как планета меняется не в лучшую сторону. У нас есть технологии, международные соглашения и возможность каждого из нас внести вклад. Начнём с малого — и вместе мы сможем сохранить Землю для будущих поколений.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Многие путают погоду и климат, а это разные вещи. Погода — это то, что мы видим за окном прямо сейчас: дождь, солнце, ветер. Она меняется каждый день, иногда каждый час. Климат — это усреднённая картина за длительный период, обычно за 30 лет. Он определяет, какие зимы и лета типичны для нашей местности. Поэтому одно жаркое лето — это не климат, а просто погода. А если жаркие годы повторяются из десятилетия в десятилетие — это уже изменение климата.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Представьте, что Земля — это машина в холодную ночь. Солнце — наш двигатель, оно прогревает поверхность. Но чтобы тепло не уходило сразу, природа придумала «одеяло» — парниковые газы. Без этого одеяла средняя температура на планете была бы −18 градусов, и жизнь была бы невозможна. Проблема в том, что мы слишком утеплили нашу планету: сжигаем топливо, вырубаем леса — и газов становится всё больше. Планета перегревается, и климат меняется. Давайте посмотрим, как именно менялась температура на Земле.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Это самый важный график. За 145 лет температура Земли выросла на полтора градуса, и больше половины этого роста пришлось на последние 50 лет. Рекорд 2025 года — плюс 1,55 градуса к доиндустриальному уровню, а январь того же года показал плюс 1,75. Это не просто цифры: каждый лишний градус усиливает и засухи, и ураганы, и таяние льдов. Поэтому дальше разберём, что именно разогревает планету.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Основной источник парниковых газов — сжигание топлива для получения энергии: почти 40% выбросов CO2. На транспорт и промышленность приходится ещё около половины — вместе с энергетикой это более 80%. И почти все эти выбросы связаны с углём, нефтью и газом. Сельское хозяйство и землепользование дают около 12% — ощутимо, но меньше. В 2025 году мы снова побили антирекорд: 41 миллиард тонн CO2, на 1,1% больше, чем в 2024-м. Дальше посмотрим, как именно эти выбросы меняют климат.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Посмотрите на эти три цифры — они описывают не далёкое будущее, а то, что уже происходит. К концу века океан может подняться на 40–80 сантиметров, и главный виновник — тающие ледяные щиты Гренландии и Антарктиды. При этом океан уже сейчас поднимается быстрее, чем за последние четыре тысячи лет, — это не естественные колебания, а результат нашей деятельности. А летом 2026-го Европа буквально горела: только во Франции из-за пожаров эвакуировали 250 тысяч человек. Всё это звенья одной цепи: климат теплеет, лёд тает, земля высыхает. Дальше посмотрим, что с этим делают страны.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Посмотрите на карту: сильнее всего тепло идёт в Сибири и Арктике. В Якутии, Красноярском крае, на Чукотке температура растёт в несколько раз быстрее, чем в остальном мире. Это уже приводит к разрушительным последствиям: тает вечная мерзлота, а вместе с ней — фундаменты зданий и трубы. Участились лесные пожары и наводнения. Дальше я расскажу, что с этим делают страны на международном уровне.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Главный ответ на климатический вызов — Парижское соглашение. Оно было принято в 2015 году и вступило в силу уже в 2016-м, объединив 196 сторон — практически все страны мира. Ключевая цель — удержать рост глобальной температуры в пределах полутора градусов от доиндустриального уровня. Для этого каждая страна представляет свой национальный план сокращения выбросов и обновляет его каждые пять лет, постепенно повышая амбиции. По сути, это первый в истории договор, который обязывает все страны действовать вместе. Дальше посмотрим, как эти планы реализуются в России и что можем сделать мы.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Каждый из нас может внести вклад в борьбу с изменением климата. Это не требует героических поступков: достаточно пересмотреть свои ежедневные привычки. Экономия энергии и воды, поездки на велосипеде вместо автомобиля, сортировка отходов — всё это снижает наш углеродный след. Поддерживая возобновляемую энергетику, мы помогаем рынку становиться более зелёным. И хотя кажется, что один человек мало что меняет, вместе мы можем добиться значительных результатов.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2db429e625bba6b0.png"/><Relationship Id="rId4" Type="http://schemas.openxmlformats.org/officeDocument/2006/relationships/image" Target="../media/m079e714f45f71232.jpe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75d6b4718e99597e.pn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c787397d3a26f8b2.pn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6c33e9ed09d652fa.png"/><Relationship Id="rId4" Type="http://schemas.openxmlformats.org/officeDocument/2006/relationships/image" Target="../media/m90d35e714a6e14eb.png"/><Relationship Id="rId5" Type="http://schemas.openxmlformats.org/officeDocument/2006/relationships/image" Target="../media/m4ceb7e53aed8b491.svg"/><Relationship Id="rId6" Type="http://schemas.openxmlformats.org/officeDocument/2006/relationships/image" Target="../media/mcdeaa315164cb271.png"/><Relationship Id="rId7" Type="http://schemas.openxmlformats.org/officeDocument/2006/relationships/image" Target="../media/m4ceb7e53aed8b491.svg"/><Relationship Id="rId8" Type="http://schemas.openxmlformats.org/officeDocument/2006/relationships/image" Target="../media/me707ee2dc0470296.png"/><Relationship Id="rId9" Type="http://schemas.openxmlformats.org/officeDocument/2006/relationships/image" Target="../media/m4ceb7e53aed8b491.sv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75d6b4718e99597e.png"/><Relationship Id="rId100" Type="http://schemas.openxmlformats.org/officeDocument/2006/relationships/chart" Target="../charts/chart1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75d6b4718e99597e.png"/><Relationship Id="rId100" Type="http://schemas.openxmlformats.org/officeDocument/2006/relationships/chart" Target="../charts/chart2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7255bbaa16daf643.png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c9d6bb60fa44c949.png"/><Relationship Id="rId4" Type="http://schemas.openxmlformats.org/officeDocument/2006/relationships/image" Target="../media/m2c11ee32cc83fb2f.jpeg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540992e45c84d68c.pn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688410d869e9aece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0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3"/>
          <p:cNvPicPr/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4"/>
          <p:cNvSpPr>
            <a:spLocks noChangeArrowheads="1"/>
          </p:cNvSpPr>
          <p:nvPr/>
        </p:nvSpPr>
        <p:spPr>
          <a:xfrm>
            <a:off x="762000" y="4329509"/>
            <a:ext cx="1130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FFFFFF"/>
                </a:solidFill>
                <a:latin typeface="Onest"/>
              </a:rPr>
              <a:t>Глобальная проблема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4513659"/>
            <a:ext cx="9842500" cy="7061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460"/>
              </a:lnSpc>
            </a:pPr>
            <a:r>
              <a:rPr lang="ru-RU" sz="5200" b="1" spc="-129">
                <a:solidFill>
                  <a:srgbClr val="FFFFFF"/>
                </a:solidFill>
                <a:latin typeface="Spectral"/>
              </a:rPr>
              <a:t>Изменение климата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5362575"/>
            <a:ext cx="6375400" cy="8699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5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2024 год стал самым тёплым за всю историю наблюдений: +1,55 °C к доиндустриальному уровню. Разбираем причины, последствия и что можем сделать мы.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27000" y="64706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EA699"/>
                </a:solidFill>
                <a:latin typeface="Onest"/>
              </a:rPr>
              <a:t>Источник: ВМО, Copernicus, NOAA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0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43A2E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4604048"/>
            <a:ext cx="1969790" cy="533400"/>
          </a:xfrm>
          <a:prstGeom prst="roundRect">
            <a:avLst>
              <a:gd name="adj" fmla="val 28571"/>
            </a:avLst>
          </a:prstGeom>
          <a:solidFill>
            <a:srgbClr val="3E7A53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2884190" y="4604048"/>
            <a:ext cx="3260229" cy="533400"/>
          </a:xfrm>
          <a:prstGeom prst="roundRect">
            <a:avLst>
              <a:gd name="adj" fmla="val 28571"/>
            </a:avLst>
          </a:prstGeom>
          <a:noFill/>
          <a:ln w="6350" cap="flat">
            <a:solidFill>
              <a:srgbClr val="F2EEE5">
                <a:alpha val="30196"/>
              </a:srgbClr>
            </a:solidFill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1720552"/>
            <a:ext cx="1130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F2F0E4"/>
                </a:solidFill>
                <a:latin typeface="Onest"/>
              </a:rPr>
              <a:t>Итог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1942802"/>
            <a:ext cx="10693400" cy="1292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040"/>
              </a:lnSpc>
            </a:pPr>
            <a:r>
              <a:rPr lang="ru-RU" sz="4800" b="1" spc="-119">
                <a:solidFill>
                  <a:srgbClr val="F2F0E4"/>
                </a:solidFill>
                <a:latin typeface="Spectral"/>
              </a:rPr>
              <a:t>Изменение климата — реальная угроза, но у нас есть решения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3367385"/>
            <a:ext cx="5740400" cy="84137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75"/>
              </a:lnSpc>
            </a:pPr>
            <a:r>
              <a:rPr lang="ru-RU" sz="1450">
                <a:solidFill>
                  <a:srgbClr val="F2EFE4"/>
                </a:solidFill>
                <a:latin typeface="Onest"/>
              </a:rPr>
              <a:t>Технологии, международные соглашения и личные действия. Чем раньше мы начнём, тем больше шансов сохранить планету для будущих поколений.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991741" y="4762798"/>
            <a:ext cx="1510308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20"/>
              </a:lnSpc>
            </a:pPr>
            <a:r>
              <a:rPr lang="ru-RU" sz="1350" b="1">
                <a:solidFill>
                  <a:srgbClr val="FFFFFF"/>
                </a:solidFill>
                <a:latin typeface="Onest"/>
              </a:rPr>
              <a:t>Узнать больше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2984887" y="4762798"/>
            <a:ext cx="3058835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20"/>
              </a:lnSpc>
            </a:pPr>
            <a:r>
              <a:rPr lang="ru-RU" sz="1350" b="1">
                <a:solidFill>
                  <a:srgbClr val="F2F0E4"/>
                </a:solidFill>
                <a:latin typeface="Onest"/>
              </a:rPr>
              <a:t>Присоединиться к действиям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0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42951"/>
            <a:ext cx="5257800" cy="2136775"/>
          </a:xfrm>
          <a:prstGeom prst="roundRect">
            <a:avLst>
              <a:gd name="adj" fmla="val 6240"/>
            </a:avLst>
          </a:prstGeom>
          <a:noFill/>
          <a:ln w="6350" cap="flat">
            <a:solidFill>
              <a:srgbClr val="CED0C4"/>
            </a:solidFill>
          </a:ln>
        </p:spPr>
      </p:sp>
      <p:sp>
        <p:nvSpPr>
          <p:cNvPr id="4" name="card4"/>
          <p:cNvSpPr/>
          <p:nvPr/>
        </p:nvSpPr>
        <p:spPr>
          <a:xfrm>
            <a:off x="6172200" y="1542951"/>
            <a:ext cx="5257800" cy="2136775"/>
          </a:xfrm>
          <a:prstGeom prst="roundRect">
            <a:avLst>
              <a:gd name="adj" fmla="val 6240"/>
            </a:avLst>
          </a:prstGeom>
          <a:noFill/>
          <a:ln w="6350" cap="flat">
            <a:solidFill>
              <a:srgbClr val="CED0C4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3832126"/>
            <a:ext cx="5257800" cy="2136874"/>
          </a:xfrm>
          <a:prstGeom prst="roundRect">
            <a:avLst>
              <a:gd name="adj" fmla="val 6240"/>
            </a:avLst>
          </a:prstGeom>
          <a:noFill/>
          <a:ln w="6350" cap="flat">
            <a:solidFill>
              <a:srgbClr val="CED0C4"/>
            </a:solidFill>
          </a:ln>
        </p:spPr>
      </p:sp>
      <p:sp>
        <p:nvSpPr>
          <p:cNvPr id="6" name="card6"/>
          <p:cNvSpPr/>
          <p:nvPr/>
        </p:nvSpPr>
        <p:spPr>
          <a:xfrm>
            <a:off x="6172200" y="3832126"/>
            <a:ext cx="5257800" cy="2136874"/>
          </a:xfrm>
          <a:prstGeom prst="roundRect">
            <a:avLst>
              <a:gd name="adj" fmla="val 6240"/>
            </a:avLst>
          </a:prstGeom>
          <a:noFill/>
          <a:ln w="6350" cap="flat">
            <a:solidFill>
              <a:srgbClr val="CED0C4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30300" y="622300"/>
            <a:ext cx="2279285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cap="all" spc="198">
                <a:solidFill>
                  <a:srgbClr val="346145"/>
                </a:solidFill>
                <a:latin typeface="Onest"/>
              </a:rPr>
              <a:t>Сравнение понятий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65911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243A2E"/>
                </a:solidFill>
                <a:latin typeface="Spectral"/>
              </a:rPr>
              <a:t>Погода и климат: в чём разница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1828701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3E7A53"/>
                </a:solidFill>
                <a:latin typeface="Onest"/>
              </a:rPr>
              <a:t>01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133501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43A2E"/>
                </a:solidFill>
                <a:latin typeface="Onest"/>
              </a:rPr>
              <a:t>Погода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478980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C7A6D"/>
                </a:solidFill>
                <a:latin typeface="Onest"/>
              </a:rPr>
              <a:t>Текущее состояние атмосферы в конкретном месте и момент времени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83350" y="1828701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3E7A53"/>
                </a:solidFill>
                <a:latin typeface="Onest"/>
              </a:rPr>
              <a:t>02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133501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43A2E"/>
                </a:solidFill>
                <a:latin typeface="Onest"/>
              </a:rPr>
              <a:t>Климат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2478941"/>
            <a:ext cx="527050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200">
                <a:solidFill>
                  <a:srgbClr val="6C7A6D"/>
                </a:solidFill>
                <a:latin typeface="Onest"/>
              </a:rPr>
              <a:t>Многолетний режим погоды — средние показатели за 30 лет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411787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3E7A53"/>
                </a:solidFill>
                <a:latin typeface="Onest"/>
              </a:rPr>
              <a:t>03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42267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43A2E"/>
                </a:solidFill>
                <a:latin typeface="Onest"/>
              </a:rPr>
              <a:t>Погода меняется каждый день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3150" y="4768116"/>
            <a:ext cx="527050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200">
                <a:solidFill>
                  <a:srgbClr val="6C7A6D"/>
                </a:solidFill>
                <a:latin typeface="Onest"/>
              </a:rPr>
              <a:t>Сегодня +20, завтра +10 — колебания происходят постоянно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483350" y="411787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3E7A53"/>
                </a:solidFill>
                <a:latin typeface="Onest"/>
              </a:rPr>
              <a:t>04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83350" y="442267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43A2E"/>
                </a:solidFill>
                <a:latin typeface="Onest"/>
              </a:rPr>
              <a:t>Климат определяет сезоны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83350" y="4768155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C7A6D"/>
                </a:solidFill>
                <a:latin typeface="Onest"/>
              </a:rPr>
              <a:t>Типичные для региона явления: холодные зимы, жаркое лето, муссоны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0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072779"/>
            <a:ext cx="2247900" cy="3772694"/>
          </a:xfrm>
          <a:prstGeom prst="roundRect">
            <a:avLst>
              <a:gd name="adj" fmla="val 5932"/>
            </a:avLst>
          </a:prstGeom>
          <a:solidFill>
            <a:srgbClr val="FBFAF3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3568700" y="2072779"/>
            <a:ext cx="2247900" cy="3772694"/>
          </a:xfrm>
          <a:prstGeom prst="roundRect">
            <a:avLst>
              <a:gd name="adj" fmla="val 5932"/>
            </a:avLst>
          </a:prstGeom>
          <a:solidFill>
            <a:srgbClr val="FBFAF3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6375400" y="2072779"/>
            <a:ext cx="2247900" cy="3772694"/>
          </a:xfrm>
          <a:prstGeom prst="roundRect">
            <a:avLst>
              <a:gd name="adj" fmla="val 5932"/>
            </a:avLst>
          </a:prstGeom>
          <a:solidFill>
            <a:srgbClr val="FBFAF3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9182100" y="2072779"/>
            <a:ext cx="2247900" cy="3772694"/>
          </a:xfrm>
          <a:prstGeom prst="roundRect">
            <a:avLst>
              <a:gd name="adj" fmla="val 5932"/>
            </a:avLst>
          </a:prstGeom>
          <a:solidFill>
            <a:srgbClr val="243A2E"/>
          </a:solidFill>
          <a:ln>
            <a:noFill/>
          </a:ln>
        </p:spPr>
      </p:sp>
      <p:pic>
        <p:nvPicPr>
          <p:cNvPr id="7" name="pic7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62300" y="3851176"/>
            <a:ext cx="254000" cy="215900"/>
          </a:xfrm>
          <a:prstGeom prst="rect">
            <a:avLst/>
          </a:prstGeom>
        </p:spPr>
      </p:pic>
      <p:pic>
        <p:nvPicPr>
          <p:cNvPr id="8" name="pic8"/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69000" y="3851176"/>
            <a:ext cx="254000" cy="215900"/>
          </a:xfrm>
          <a:prstGeom prst="rect">
            <a:avLst/>
          </a:prstGeom>
        </p:spPr>
      </p:pic>
      <p:pic>
        <p:nvPicPr>
          <p:cNvPr id="9" name="pic9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775700" y="3851176"/>
            <a:ext cx="254000" cy="215900"/>
          </a:xfrm>
          <a:prstGeom prst="rect">
            <a:avLst/>
          </a:prstGeom>
        </p:spPr>
      </p:pic>
      <p:sp>
        <p:nvSpPr>
          <p:cNvPr id="10" name="text10"/>
          <p:cNvSpPr>
            <a:spLocks noChangeArrowheads="1"/>
          </p:cNvSpPr>
          <p:nvPr/>
        </p:nvSpPr>
        <p:spPr>
          <a:xfrm>
            <a:off x="1130300" y="999728"/>
            <a:ext cx="2017943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cap="all" spc="198">
                <a:solidFill>
                  <a:srgbClr val="346145"/>
                </a:solidFill>
                <a:latin typeface="Onest"/>
              </a:rPr>
              <a:t>Как это работает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1036538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243A2E"/>
                </a:solidFill>
                <a:latin typeface="Spectral"/>
              </a:rPr>
              <a:t>Парниковый эффект простыми словами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66800" y="2244229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3E7A53"/>
                </a:solidFill>
                <a:latin typeface="Spectral"/>
              </a:rPr>
              <a:t>1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66800" y="3241179"/>
            <a:ext cx="1663700" cy="7556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550" b="1">
                <a:solidFill>
                  <a:srgbClr val="243A2E"/>
                </a:solidFill>
                <a:latin typeface="Onest"/>
              </a:rPr>
              <a:t>Солнце нагревает Землю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66800" y="4094659"/>
            <a:ext cx="1663700" cy="119340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C7A6D"/>
                </a:solidFill>
                <a:latin typeface="Onest"/>
              </a:rPr>
              <a:t>Солнечные лучи проходят через атмосферу и нагревают поверхность планеты.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3873500" y="2244229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3E7A53"/>
                </a:solidFill>
                <a:latin typeface="Spectral"/>
              </a:rPr>
              <a:t>2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3873500" y="3241179"/>
            <a:ext cx="166370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550" b="1">
                <a:solidFill>
                  <a:srgbClr val="243A2E"/>
                </a:solidFill>
                <a:latin typeface="Onest"/>
              </a:rPr>
              <a:t>Земля отдаёт тепло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3873500" y="3847009"/>
            <a:ext cx="1663700" cy="95726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C7A6D"/>
                </a:solidFill>
                <a:latin typeface="Onest"/>
              </a:rPr>
              <a:t>Нагретая поверхность излучает инфракрасное тепло обратно в космос.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680200" y="2244229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3E7A53"/>
                </a:solidFill>
                <a:latin typeface="Spectral"/>
              </a:rPr>
              <a:t>3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680200" y="3241179"/>
            <a:ext cx="1663700" cy="7556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550" b="1">
                <a:solidFill>
                  <a:srgbClr val="243A2E"/>
                </a:solidFill>
                <a:latin typeface="Onest"/>
              </a:rPr>
              <a:t>Газы задерживают тепло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680200" y="4094659"/>
            <a:ext cx="1663700" cy="119340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C7A6D"/>
                </a:solidFill>
                <a:latin typeface="Onest"/>
              </a:rPr>
              <a:t>CO₂, метан и водяной пар работают как одеяло: без них средняя температура была бы −18 °C.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9486900" y="2244229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3E7A53"/>
                </a:solidFill>
                <a:latin typeface="Spectral"/>
              </a:rPr>
              <a:t>4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9486900" y="3241179"/>
            <a:ext cx="1663700" cy="7556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550" b="1">
                <a:solidFill>
                  <a:srgbClr val="F2F0E4"/>
                </a:solidFill>
                <a:latin typeface="Onest"/>
              </a:rPr>
              <a:t>Человек усиливает эффект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9486900" y="4094659"/>
            <a:ext cx="1663700" cy="1429544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FFFFFF"/>
                </a:solidFill>
                <a:latin typeface="Onest"/>
              </a:rPr>
              <a:t>Сжигание топлива и вырубка лесов увеличивают концентрацию газов — планета перегревается.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0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" name="chart3"/>
          <p:cNvGraphicFramePr/>
          <p:nvPr/>
        </p:nvGraphicFramePr>
        <p:xfrm>
          <a:off x="762000" y="1858963"/>
          <a:ext cx="106680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0"/>
          </a:graphicData>
        </a:graphic>
      </p:graphicFrame>
      <p:sp>
        <p:nvSpPr>
          <p:cNvPr id="4" name="text4"/>
          <p:cNvSpPr>
            <a:spLocks noChangeArrowheads="1"/>
          </p:cNvSpPr>
          <p:nvPr/>
        </p:nvSpPr>
        <p:spPr>
          <a:xfrm>
            <a:off x="762000" y="712788"/>
            <a:ext cx="11303000" cy="4794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spc="-34">
                <a:solidFill>
                  <a:srgbClr val="243A2E"/>
                </a:solidFill>
                <a:latin typeface="Spectral"/>
              </a:rPr>
              <a:t>Температура Земли растёт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1414463"/>
            <a:ext cx="113030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6C7A6D"/>
                </a:solidFill>
                <a:latin typeface="Onest"/>
              </a:rPr>
              <a:t>Аномалия глобальной температуры к доиндустриальному уровню (1850–1900), °C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5827713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C7A6D"/>
                </a:solidFill>
                <a:latin typeface="Onest"/>
              </a:rPr>
              <a:t>2024 год — рекорд +1,55 °C, рост ускоряется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27000" y="64706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EA699"/>
                </a:solidFill>
                <a:latin typeface="Onest"/>
              </a:rPr>
              <a:t>Источник: NASA GISS, 1880–2025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0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" name="chart3"/>
          <p:cNvGraphicFramePr/>
          <p:nvPr/>
        </p:nvGraphicFramePr>
        <p:xfrm>
          <a:off x="762000" y="2532360"/>
          <a:ext cx="10668000" cy="238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0"/>
          </a:graphicData>
        </a:graphic>
      </p:graphicFrame>
      <p:sp>
        <p:nvSpPr>
          <p:cNvPr id="4" name="text4"/>
          <p:cNvSpPr>
            <a:spLocks noChangeArrowheads="1"/>
          </p:cNvSpPr>
          <p:nvPr/>
        </p:nvSpPr>
        <p:spPr>
          <a:xfrm>
            <a:off x="762000" y="1099840"/>
            <a:ext cx="10693400" cy="10261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37">
                <a:solidFill>
                  <a:srgbClr val="243A2E"/>
                </a:solidFill>
                <a:latin typeface="Spectral"/>
              </a:rPr>
              <a:t>Основные источники CO2: доля секторов в мировых выбросах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5224760"/>
            <a:ext cx="76454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300">
                <a:solidFill>
                  <a:srgbClr val="6C7A6D"/>
                </a:solidFill>
                <a:latin typeface="Onest"/>
              </a:rPr>
              <a:t>Остальное — здания и прочие источники. Всего в 2025 году — рекордные 41 млрд т CO2 (+1,1% к 2024)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27000" y="64706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EA699"/>
                </a:solidFill>
                <a:latin typeface="Onest"/>
              </a:rPr>
              <a:t>Источник: IEA, 2023; Energy Institute, 2026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0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3"/>
          <p:cNvSpPr>
            <a:spLocks noChangeArrowheads="1"/>
          </p:cNvSpPr>
          <p:nvPr/>
        </p:nvSpPr>
        <p:spPr>
          <a:xfrm>
            <a:off x="1130300" y="822027"/>
            <a:ext cx="2648736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cap="all" spc="198">
                <a:solidFill>
                  <a:srgbClr val="346145"/>
                </a:solidFill>
                <a:latin typeface="Onest"/>
              </a:rPr>
              <a:t>КЛИМАТ УЖЕ ИЗМЕНИЛСЯ</a:t>
            </a: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1131888"/>
            <a:ext cx="11303000" cy="4927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780"/>
              </a:lnSpc>
            </a:pPr>
            <a:r>
              <a:rPr lang="ru-RU" sz="3600" b="1" spc="-35">
                <a:solidFill>
                  <a:srgbClr val="243A2E"/>
                </a:solidFill>
                <a:latin typeface="Spectral"/>
              </a:rPr>
              <a:t>Ледники, океан и пожары: три сигнала тревоги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1092200" y="1726208"/>
            <a:ext cx="2844800" cy="18224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7125"/>
              </a:lnSpc>
            </a:pPr>
            <a:r>
              <a:rPr lang="ru-RU" sz="7500" b="1" spc="-224">
                <a:solidFill>
                  <a:srgbClr val="3E7A53"/>
                </a:solidFill>
                <a:latin typeface="Spectral"/>
              </a:rPr>
              <a:t>40–80 см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092200" y="3859808"/>
            <a:ext cx="2844800" cy="533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50"/>
              </a:lnSpc>
            </a:pPr>
            <a:r>
              <a:rPr lang="ru-RU" sz="1600" b="1">
                <a:solidFill>
                  <a:srgbClr val="243A2E"/>
                </a:solidFill>
                <a:latin typeface="Onest"/>
              </a:rPr>
              <a:t>вырастет уровень океана к 2100 году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092200" y="4427498"/>
            <a:ext cx="338328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200">
                <a:solidFill>
                  <a:srgbClr val="6C7A6D"/>
                </a:solidFill>
                <a:latin typeface="Onest"/>
              </a:rPr>
              <a:t>главный вклад — таяние ледников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4699000" y="1726208"/>
            <a:ext cx="2844800" cy="18224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7125"/>
              </a:lnSpc>
            </a:pPr>
            <a:r>
              <a:rPr lang="ru-RU" sz="7500" b="1" spc="-224">
                <a:solidFill>
                  <a:srgbClr val="3E7A53"/>
                </a:solidFill>
                <a:latin typeface="Spectral"/>
              </a:rPr>
              <a:t>4 000 лет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4699000" y="3859808"/>
            <a:ext cx="2844800" cy="533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50"/>
              </a:lnSpc>
            </a:pPr>
            <a:r>
              <a:rPr lang="ru-RU" sz="1600" b="1">
                <a:solidFill>
                  <a:srgbClr val="243A2E"/>
                </a:solidFill>
                <a:latin typeface="Onest"/>
              </a:rPr>
              <a:t>быстрее океан не поднимался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4699000" y="4427498"/>
            <a:ext cx="338328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200">
                <a:solidFill>
                  <a:srgbClr val="6C7A6D"/>
                </a:solidFill>
                <a:latin typeface="Onest"/>
              </a:rPr>
              <a:t>рекордные темпы за 4000 лет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8305800" y="1726208"/>
            <a:ext cx="2844800" cy="27273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7125"/>
              </a:lnSpc>
            </a:pPr>
            <a:r>
              <a:rPr lang="ru-RU" sz="7500" b="1" spc="-224">
                <a:solidFill>
                  <a:srgbClr val="3E7A53"/>
                </a:solidFill>
                <a:latin typeface="Spectral"/>
              </a:rPr>
              <a:t>−12% за 10 лет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8305800" y="4764683"/>
            <a:ext cx="2844800" cy="533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50"/>
              </a:lnSpc>
            </a:pPr>
            <a:r>
              <a:rPr lang="ru-RU" sz="1600" b="1">
                <a:solidFill>
                  <a:srgbClr val="243A2E"/>
                </a:solidFill>
                <a:latin typeface="Onest"/>
              </a:rPr>
              <a:t>сокращается арктический морской лёд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8305800" y="5332373"/>
            <a:ext cx="338328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200">
                <a:solidFill>
                  <a:srgbClr val="6C7A6D"/>
                </a:solidFill>
                <a:latin typeface="Onest"/>
              </a:rPr>
              <a:t>площадь льда в сентябре, с 1979 года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62000" y="5813623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C7A6D"/>
                </a:solidFill>
                <a:latin typeface="Onest"/>
              </a:rPr>
              <a:t>Все процессы взаимосвязаны: тепло → таяние льдов → рост океана → засухи и пожары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27000" y="64706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EA699"/>
                </a:solidFill>
                <a:latin typeface="Onest"/>
              </a:rPr>
              <a:t>Источник: IPCC AR6; NASA; NSIDC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0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874000" y="2604691"/>
            <a:ext cx="127000" cy="127000"/>
          </a:xfrm>
          <a:prstGeom prst="roundRect">
            <a:avLst>
              <a:gd name="adj" fmla="val 45000"/>
            </a:avLst>
          </a:prstGeom>
          <a:solidFill>
            <a:srgbClr val="3E7A53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874000" y="3125391"/>
            <a:ext cx="127000" cy="127000"/>
          </a:xfrm>
          <a:prstGeom prst="roundRect">
            <a:avLst>
              <a:gd name="adj" fmla="val 45000"/>
            </a:avLst>
          </a:prstGeom>
          <a:solidFill>
            <a:srgbClr val="508661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874000" y="3646091"/>
            <a:ext cx="127000" cy="127000"/>
          </a:xfrm>
          <a:prstGeom prst="roundRect">
            <a:avLst>
              <a:gd name="adj" fmla="val 45000"/>
            </a:avLst>
          </a:prstGeom>
          <a:solidFill>
            <a:srgbClr val="619170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874000" y="4166791"/>
            <a:ext cx="127000" cy="127000"/>
          </a:xfrm>
          <a:prstGeom prst="roundRect">
            <a:avLst>
              <a:gd name="adj" fmla="val 45000"/>
            </a:avLst>
          </a:prstGeom>
          <a:solidFill>
            <a:srgbClr val="739D7E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874000" y="4687491"/>
            <a:ext cx="127000" cy="127000"/>
          </a:xfrm>
          <a:prstGeom prst="roundRect">
            <a:avLst>
              <a:gd name="adj" fmla="val 45000"/>
            </a:avLst>
          </a:prstGeom>
          <a:solidFill>
            <a:srgbClr val="85A88C"/>
          </a:solidFill>
          <a:ln>
            <a:noFill/>
          </a:ln>
        </p:spPr>
      </p:sp>
      <p:pic>
        <p:nvPicPr>
          <p:cNvPr id="8" name="pic8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04851"/>
            <a:ext cx="6705600" cy="4413250"/>
          </a:xfrm>
          <a:prstGeom prst="rect">
            <a:avLst/>
          </a:prstGeom>
        </p:spPr>
      </p:pic>
      <p:sp>
        <p:nvSpPr>
          <p:cNvPr id="9" name="text9"/>
          <p:cNvSpPr>
            <a:spLocks noChangeArrowheads="1"/>
          </p:cNvSpPr>
          <p:nvPr/>
        </p:nvSpPr>
        <p:spPr>
          <a:xfrm>
            <a:off x="1130300" y="622300"/>
            <a:ext cx="3239591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cap="all" spc="198">
                <a:solidFill>
                  <a:srgbClr val="346145"/>
                </a:solidFill>
                <a:latin typeface="Onest"/>
              </a:rPr>
              <a:t>Изменение климата в России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77341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243A2E"/>
                </a:solidFill>
                <a:latin typeface="Spectral"/>
              </a:rPr>
              <a:t>Россия теплеет в 2,5 раза быстрее среднемирового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8115300" y="2512616"/>
            <a:ext cx="39497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43A2E"/>
                </a:solidFill>
                <a:latin typeface="Spectral"/>
              </a:rPr>
              <a:t>Ямало-Ненецкий АО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8115300" y="3033316"/>
            <a:ext cx="39497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43A2E"/>
                </a:solidFill>
                <a:latin typeface="Spectral"/>
              </a:rPr>
              <a:t>Якутия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8115300" y="3554016"/>
            <a:ext cx="39497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43A2E"/>
                </a:solidFill>
                <a:latin typeface="Spectral"/>
              </a:rPr>
              <a:t>Красноярский край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8115300" y="4074716"/>
            <a:ext cx="39497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43A2E"/>
                </a:solidFill>
                <a:latin typeface="Spectral"/>
              </a:rPr>
              <a:t>Чукотский АО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115300" y="4595416"/>
            <a:ext cx="39497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43A2E"/>
                </a:solidFill>
                <a:latin typeface="Spectral"/>
              </a:rPr>
              <a:t>Магаданская область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762000" y="6068100"/>
            <a:ext cx="6271121" cy="2260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80"/>
              </a:lnSpc>
            </a:pPr>
            <a:r>
              <a:rPr lang="ru-RU" sz="1200">
                <a:solidFill>
                  <a:srgbClr val="6C7A6D"/>
                </a:solidFill>
                <a:latin typeface="Onest"/>
              </a:rPr>
              <a:t>По данным Росгидромета, в РФ теплеет в 2,5 раза быстрее среднемирового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762206" y="6146800"/>
            <a:ext cx="3201353" cy="1498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80"/>
              </a:lnSpc>
            </a:pPr>
            <a:r>
              <a:rPr lang="ru-RU" sz="900">
                <a:solidFill>
                  <a:srgbClr val="6C7A6D"/>
                </a:solidFill>
                <a:latin typeface="Onest"/>
              </a:rPr>
              <a:t>Границы: OpenStreetMap · geoBoundaries · ODbL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27000" y="64706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EA699"/>
                </a:solidFill>
                <a:latin typeface="Onest"/>
              </a:rPr>
              <a:t>Росгидромет, 2025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0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3"/>
          <p:cNvSpPr>
            <a:spLocks noChangeArrowheads="1"/>
          </p:cNvSpPr>
          <p:nvPr/>
        </p:nvSpPr>
        <p:spPr>
          <a:xfrm>
            <a:off x="1130300" y="1790105"/>
            <a:ext cx="1468231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cap="all" spc="198">
                <a:solidFill>
                  <a:srgbClr val="346145"/>
                </a:solidFill>
                <a:latin typeface="Onest"/>
              </a:rPr>
              <a:t>Хронология</a:t>
            </a: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1826915"/>
            <a:ext cx="10693400" cy="865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59"/>
              </a:lnSpc>
            </a:pPr>
            <a:r>
              <a:rPr lang="ru-RU" sz="3200" b="1" spc="-31">
                <a:solidFill>
                  <a:srgbClr val="243A2E"/>
                </a:solidFill>
                <a:latin typeface="Spectral"/>
              </a:rPr>
              <a:t>Парижское соглашение: как мир договаривается о климате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3353296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3E7A53"/>
                </a:solidFill>
                <a:latin typeface="Onest"/>
              </a:rPr>
              <a:t>2015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4039096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43A2E"/>
                </a:solidFill>
                <a:latin typeface="Onest"/>
              </a:rPr>
              <a:t>Принятие в Париже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4369296"/>
            <a:ext cx="246380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C7A6D"/>
                </a:solidFill>
                <a:latin typeface="Onest"/>
              </a:rPr>
              <a:t>196 сторон согласовали договор по климату на конференции COP21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3505200" y="3353296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3E7A53"/>
                </a:solidFill>
                <a:latin typeface="Onest"/>
              </a:rPr>
              <a:t>2016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3505200" y="4039096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43A2E"/>
                </a:solidFill>
                <a:latin typeface="Onest"/>
              </a:rPr>
              <a:t>Вступление в силу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3505200" y="4369296"/>
            <a:ext cx="2463800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C7A6D"/>
                </a:solidFill>
                <a:latin typeface="Onest"/>
              </a:rPr>
              <a:t>Цель — удержать рост температуры в пределах 1,5°C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6248400" y="3353296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3E7A53"/>
                </a:solidFill>
                <a:latin typeface="Onest"/>
              </a:rPr>
              <a:t>2020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248400" y="4039096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43A2E"/>
                </a:solidFill>
                <a:latin typeface="Onest"/>
              </a:rPr>
              <a:t>Национальные планы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248400" y="4369296"/>
            <a:ext cx="246380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C7A6D"/>
                </a:solidFill>
                <a:latin typeface="Onest"/>
              </a:rPr>
              <a:t>Страны представили обязательства по сокращению выбросов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8991600" y="3353296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C7A6D"/>
                </a:solidFill>
                <a:latin typeface="Onest"/>
              </a:rPr>
              <a:t>2025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991600" y="4039096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6C7A6D"/>
                </a:solidFill>
                <a:latin typeface="Onest"/>
              </a:rPr>
              <a:t>Пересмотр целей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991600" y="4369296"/>
            <a:ext cx="2463800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C7A6D"/>
                </a:solidFill>
                <a:latin typeface="Onest"/>
              </a:rPr>
              <a:t>Обновление планов каждые 5 лет усиливает амбиции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27000" y="64706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EA699"/>
                </a:solidFill>
                <a:latin typeface="Onest"/>
              </a:rPr>
              <a:t>Источник: UNFCCC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0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38328" y="2049900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3E7A53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2979382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3E7A53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3908863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3E7A53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38328" y="4838344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3E7A53"/>
          </a:solidFill>
          <a:ln>
            <a:noFill/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30300" y="793452"/>
            <a:ext cx="1692783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cap="all" spc="198">
                <a:solidFill>
                  <a:srgbClr val="346145"/>
                </a:solidFill>
                <a:latin typeface="Onest"/>
              </a:rPr>
              <a:t>Личный вклад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944563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37">
                <a:solidFill>
                  <a:srgbClr val="243A2E"/>
                </a:solidFill>
                <a:latin typeface="Spectral"/>
              </a:rPr>
              <a:t>Что может сделать каждый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9500" y="1971377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43A2E"/>
                </a:solidFill>
                <a:latin typeface="Onest"/>
              </a:rPr>
              <a:t>Экономить энергию и воду</a:t>
            </a:r>
            <a:r>
              <a:rPr lang="ru-RU" sz="1900">
                <a:solidFill>
                  <a:srgbClr val="243A2E"/>
                </a:solidFill>
                <a:latin typeface="Onest"/>
              </a:rPr>
              <a:t> Выключайте свет, используйте энергосберегающие приборы и не оставляйте краны открытыми.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9500" y="2900859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43A2E"/>
                </a:solidFill>
                <a:latin typeface="Onest"/>
              </a:rPr>
              <a:t>Общественный транспорт и велосипед</a:t>
            </a:r>
            <a:r>
              <a:rPr lang="ru-RU" sz="1900">
                <a:solidFill>
                  <a:srgbClr val="243A2E"/>
                </a:solidFill>
                <a:latin typeface="Onest"/>
              </a:rPr>
              <a:t> Реже пользуйтесь личным автомобилем — это снижает выбросы CO2.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9500" y="3830340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43A2E"/>
                </a:solidFill>
                <a:latin typeface="Onest"/>
              </a:rPr>
              <a:t>Сортировать отходы и меньше пластика</a:t>
            </a:r>
            <a:r>
              <a:rPr lang="ru-RU" sz="1900">
                <a:solidFill>
                  <a:srgbClr val="243A2E"/>
                </a:solidFill>
                <a:latin typeface="Onest"/>
              </a:rPr>
              <a:t> Раздельный сбор мусора и отказ от одноразовых изделий сокращают загрязнение.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9500" y="4759821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43A2E"/>
                </a:solidFill>
                <a:latin typeface="Onest"/>
              </a:rPr>
              <a:t>Поддерживать возобновляемую энергетику</a:t>
            </a:r>
            <a:r>
              <a:rPr lang="ru-RU" sz="1900">
                <a:solidFill>
                  <a:srgbClr val="243A2E"/>
                </a:solidFill>
                <a:latin typeface="Onest"/>
              </a:rPr>
              <a:t> Выбирайте зелёные тарифы и энергоэффективные технологии в быту.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62000" y="5842298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C7A6D"/>
                </a:solidFill>
                <a:latin typeface="Onest"/>
              </a:rPr>
              <a:t>Даже малые усилия в совокупности дают результат.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Климат и изменение климата</dc:title>
  <dc:creator>Слайда</dc:creator>
</cp:coreProperties>
</file>