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gif" ContentType="image/gif"/>
  <Default Extension="svg" ContentType="image/svg+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
  </p:notesMasterIdLst>
  <p:sldIdLst>
    <p:sldId id="256" r:id="rId101"/>
    <p:sldId id="257" r:id="rId102"/>
    <p:sldId id="258" r:id="rId103"/>
    <p:sldId id="259" r:id="rId104"/>
    <p:sldId id="260" r:id="rId105"/>
    <p:sldId id="261" r:id="rId106"/>
    <p:sldId id="262" r:id="rId107"/>
    <p:sldId id="263" r:id="rId108"/>
    <p:sldId id="264" r:id="rId109"/>
    <p:sldId id="265" r:id="rId110"/>
  </p:sldIdLst>
  <p:sldSz cx="12192000" cy="6858000"/>
  <p:notesSz cx="6858000" cy="9144000"/>
  <p:embeddedFontLst>
    <p:embeddedFont>
      <p:font typeface="JetBrains Mono"/>
      <p:regular r:id="rId200"/>
      <p:bold r:id="rId201"/>
    </p:embeddedFont>
    <p:embeddedFont>
      <p:font typeface="Manrope"/>
      <p:regular r:id="rId204"/>
      <p:bold r:id="rId205"/>
    </p:embeddedFont>
    <p:embeddedFont>
      <p:font typeface="Onest"/>
      <p:regular r:id="rId208"/>
      <p:bold r:id="rId209"/>
    </p:embeddedFont>
  </p:embeddedFontLst>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101" Type="http://schemas.openxmlformats.org/officeDocument/2006/relationships/slide" Target="slides/slide1.xml"/><Relationship Id="rId102" Type="http://schemas.openxmlformats.org/officeDocument/2006/relationships/slide" Target="slides/slide2.xml"/><Relationship Id="rId103" Type="http://schemas.openxmlformats.org/officeDocument/2006/relationships/slide" Target="slides/slide3.xml"/><Relationship Id="rId104" Type="http://schemas.openxmlformats.org/officeDocument/2006/relationships/slide" Target="slides/slide4.xml"/><Relationship Id="rId105" Type="http://schemas.openxmlformats.org/officeDocument/2006/relationships/slide" Target="slides/slide5.xml"/><Relationship Id="rId106" Type="http://schemas.openxmlformats.org/officeDocument/2006/relationships/slide" Target="slides/slide6.xml"/><Relationship Id="rId107" Type="http://schemas.openxmlformats.org/officeDocument/2006/relationships/slide" Target="slides/slide7.xml"/><Relationship Id="rId108" Type="http://schemas.openxmlformats.org/officeDocument/2006/relationships/slide" Target="slides/slide8.xml"/><Relationship Id="rId109" Type="http://schemas.openxmlformats.org/officeDocument/2006/relationships/slide" Target="slides/slide9.xml"/><Relationship Id="rId110" Type="http://schemas.openxmlformats.org/officeDocument/2006/relationships/slide" Target="slides/slide10.xml"/><Relationship Id="rId200" Type="http://schemas.openxmlformats.org/officeDocument/2006/relationships/font" Target="fonts/font1.fntdata"/><Relationship Id="rId201" Type="http://schemas.openxmlformats.org/officeDocument/2006/relationships/font" Target="fonts/font2.fntdata"/><Relationship Id="rId204" Type="http://schemas.openxmlformats.org/officeDocument/2006/relationships/font" Target="fonts/font5.fntdata"/><Relationship Id="rId205" Type="http://schemas.openxmlformats.org/officeDocument/2006/relationships/font" Target="fonts/font6.fntdata"/><Relationship Id="rId208" Type="http://schemas.openxmlformats.org/officeDocument/2006/relationships/font" Target="fonts/font9.fntdata"/><Relationship Id="rId209"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Привет! Сегодня разберёмся с искусственным интеллектом — словом, которое сейчас у всех на слуху. Выясним, что это такое простыми словами, как он работает и где уже применяется. Посмотрим на цифры рынка, обсудим риски и этику, а главное — как использовать ИИ в учёбе честно и с пользой для себя.</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ИИ не заменяет человека — он ускоряет рутину и открывает новые возможности. Пробуйте, проверяйте и создавайте с ИИ — и вы будете на шаг впереди. Спасибо за внимание!</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Давайте договоримся о простом определении. Искусственный интеллект — это не таинственный разум, а способность машин решать задачи, которые раньше требовали человека: распознать лицо на фото, перевести фразу, подобрать рекомендацию. Вы сталкиваетесь с ним каждый день — когда просите ассистента поставить будильник или когда лента сама находит нужное видео. По сути, это очень сложная математика и огромные объёмы данных, которые позволяют программе учиться на примерах. Дальше я покажу, как именно это устроено.</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Вся магия ИИ сводится к трём простым шагам. Сначала мы показываем модели тысячи примеров — фотографий котов и собак, текстов или картинок. Затем алгоритм ищет в этих данных закономерности и постоянно подстраивает свои внутренние параметры — веса нейросети. Когда ошибка становится минимальной, мы получаем готовую модель. Теперь она способна сама отвечать на вопросы или отличать кота от собаки на фото, которые раньше не видела. По сути, ИИ — это не магия, а очень большая статистика, которую прогнали через нейросеть. Дальше посмотрим, сколько таких моделей уже работает по всему миру.</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Если посмотреть на историю ИИ, видно: десятилетия медленной науки и внезапный взрыв в последние годы. Всё началось с вопроса Тьюринга — может ли машина мыслить, а сам термин «искусственный интеллект» появился ещё в 1956-м. Затем были точечные победы: Deep Blue в шахматах, AlexNet в распознавании изображений. По-настоящему массовым ИИ стал только с ChatGPT в 2022-м — им начали пользоваться сотни миллионов людей. А сегодня мы уже живём в «войне моделей», где GPT, Gemini и DeepSeek обновляются почти каждый месяц. Дальше разберём, где именно этот ИИ уже работает в нашей жизни.</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Сегодня ИИ сложно заметить, потому что он встроен в привычные сервисы. В медицине он уже читает снимки МРТ и подсвечивает врачу подозрительные зоны — это реально спасает жизни. На дорогах появляются беспилотники, а автопилот берёт на себя рутину в пробках. Мы пользуемся ИИ каждый раз, когда переводим фразу или получаем мгновенные субтитры, и даже когда просто гуглим: выдача и помощники учатся на наших запросах. Важно понимать: это не будущее, а сегодняшний день. Дальше посмотрим, насколько огромен рынок за этими технологиями.</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Смотрите на эти цифры: мировые расходы на ИИ в этом году составят 2,59 триллиона долларов — рост почти на половину к прошлому году. ИИ уже не будущее, а повседневность: только у ChatGPT около восьмисот миллионов пользователей в неделю — это примерно каждый шестой житель Земли. Даже в России отдельный сегмент ИИ-поиска вырастет на треть, до двух миллиардов рублей. При этом ChatGPT остаётся самым популярным ИИ в мире. Но чем больше ИИ проникает в жизнь, тем важнее говорить о рисках — о приватности, дипфейках и будущем работы. Об этом дальше.</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Несмотря на впечатляющие возможности, у ИИ есть серьёзные ограничения. Самое известное — галлюцинации: модель уверенно выдумывает несуществующие факты. Она также может ошибаться в элементарной арифметике, хотя решает сложные задачи. ИИ не обладает здравым смыслом и не понимает реальный мир, он лишь предсказывает следующее слово. Поэтому к любым ответам нейросети нужно относиться критически и проверять информацию.</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Риски ИИ — это не абстрактные страшилки, а конкретные угрозы, с которыми мы уже сталкиваемся. Первая — приватность: модели обучаются на наших данных и продолжают собирать их в процессе работы. Вторая — дипфейки: синтез лица и голоса сегодня доступен каждому, и отличить подделку от оригинала становится сложнее. Третья — занятость: автоматизация убирает рутинные задачи, но требует переобучения и меняет структуру профессий. Государство уже реагирует: с сентября этого года в России действует закон 243-ФЗ, который регулирует ИИ и маркировку синтетического контента. Это задаёт правила игры, а как они будут работать — увидим на практике.</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cNvSpPr>
            <a:spLocks noGrp="1"/>
          </p:cNvSpPr>
          <p:nvPr>
            <p:ph type="body" idx="1"/>
          </p:nvPr>
        </p:nvSpPr>
        <p:spPr>
          <a:xfrm>
            <a:off x="685800" y="4400550"/>
            <a:ext cx="5486400" cy="3600450"/>
          </a:xfrm>
          <a:prstGeom prst="rect">
            <a:avLst/>
          </a:prstGeom>
        </p:spPr>
        <p:txBody>
          <a:bodyPr/>
          <a:lstStyle/>
          <a:p>
            <a:r>
              <a:rPr lang="ru-RU" sz="1200"/>
              <a:t>Итак, мы разобрались, где ИИ уже работает и какие у него слабости. Теперь главный вопрос — как пользоваться им в учёбе, не переходя границу. Многие боятся, что ИИ сделает всё за тебя, но на самом деле это инструмент, как калькулятор или поисковик. Правила простые: используй ИИ для черновиков и объяснений, но финальный текст и выводы — твои. Если сомневаешься в фактах — проверь, и всегда честно указывай, что обращался к ИИ. И ещё один навык, который пригодится в будущем, — умение формулировать точный запрос. Это и есть честное использование.</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mbc50007a85e9b953.png"/><Relationship Id="rId4" Type="http://schemas.openxmlformats.org/officeDocument/2006/relationships/image" Target="../media/m6d960039a7939927.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md39785665bf8c0b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mab7f09147e4ccc6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m590f29af5995931f.png"/><Relationship Id="rId4" Type="http://schemas.openxmlformats.org/officeDocument/2006/relationships/image" Target="../media/m4321ec81d265b40b.png"/><Relationship Id="rId5" Type="http://schemas.openxmlformats.org/officeDocument/2006/relationships/image" Target="../media/m863c6d19f07487ea.svg"/><Relationship Id="rId6" Type="http://schemas.openxmlformats.org/officeDocument/2006/relationships/image" Target="../media/mf0b22f2e0e7f2d92.png"/><Relationship Id="rId7" Type="http://schemas.openxmlformats.org/officeDocument/2006/relationships/image" Target="../media/m863c6d19f07487ea.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m221f5493b19e555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md4acfb261d276d0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mb99c99e8872516b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m89f28c4989e2d3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md39785665bf8c0b2.png"/><Relationship Id="rId4" Type="http://schemas.openxmlformats.org/officeDocument/2006/relationships/image" Target="../media/m9cd7b35a2889110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m89f28c4989e2d32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A0F1E"/>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pic>
        <p:nvPicPr>
          <p:cNvPr id="3" name="pic3"/>
          <p:cNvPicPr/>
          <p:nvPr/>
        </p:nvPicPr>
        <p:blipFill>
          <a:blip r:embed="rId4"/>
          <a:stretch>
            <a:fillRect/>
          </a:stretch>
        </p:blipFill>
        <p:spPr>
          <a:xfrm>
            <a:off x="6350" y="6350"/>
            <a:ext cx="12179300" cy="6845300"/>
          </a:xfrm>
          <a:prstGeom prst="rect">
            <a:avLst/>
          </a:prstGeom>
        </p:spPr>
      </p:pic>
      <p:sp>
        <p:nvSpPr>
          <p:cNvPr id="4" name="text4"/>
          <p:cNvSpPr>
            <a:spLocks noChangeArrowheads="1"/>
          </p:cNvSpPr>
          <p:nvPr/>
        </p:nvSpPr>
        <p:spPr>
          <a:xfrm>
            <a:off x="762000" y="4323159"/>
            <a:ext cx="11303000" cy="180340"/>
          </a:xfrm>
          <a:prstGeom prst="rect">
            <a:avLst/>
          </a:prstGeom>
          <a:noFill/>
        </p:spPr>
        <p:txBody>
          <a:bodyPr wrap="square" anchor="t" lIns="0" tIns="0" rIns="0" bIns="0"/>
          <a:lstStyle/>
          <a:p>
            <a:pPr>
              <a:lnSpc>
                <a:spcPts val="1320"/>
              </a:lnSpc>
            </a:pPr>
            <a:r>
              <a:rPr lang="ru-RU" sz="1100" cap="all" spc="198">
                <a:solidFill>
                  <a:srgbClr val="FFFFFF"/>
                </a:solidFill>
                <a:latin typeface="JetBrains Mono"/>
              </a:rPr>
              <a:t>Презентация · Технологии</a:t>
            </a:r>
          </a:p>
        </p:txBody>
      </p:sp>
      <p:sp>
        <p:nvSpPr>
          <p:cNvPr id="5" name="text5"/>
          <p:cNvSpPr>
            <a:spLocks noChangeArrowheads="1"/>
          </p:cNvSpPr>
          <p:nvPr/>
        </p:nvSpPr>
        <p:spPr>
          <a:xfrm>
            <a:off x="762000" y="4564459"/>
            <a:ext cx="9842500" cy="706120"/>
          </a:xfrm>
          <a:prstGeom prst="rect">
            <a:avLst/>
          </a:prstGeom>
          <a:noFill/>
        </p:spPr>
        <p:txBody>
          <a:bodyPr wrap="square" anchor="t" lIns="0" tIns="0" rIns="0" bIns="0"/>
          <a:lstStyle/>
          <a:p>
            <a:pPr>
              <a:lnSpc>
                <a:spcPts val="5460"/>
              </a:lnSpc>
            </a:pPr>
            <a:r>
              <a:rPr lang="ru-RU" sz="5200" b="1" spc="-129">
                <a:solidFill>
                  <a:srgbClr val="FFFFFF"/>
                </a:solidFill>
                <a:latin typeface="Manrope"/>
              </a:rPr>
              <a:t>Искусственный интеллект</a:t>
            </a:r>
          </a:p>
        </p:txBody>
      </p:sp>
      <p:sp>
        <p:nvSpPr>
          <p:cNvPr id="6" name="text6"/>
          <p:cNvSpPr>
            <a:spLocks noChangeArrowheads="1"/>
          </p:cNvSpPr>
          <p:nvPr/>
        </p:nvSpPr>
        <p:spPr>
          <a:xfrm>
            <a:off x="762000" y="5362575"/>
            <a:ext cx="6375400" cy="869950"/>
          </a:xfrm>
          <a:prstGeom prst="rect">
            <a:avLst/>
          </a:prstGeom>
          <a:noFill/>
        </p:spPr>
        <p:txBody>
          <a:bodyPr wrap="square" anchor="t" lIns="0" tIns="0" rIns="0" bIns="0"/>
          <a:lstStyle/>
          <a:p>
            <a:pPr>
              <a:lnSpc>
                <a:spcPts val="2250"/>
              </a:lnSpc>
            </a:pPr>
            <a:r>
              <a:rPr lang="ru-RU" sz="1500">
                <a:solidFill>
                  <a:srgbClr val="FFFFFF"/>
                </a:solidFill>
                <a:latin typeface="Onest"/>
              </a:rPr>
              <a:t>Что такое ИИ, как он устроен и где уже работает: от нейросетей до беспилотников. Разбираем цифры рынка, риски и этику и учимся использовать ИИ в учёбе честно.</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A0F1E"/>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0" y="0"/>
            <a:ext cx="12192000" cy="6858000"/>
          </a:xfrm>
          <a:prstGeom prst="rect">
            <a:avLst/>
          </a:prstGeom>
          <a:solidFill>
            <a:srgbClr val="FFFFFF"/>
          </a:solidFill>
          <a:ln>
            <a:noFill/>
          </a:ln>
        </p:spPr>
      </p:sp>
      <p:sp>
        <p:nvSpPr>
          <p:cNvPr id="4" name="card4"/>
          <p:cNvSpPr/>
          <p:nvPr/>
        </p:nvSpPr>
        <p:spPr>
          <a:xfrm>
            <a:off x="762000" y="4287143"/>
            <a:ext cx="1354931" cy="533400"/>
          </a:xfrm>
          <a:prstGeom prst="roundRect">
            <a:avLst>
              <a:gd name="adj" fmla="val 28571"/>
            </a:avLst>
          </a:prstGeom>
          <a:solidFill>
            <a:srgbClr val="5BA8FF"/>
          </a:solidFill>
          <a:ln>
            <a:noFill/>
          </a:ln>
        </p:spPr>
      </p:sp>
      <p:sp>
        <p:nvSpPr>
          <p:cNvPr id="5" name="card5"/>
          <p:cNvSpPr/>
          <p:nvPr/>
        </p:nvSpPr>
        <p:spPr>
          <a:xfrm>
            <a:off x="2269331" y="4287143"/>
            <a:ext cx="1563985" cy="533400"/>
          </a:xfrm>
          <a:prstGeom prst="roundRect">
            <a:avLst>
              <a:gd name="adj" fmla="val 28571"/>
            </a:avLst>
          </a:prstGeom>
          <a:noFill/>
          <a:ln w="6350" cap="flat">
            <a:solidFill>
              <a:srgbClr val="0A111E">
                <a:alpha val="30196"/>
              </a:srgbClr>
            </a:solidFill>
          </a:ln>
        </p:spPr>
      </p:sp>
      <p:sp>
        <p:nvSpPr>
          <p:cNvPr id="6" name="card6"/>
          <p:cNvSpPr/>
          <p:nvPr/>
        </p:nvSpPr>
        <p:spPr>
          <a:xfrm>
            <a:off x="3985716" y="4287143"/>
            <a:ext cx="1542256" cy="533400"/>
          </a:xfrm>
          <a:prstGeom prst="roundRect">
            <a:avLst>
              <a:gd name="adj" fmla="val 28571"/>
            </a:avLst>
          </a:prstGeom>
          <a:noFill/>
          <a:ln w="6350" cap="flat">
            <a:solidFill>
              <a:srgbClr val="0A111E">
                <a:alpha val="30196"/>
              </a:srgbClr>
            </a:solidFill>
          </a:ln>
        </p:spPr>
      </p:sp>
      <p:sp>
        <p:nvSpPr>
          <p:cNvPr id="7" name="card7"/>
          <p:cNvSpPr/>
          <p:nvPr/>
        </p:nvSpPr>
        <p:spPr>
          <a:xfrm>
            <a:off x="177800" y="177800"/>
            <a:ext cx="11836400" cy="6502400"/>
          </a:xfrm>
          <a:prstGeom prst="rect">
            <a:avLst/>
          </a:prstGeom>
          <a:noFill/>
          <a:ln w="6350" cap="flat">
            <a:solidFill>
              <a:srgbClr val="5DA8FF">
                <a:alpha val="16078"/>
              </a:srgbClr>
            </a:solidFill>
          </a:ln>
        </p:spPr>
      </p:sp>
      <p:sp>
        <p:nvSpPr>
          <p:cNvPr id="8" name="text8"/>
          <p:cNvSpPr>
            <a:spLocks noChangeArrowheads="1"/>
          </p:cNvSpPr>
          <p:nvPr/>
        </p:nvSpPr>
        <p:spPr>
          <a:xfrm>
            <a:off x="762000" y="2037358"/>
            <a:ext cx="11303000" cy="180340"/>
          </a:xfrm>
          <a:prstGeom prst="rect">
            <a:avLst/>
          </a:prstGeom>
          <a:noFill/>
        </p:spPr>
        <p:txBody>
          <a:bodyPr wrap="square" anchor="t" lIns="0" tIns="0" rIns="0" bIns="0"/>
          <a:lstStyle/>
          <a:p>
            <a:pPr>
              <a:lnSpc>
                <a:spcPts val="1320"/>
              </a:lnSpc>
            </a:pPr>
            <a:r>
              <a:rPr lang="ru-RU" sz="1100" cap="all" spc="198">
                <a:solidFill>
                  <a:srgbClr val="0A0F1E"/>
                </a:solidFill>
                <a:latin typeface="JetBrains Mono"/>
              </a:rPr>
              <a:t>Итог</a:t>
            </a:r>
          </a:p>
        </p:txBody>
      </p:sp>
      <p:sp>
        <p:nvSpPr>
          <p:cNvPr id="9" name="text9"/>
          <p:cNvSpPr>
            <a:spLocks noChangeArrowheads="1"/>
          </p:cNvSpPr>
          <p:nvPr/>
        </p:nvSpPr>
        <p:spPr>
          <a:xfrm>
            <a:off x="762000" y="2310408"/>
            <a:ext cx="11303000" cy="652780"/>
          </a:xfrm>
          <a:prstGeom prst="rect">
            <a:avLst/>
          </a:prstGeom>
          <a:noFill/>
        </p:spPr>
        <p:txBody>
          <a:bodyPr wrap="square" anchor="t" lIns="0" tIns="0" rIns="0" bIns="0"/>
          <a:lstStyle/>
          <a:p>
            <a:pPr>
              <a:lnSpc>
                <a:spcPts val="5040"/>
              </a:lnSpc>
            </a:pPr>
            <a:r>
              <a:rPr lang="ru-RU" sz="4800" b="1" spc="-119">
                <a:solidFill>
                  <a:srgbClr val="0A0F1E"/>
                </a:solidFill>
                <a:latin typeface="Manrope"/>
              </a:rPr>
              <a:t>Пробуй, проверяй, создавай с ИИ</a:t>
            </a:r>
          </a:p>
        </p:txBody>
      </p:sp>
      <p:sp>
        <p:nvSpPr>
          <p:cNvPr id="10" name="text10"/>
          <p:cNvSpPr>
            <a:spLocks noChangeArrowheads="1"/>
          </p:cNvSpPr>
          <p:nvPr/>
        </p:nvSpPr>
        <p:spPr>
          <a:xfrm>
            <a:off x="762000" y="3050480"/>
            <a:ext cx="5740400" cy="841375"/>
          </a:xfrm>
          <a:prstGeom prst="rect">
            <a:avLst/>
          </a:prstGeom>
          <a:noFill/>
        </p:spPr>
        <p:txBody>
          <a:bodyPr wrap="square" anchor="t" lIns="0" tIns="0" rIns="0" bIns="0"/>
          <a:lstStyle/>
          <a:p>
            <a:pPr>
              <a:lnSpc>
                <a:spcPts val="2175"/>
              </a:lnSpc>
            </a:pPr>
            <a:r>
              <a:rPr lang="ru-RU" sz="1450">
                <a:solidFill>
                  <a:srgbClr val="0A101E"/>
                </a:solidFill>
                <a:latin typeface="Onest"/>
              </a:rPr>
              <a:t>ИИ не заменяет человека, но ускоряет рутину и открывает новые возможности. Кто умеет им пользоваться и критически оценивать ответы, получает преимущество.</a:t>
            </a:r>
          </a:p>
        </p:txBody>
      </p:sp>
      <p:sp>
        <p:nvSpPr>
          <p:cNvPr id="11" name="text11"/>
          <p:cNvSpPr>
            <a:spLocks noChangeArrowheads="1"/>
          </p:cNvSpPr>
          <p:nvPr/>
        </p:nvSpPr>
        <p:spPr>
          <a:xfrm>
            <a:off x="1053227" y="4445893"/>
            <a:ext cx="772478" cy="218440"/>
          </a:xfrm>
          <a:prstGeom prst="rect">
            <a:avLst/>
          </a:prstGeom>
          <a:noFill/>
        </p:spPr>
        <p:txBody>
          <a:bodyPr wrap="square" anchor="t" lIns="0" tIns="0" rIns="0" bIns="0"/>
          <a:lstStyle/>
          <a:p>
            <a:pPr algn="ctr">
              <a:lnSpc>
                <a:spcPts val="1620"/>
              </a:lnSpc>
            </a:pPr>
            <a:r>
              <a:rPr lang="ru-RU" sz="1350" b="1">
                <a:solidFill>
                  <a:srgbClr val="FFFFFF"/>
                </a:solidFill>
                <a:latin typeface="Onest"/>
              </a:rPr>
              <a:t>Пробуй</a:t>
            </a:r>
          </a:p>
        </p:txBody>
      </p:sp>
      <p:sp>
        <p:nvSpPr>
          <p:cNvPr id="12" name="text12"/>
          <p:cNvSpPr>
            <a:spLocks noChangeArrowheads="1"/>
          </p:cNvSpPr>
          <p:nvPr/>
        </p:nvSpPr>
        <p:spPr>
          <a:xfrm>
            <a:off x="2539653" y="4445893"/>
            <a:ext cx="1023342" cy="218440"/>
          </a:xfrm>
          <a:prstGeom prst="rect">
            <a:avLst/>
          </a:prstGeom>
          <a:noFill/>
        </p:spPr>
        <p:txBody>
          <a:bodyPr wrap="square" anchor="t" lIns="0" tIns="0" rIns="0" bIns="0"/>
          <a:lstStyle/>
          <a:p>
            <a:pPr algn="ctr">
              <a:lnSpc>
                <a:spcPts val="1620"/>
              </a:lnSpc>
            </a:pPr>
            <a:r>
              <a:rPr lang="ru-RU" sz="1350" b="1">
                <a:solidFill>
                  <a:srgbClr val="0A0F1E"/>
                </a:solidFill>
                <a:latin typeface="Onest"/>
              </a:rPr>
              <a:t>Проверяй</a:t>
            </a:r>
          </a:p>
        </p:txBody>
      </p:sp>
      <p:sp>
        <p:nvSpPr>
          <p:cNvPr id="13" name="text13"/>
          <p:cNvSpPr>
            <a:spLocks noChangeArrowheads="1"/>
          </p:cNvSpPr>
          <p:nvPr/>
        </p:nvSpPr>
        <p:spPr>
          <a:xfrm>
            <a:off x="4258211" y="4445893"/>
            <a:ext cx="997268" cy="218440"/>
          </a:xfrm>
          <a:prstGeom prst="rect">
            <a:avLst/>
          </a:prstGeom>
          <a:noFill/>
        </p:spPr>
        <p:txBody>
          <a:bodyPr wrap="square" anchor="t" lIns="0" tIns="0" rIns="0" bIns="0"/>
          <a:lstStyle/>
          <a:p>
            <a:pPr algn="ctr">
              <a:lnSpc>
                <a:spcPts val="1620"/>
              </a:lnSpc>
            </a:pPr>
            <a:r>
              <a:rPr lang="ru-RU" sz="1350" b="1">
                <a:solidFill>
                  <a:srgbClr val="0A0F1E"/>
                </a:solidFill>
                <a:latin typeface="Onest"/>
              </a:rPr>
              <a:t>Создавай</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A0F1E"/>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177800" y="177800"/>
            <a:ext cx="11836400" cy="6502400"/>
          </a:xfrm>
          <a:prstGeom prst="rect">
            <a:avLst/>
          </a:prstGeom>
          <a:noFill/>
          <a:ln w="6350" cap="flat">
            <a:solidFill>
              <a:srgbClr val="5DA8FF">
                <a:alpha val="16078"/>
              </a:srgbClr>
            </a:solidFill>
          </a:ln>
        </p:spPr>
      </p:sp>
      <p:sp>
        <p:nvSpPr>
          <p:cNvPr id="4" name="text4"/>
          <p:cNvSpPr>
            <a:spLocks noChangeArrowheads="1"/>
          </p:cNvSpPr>
          <p:nvPr/>
        </p:nvSpPr>
        <p:spPr>
          <a:xfrm>
            <a:off x="1143000" y="1374477"/>
            <a:ext cx="1182362" cy="131445"/>
          </a:xfrm>
          <a:prstGeom prst="rect">
            <a:avLst/>
          </a:prstGeom>
          <a:noFill/>
        </p:spPr>
        <p:txBody>
          <a:bodyPr wrap="square" anchor="t" lIns="0" tIns="0" rIns="0" bIns="0"/>
          <a:lstStyle/>
          <a:p>
            <a:pPr>
              <a:lnSpc>
                <a:spcPts val="935"/>
              </a:lnSpc>
            </a:pPr>
            <a:r>
              <a:rPr lang="ru-RU" sz="850" b="1" cap="all" spc="153">
                <a:solidFill>
                  <a:srgbClr val="A98BFF"/>
                </a:solidFill>
                <a:latin typeface="Onest"/>
              </a:rPr>
              <a:t>Глоссарий</a:t>
            </a:r>
          </a:p>
        </p:txBody>
      </p:sp>
      <p:sp>
        <p:nvSpPr>
          <p:cNvPr id="5" name="text5"/>
          <p:cNvSpPr>
            <a:spLocks noChangeArrowheads="1"/>
          </p:cNvSpPr>
          <p:nvPr/>
        </p:nvSpPr>
        <p:spPr>
          <a:xfrm>
            <a:off x="762000" y="1486793"/>
            <a:ext cx="10693400" cy="1689100"/>
          </a:xfrm>
          <a:prstGeom prst="rect">
            <a:avLst/>
          </a:prstGeom>
          <a:noFill/>
        </p:spPr>
        <p:txBody>
          <a:bodyPr wrap="square" anchor="t" lIns="0" tIns="0" rIns="0" bIns="0"/>
          <a:lstStyle/>
          <a:p>
            <a:pPr>
              <a:lnSpc>
                <a:spcPts val="6600"/>
              </a:lnSpc>
            </a:pPr>
            <a:r>
              <a:rPr lang="ru-RU" sz="6600" b="1" spc="-197">
                <a:solidFill>
                  <a:srgbClr val="FFFFFF"/>
                </a:solidFill>
                <a:latin typeface="Manrope"/>
              </a:rPr>
              <a:t>Искусственный интеллект</a:t>
            </a:r>
          </a:p>
        </p:txBody>
      </p:sp>
      <p:sp>
        <p:nvSpPr>
          <p:cNvPr id="6" name="text6"/>
          <p:cNvSpPr>
            <a:spLocks noChangeArrowheads="1"/>
          </p:cNvSpPr>
          <p:nvPr/>
        </p:nvSpPr>
        <p:spPr>
          <a:xfrm>
            <a:off x="762000" y="3461643"/>
            <a:ext cx="11303000" cy="210820"/>
          </a:xfrm>
          <a:prstGeom prst="rect">
            <a:avLst/>
          </a:prstGeom>
          <a:noFill/>
        </p:spPr>
        <p:txBody>
          <a:bodyPr wrap="square" anchor="t" lIns="0" tIns="0" rIns="0" bIns="0"/>
          <a:lstStyle/>
          <a:p>
            <a:pPr>
              <a:lnSpc>
                <a:spcPts val="1560"/>
              </a:lnSpc>
            </a:pPr>
            <a:r>
              <a:rPr lang="ru-RU" sz="1300">
                <a:solidFill>
                  <a:srgbClr val="979AA2"/>
                </a:solidFill>
                <a:latin typeface="JetBrains Mono"/>
              </a:rPr>
              <a:t>технология · информатика</a:t>
            </a:r>
          </a:p>
        </p:txBody>
      </p:sp>
      <p:sp>
        <p:nvSpPr>
          <p:cNvPr id="7" name="text7"/>
          <p:cNvSpPr>
            <a:spLocks noChangeArrowheads="1"/>
          </p:cNvSpPr>
          <p:nvPr/>
        </p:nvSpPr>
        <p:spPr>
          <a:xfrm>
            <a:off x="1104900" y="4014093"/>
            <a:ext cx="8191500" cy="1041400"/>
          </a:xfrm>
          <a:prstGeom prst="rect">
            <a:avLst/>
          </a:prstGeom>
          <a:noFill/>
        </p:spPr>
        <p:txBody>
          <a:bodyPr wrap="square" anchor="t" lIns="0" tIns="0" rIns="0" bIns="0"/>
          <a:lstStyle/>
          <a:p>
            <a:pPr>
              <a:lnSpc>
                <a:spcPts val="2700"/>
              </a:lnSpc>
            </a:pPr>
            <a:r>
              <a:rPr lang="ru-RU" sz="1800">
                <a:solidFill>
                  <a:srgbClr val="FFFFFF"/>
                </a:solidFill>
                <a:latin typeface="Onest"/>
              </a:rPr>
              <a:t>Искусственный интеллект — это способность компьютеров и программ решать задачи, которые раньше требовали человеческого ума: распознавать лица, переводить тексты, отвечать на вопросы.</a:t>
            </a:r>
          </a:p>
        </p:txBody>
      </p:sp>
      <p:sp>
        <p:nvSpPr>
          <p:cNvPr id="8" name="text8"/>
          <p:cNvSpPr>
            <a:spLocks noChangeArrowheads="1"/>
          </p:cNvSpPr>
          <p:nvPr/>
        </p:nvSpPr>
        <p:spPr>
          <a:xfrm>
            <a:off x="1104900" y="5190748"/>
            <a:ext cx="8801100" cy="288290"/>
          </a:xfrm>
          <a:prstGeom prst="rect">
            <a:avLst/>
          </a:prstGeom>
          <a:noFill/>
        </p:spPr>
        <p:txBody>
          <a:bodyPr wrap="square" anchor="t" lIns="0" tIns="0" rIns="0" bIns="0"/>
          <a:lstStyle/>
          <a:p>
            <a:pPr>
              <a:lnSpc>
                <a:spcPts val="2170"/>
              </a:lnSpc>
            </a:pPr>
            <a:r>
              <a:rPr lang="ru-RU" sz="1400" i="1">
                <a:solidFill>
                  <a:srgbClr val="979AA2"/>
                </a:solidFill>
                <a:latin typeface="Onest"/>
              </a:rPr>
              <a:t>Голосовые ассистенты, лента рекомендаций и автопилоты — всё это примеры работы ИИ.</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A0F1E"/>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762000" y="2553097"/>
            <a:ext cx="3183434" cy="2805113"/>
          </a:xfrm>
          <a:prstGeom prst="roundRect">
            <a:avLst>
              <a:gd name="adj" fmla="val 2037"/>
            </a:avLst>
          </a:prstGeom>
          <a:solidFill>
            <a:srgbClr val="151A29"/>
          </a:solidFill>
          <a:ln>
            <a:noFill/>
          </a:ln>
        </p:spPr>
      </p:sp>
      <p:sp>
        <p:nvSpPr>
          <p:cNvPr id="4" name="card4"/>
          <p:cNvSpPr/>
          <p:nvPr/>
        </p:nvSpPr>
        <p:spPr>
          <a:xfrm>
            <a:off x="4504234" y="2553097"/>
            <a:ext cx="3183533" cy="2805113"/>
          </a:xfrm>
          <a:prstGeom prst="roundRect">
            <a:avLst>
              <a:gd name="adj" fmla="val 2037"/>
            </a:avLst>
          </a:prstGeom>
          <a:solidFill>
            <a:srgbClr val="151A29"/>
          </a:solidFill>
          <a:ln>
            <a:noFill/>
          </a:ln>
        </p:spPr>
      </p:sp>
      <p:sp>
        <p:nvSpPr>
          <p:cNvPr id="5" name="card5"/>
          <p:cNvSpPr/>
          <p:nvPr/>
        </p:nvSpPr>
        <p:spPr>
          <a:xfrm>
            <a:off x="8246566" y="2553097"/>
            <a:ext cx="3183434" cy="2805113"/>
          </a:xfrm>
          <a:prstGeom prst="roundRect">
            <a:avLst>
              <a:gd name="adj" fmla="val 2037"/>
            </a:avLst>
          </a:prstGeom>
          <a:solidFill>
            <a:srgbClr val="FFFFFF"/>
          </a:solidFill>
          <a:ln>
            <a:noFill/>
          </a:ln>
        </p:spPr>
      </p:sp>
      <p:sp>
        <p:nvSpPr>
          <p:cNvPr id="6" name="card6"/>
          <p:cNvSpPr/>
          <p:nvPr/>
        </p:nvSpPr>
        <p:spPr>
          <a:xfrm>
            <a:off x="177800" y="177800"/>
            <a:ext cx="11836400" cy="6502400"/>
          </a:xfrm>
          <a:prstGeom prst="rect">
            <a:avLst/>
          </a:prstGeom>
          <a:noFill/>
          <a:ln w="6350" cap="flat">
            <a:solidFill>
              <a:srgbClr val="5DA8FF">
                <a:alpha val="16078"/>
              </a:srgbClr>
            </a:solidFill>
          </a:ln>
        </p:spPr>
      </p:sp>
      <p:pic>
        <p:nvPicPr>
          <p:cNvPr id="7" name="pic7"/>
          <p:cNvPicPr/>
          <p:nvPr/>
        </p:nvPicPr>
        <p:blipFill>
          <a:blip r:embed="rId4">
            <a:extLst>
              <a:ext uri="{96DAC541-7B7A-43D3-8B79-37D633B846F1}">
                <asvg:svgBlip xmlns:asvg="http://schemas.microsoft.com/office/drawing/2016/SVG/main" r:embed="rId5"/>
              </a:ext>
            </a:extLst>
          </a:blip>
          <a:stretch>
            <a:fillRect/>
          </a:stretch>
        </p:blipFill>
        <p:spPr>
          <a:xfrm>
            <a:off x="4097834" y="3847703"/>
            <a:ext cx="254000" cy="215900"/>
          </a:xfrm>
          <a:prstGeom prst="rect">
            <a:avLst/>
          </a:prstGeom>
        </p:spPr>
      </p:pic>
      <p:pic>
        <p:nvPicPr>
          <p:cNvPr id="8" name="pic8"/>
          <p:cNvPicPr/>
          <p:nvPr/>
        </p:nvPicPr>
        <p:blipFill>
          <a:blip r:embed="rId6">
            <a:extLst>
              <a:ext uri="{96DAC541-7B7A-43D3-8B79-37D633B846F1}">
                <asvg:svgBlip xmlns:asvg="http://schemas.microsoft.com/office/drawing/2016/SVG/main" r:embed="rId7"/>
              </a:ext>
            </a:extLst>
          </a:blip>
          <a:stretch>
            <a:fillRect/>
          </a:stretch>
        </p:blipFill>
        <p:spPr>
          <a:xfrm>
            <a:off x="7840166" y="3847703"/>
            <a:ext cx="254000" cy="215900"/>
          </a:xfrm>
          <a:prstGeom prst="rect">
            <a:avLst/>
          </a:prstGeom>
        </p:spPr>
      </p:pic>
      <p:sp>
        <p:nvSpPr>
          <p:cNvPr id="9" name="text9"/>
          <p:cNvSpPr>
            <a:spLocks noChangeArrowheads="1"/>
          </p:cNvSpPr>
          <p:nvPr/>
        </p:nvSpPr>
        <p:spPr>
          <a:xfrm>
            <a:off x="1143000" y="1487091"/>
            <a:ext cx="1805773" cy="131445"/>
          </a:xfrm>
          <a:prstGeom prst="rect">
            <a:avLst/>
          </a:prstGeom>
          <a:noFill/>
        </p:spPr>
        <p:txBody>
          <a:bodyPr wrap="square" anchor="t" lIns="0" tIns="0" rIns="0" bIns="0"/>
          <a:lstStyle/>
          <a:p>
            <a:pPr>
              <a:lnSpc>
                <a:spcPts val="935"/>
              </a:lnSpc>
            </a:pPr>
            <a:r>
              <a:rPr lang="ru-RU" sz="850" b="1" cap="all" spc="153">
                <a:solidFill>
                  <a:srgbClr val="A98BFF"/>
                </a:solidFill>
                <a:latin typeface="Onest"/>
              </a:rPr>
              <a:t>Как это работает</a:t>
            </a:r>
          </a:p>
        </p:txBody>
      </p:sp>
      <p:sp>
        <p:nvSpPr>
          <p:cNvPr id="10" name="text10"/>
          <p:cNvSpPr>
            <a:spLocks noChangeArrowheads="1"/>
          </p:cNvSpPr>
          <p:nvPr/>
        </p:nvSpPr>
        <p:spPr>
          <a:xfrm>
            <a:off x="762000" y="1554956"/>
            <a:ext cx="11303000" cy="439420"/>
          </a:xfrm>
          <a:prstGeom prst="rect">
            <a:avLst/>
          </a:prstGeom>
          <a:noFill/>
        </p:spPr>
        <p:txBody>
          <a:bodyPr wrap="square" anchor="t" lIns="0" tIns="0" rIns="0" bIns="0"/>
          <a:lstStyle/>
          <a:p>
            <a:pPr>
              <a:lnSpc>
                <a:spcPts val="3360"/>
              </a:lnSpc>
            </a:pPr>
            <a:r>
              <a:rPr lang="ru-RU" sz="3200" b="1" spc="-63">
                <a:solidFill>
                  <a:srgbClr val="FFFFFF"/>
                </a:solidFill>
                <a:latin typeface="Manrope"/>
              </a:rPr>
              <a:t>Как устроен ИИ: данные, обучение, нейросеть</a:t>
            </a:r>
          </a:p>
        </p:txBody>
      </p:sp>
      <p:sp>
        <p:nvSpPr>
          <p:cNvPr id="11" name="text11"/>
          <p:cNvSpPr>
            <a:spLocks noChangeArrowheads="1"/>
          </p:cNvSpPr>
          <p:nvPr/>
        </p:nvSpPr>
        <p:spPr>
          <a:xfrm>
            <a:off x="1066800" y="2768997"/>
            <a:ext cx="3208834" cy="622300"/>
          </a:xfrm>
          <a:prstGeom prst="rect">
            <a:avLst/>
          </a:prstGeom>
          <a:noFill/>
        </p:spPr>
        <p:txBody>
          <a:bodyPr wrap="square" anchor="t" lIns="0" tIns="0" rIns="0" bIns="0"/>
          <a:lstStyle/>
          <a:p>
            <a:pPr>
              <a:lnSpc>
                <a:spcPts val="4800"/>
              </a:lnSpc>
            </a:pPr>
            <a:r>
              <a:rPr lang="ru-RU" sz="4800" b="1" spc="-143">
                <a:solidFill>
                  <a:srgbClr val="5BA8FF"/>
                </a:solidFill>
                <a:latin typeface="Manrope"/>
              </a:rPr>
              <a:t>1</a:t>
            </a:r>
          </a:p>
        </p:txBody>
      </p:sp>
      <p:sp>
        <p:nvSpPr>
          <p:cNvPr id="12" name="text12"/>
          <p:cNvSpPr>
            <a:spLocks noChangeArrowheads="1"/>
          </p:cNvSpPr>
          <p:nvPr/>
        </p:nvSpPr>
        <p:spPr>
          <a:xfrm>
            <a:off x="1066800" y="3721497"/>
            <a:ext cx="3088600" cy="248920"/>
          </a:xfrm>
          <a:prstGeom prst="rect">
            <a:avLst/>
          </a:prstGeom>
          <a:noFill/>
        </p:spPr>
        <p:txBody>
          <a:bodyPr wrap="square" anchor="t" lIns="0" tIns="0" rIns="0" bIns="0"/>
          <a:lstStyle/>
          <a:p>
            <a:pPr>
              <a:lnSpc>
                <a:spcPts val="1860"/>
              </a:lnSpc>
            </a:pPr>
            <a:r>
              <a:rPr lang="ru-RU" sz="1550" b="1">
                <a:solidFill>
                  <a:srgbClr val="FFFFFF"/>
                </a:solidFill>
                <a:latin typeface="Onest"/>
              </a:rPr>
              <a:t>Обучающие данные</a:t>
            </a:r>
          </a:p>
        </p:txBody>
      </p:sp>
      <p:sp>
        <p:nvSpPr>
          <p:cNvPr id="13" name="text13"/>
          <p:cNvSpPr>
            <a:spLocks noChangeArrowheads="1"/>
          </p:cNvSpPr>
          <p:nvPr/>
        </p:nvSpPr>
        <p:spPr>
          <a:xfrm>
            <a:off x="1066800" y="4079677"/>
            <a:ext cx="2599234" cy="721122"/>
          </a:xfrm>
          <a:prstGeom prst="rect">
            <a:avLst/>
          </a:prstGeom>
          <a:noFill/>
        </p:spPr>
        <p:txBody>
          <a:bodyPr wrap="square" anchor="t" lIns="0" tIns="0" rIns="0" bIns="0"/>
          <a:lstStyle/>
          <a:p>
            <a:pPr>
              <a:lnSpc>
                <a:spcPts val="1859"/>
              </a:lnSpc>
            </a:pPr>
            <a:r>
              <a:rPr lang="ru-RU" sz="1200">
                <a:solidFill>
                  <a:srgbClr val="979AA2"/>
                </a:solidFill>
                <a:latin typeface="Onest"/>
              </a:rPr>
              <a:t>Картинки, тексты, примеры — то, на чём модель учится. Например, тысячи фотографий котов и собак.</a:t>
            </a:r>
          </a:p>
        </p:txBody>
      </p:sp>
      <p:sp>
        <p:nvSpPr>
          <p:cNvPr id="14" name="text14"/>
          <p:cNvSpPr>
            <a:spLocks noChangeArrowheads="1"/>
          </p:cNvSpPr>
          <p:nvPr/>
        </p:nvSpPr>
        <p:spPr>
          <a:xfrm>
            <a:off x="4809034" y="2768997"/>
            <a:ext cx="3208933" cy="622300"/>
          </a:xfrm>
          <a:prstGeom prst="rect">
            <a:avLst/>
          </a:prstGeom>
          <a:noFill/>
        </p:spPr>
        <p:txBody>
          <a:bodyPr wrap="square" anchor="t" lIns="0" tIns="0" rIns="0" bIns="0"/>
          <a:lstStyle/>
          <a:p>
            <a:pPr>
              <a:lnSpc>
                <a:spcPts val="4800"/>
              </a:lnSpc>
            </a:pPr>
            <a:r>
              <a:rPr lang="ru-RU" sz="4800" b="1" spc="-143">
                <a:solidFill>
                  <a:srgbClr val="5BA8FF"/>
                </a:solidFill>
                <a:latin typeface="Manrope"/>
              </a:rPr>
              <a:t>2</a:t>
            </a:r>
          </a:p>
        </p:txBody>
      </p:sp>
      <p:sp>
        <p:nvSpPr>
          <p:cNvPr id="15" name="text15"/>
          <p:cNvSpPr>
            <a:spLocks noChangeArrowheads="1"/>
          </p:cNvSpPr>
          <p:nvPr/>
        </p:nvSpPr>
        <p:spPr>
          <a:xfrm>
            <a:off x="4809034" y="3721497"/>
            <a:ext cx="3088719" cy="248920"/>
          </a:xfrm>
          <a:prstGeom prst="rect">
            <a:avLst/>
          </a:prstGeom>
          <a:noFill/>
        </p:spPr>
        <p:txBody>
          <a:bodyPr wrap="square" anchor="t" lIns="0" tIns="0" rIns="0" bIns="0"/>
          <a:lstStyle/>
          <a:p>
            <a:pPr>
              <a:lnSpc>
                <a:spcPts val="1860"/>
              </a:lnSpc>
            </a:pPr>
            <a:r>
              <a:rPr lang="ru-RU" sz="1550" b="1">
                <a:solidFill>
                  <a:srgbClr val="FFFFFF"/>
                </a:solidFill>
                <a:latin typeface="Onest"/>
              </a:rPr>
              <a:t>Обучение</a:t>
            </a:r>
          </a:p>
        </p:txBody>
      </p:sp>
      <p:sp>
        <p:nvSpPr>
          <p:cNvPr id="16" name="text16"/>
          <p:cNvSpPr>
            <a:spLocks noChangeArrowheads="1"/>
          </p:cNvSpPr>
          <p:nvPr/>
        </p:nvSpPr>
        <p:spPr>
          <a:xfrm>
            <a:off x="4809034" y="4079677"/>
            <a:ext cx="2599333" cy="957263"/>
          </a:xfrm>
          <a:prstGeom prst="rect">
            <a:avLst/>
          </a:prstGeom>
          <a:noFill/>
        </p:spPr>
        <p:txBody>
          <a:bodyPr wrap="square" anchor="t" lIns="0" tIns="0" rIns="0" bIns="0"/>
          <a:lstStyle/>
          <a:p>
            <a:pPr>
              <a:lnSpc>
                <a:spcPts val="1859"/>
              </a:lnSpc>
            </a:pPr>
            <a:r>
              <a:rPr lang="ru-RU" sz="1200">
                <a:solidFill>
                  <a:srgbClr val="979AA2"/>
                </a:solidFill>
                <a:latin typeface="Onest"/>
              </a:rPr>
              <a:t>Алгоритм находит закономерности и настраивает веса нейросети, шаг за шагом снижая ошибку.</a:t>
            </a:r>
          </a:p>
        </p:txBody>
      </p:sp>
      <p:sp>
        <p:nvSpPr>
          <p:cNvPr id="17" name="text17"/>
          <p:cNvSpPr>
            <a:spLocks noChangeArrowheads="1"/>
          </p:cNvSpPr>
          <p:nvPr/>
        </p:nvSpPr>
        <p:spPr>
          <a:xfrm>
            <a:off x="8551366" y="2768997"/>
            <a:ext cx="3208834" cy="622300"/>
          </a:xfrm>
          <a:prstGeom prst="rect">
            <a:avLst/>
          </a:prstGeom>
          <a:noFill/>
        </p:spPr>
        <p:txBody>
          <a:bodyPr wrap="square" anchor="t" lIns="0" tIns="0" rIns="0" bIns="0"/>
          <a:lstStyle/>
          <a:p>
            <a:pPr>
              <a:lnSpc>
                <a:spcPts val="4800"/>
              </a:lnSpc>
            </a:pPr>
            <a:r>
              <a:rPr lang="ru-RU" sz="4800" b="1" spc="-143">
                <a:solidFill>
                  <a:srgbClr val="5BA8FF"/>
                </a:solidFill>
                <a:latin typeface="Manrope"/>
              </a:rPr>
              <a:t>3</a:t>
            </a:r>
          </a:p>
        </p:txBody>
      </p:sp>
      <p:sp>
        <p:nvSpPr>
          <p:cNvPr id="18" name="text18"/>
          <p:cNvSpPr>
            <a:spLocks noChangeArrowheads="1"/>
          </p:cNvSpPr>
          <p:nvPr/>
        </p:nvSpPr>
        <p:spPr>
          <a:xfrm>
            <a:off x="8551366" y="3721497"/>
            <a:ext cx="3088600" cy="248920"/>
          </a:xfrm>
          <a:prstGeom prst="rect">
            <a:avLst/>
          </a:prstGeom>
          <a:noFill/>
        </p:spPr>
        <p:txBody>
          <a:bodyPr wrap="square" anchor="t" lIns="0" tIns="0" rIns="0" bIns="0"/>
          <a:lstStyle/>
          <a:p>
            <a:pPr>
              <a:lnSpc>
                <a:spcPts val="1860"/>
              </a:lnSpc>
            </a:pPr>
            <a:r>
              <a:rPr lang="ru-RU" sz="1550" b="1">
                <a:solidFill>
                  <a:srgbClr val="0A0F1E"/>
                </a:solidFill>
                <a:latin typeface="Onest"/>
              </a:rPr>
              <a:t>Нейросеть</a:t>
            </a:r>
          </a:p>
        </p:txBody>
      </p:sp>
      <p:sp>
        <p:nvSpPr>
          <p:cNvPr id="19" name="text19"/>
          <p:cNvSpPr>
            <a:spLocks noChangeArrowheads="1"/>
          </p:cNvSpPr>
          <p:nvPr/>
        </p:nvSpPr>
        <p:spPr>
          <a:xfrm>
            <a:off x="8551366" y="4079677"/>
            <a:ext cx="2599234" cy="957263"/>
          </a:xfrm>
          <a:prstGeom prst="rect">
            <a:avLst/>
          </a:prstGeom>
          <a:noFill/>
        </p:spPr>
        <p:txBody>
          <a:bodyPr wrap="square" anchor="t" lIns="0" tIns="0" rIns="0" bIns="0"/>
          <a:lstStyle/>
          <a:p>
            <a:pPr>
              <a:lnSpc>
                <a:spcPts val="1859"/>
              </a:lnSpc>
            </a:pPr>
            <a:r>
              <a:rPr lang="ru-RU" sz="1200">
                <a:solidFill>
                  <a:srgbClr val="FFFFFF"/>
                </a:solidFill>
                <a:latin typeface="Onest"/>
              </a:rPr>
              <a:t>Готовая модель предсказывает ответ: отличает кота от собаки на новом фото, пишет тексты и отвечает на вопросы.</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A0F1E"/>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177800" y="177800"/>
            <a:ext cx="11836400" cy="6502400"/>
          </a:xfrm>
          <a:prstGeom prst="rect">
            <a:avLst/>
          </a:prstGeom>
          <a:noFill/>
          <a:ln w="6350" cap="flat">
            <a:solidFill>
              <a:srgbClr val="5DA8FF">
                <a:alpha val="16078"/>
              </a:srgbClr>
            </a:solidFill>
          </a:ln>
        </p:spPr>
      </p:sp>
      <p:sp>
        <p:nvSpPr>
          <p:cNvPr id="4" name="text4"/>
          <p:cNvSpPr>
            <a:spLocks noChangeArrowheads="1"/>
          </p:cNvSpPr>
          <p:nvPr/>
        </p:nvSpPr>
        <p:spPr>
          <a:xfrm>
            <a:off x="1143000" y="1543447"/>
            <a:ext cx="1310592" cy="131445"/>
          </a:xfrm>
          <a:prstGeom prst="rect">
            <a:avLst/>
          </a:prstGeom>
          <a:noFill/>
        </p:spPr>
        <p:txBody>
          <a:bodyPr wrap="square" anchor="t" lIns="0" tIns="0" rIns="0" bIns="0"/>
          <a:lstStyle/>
          <a:p>
            <a:pPr>
              <a:lnSpc>
                <a:spcPts val="935"/>
              </a:lnSpc>
            </a:pPr>
            <a:r>
              <a:rPr lang="ru-RU" sz="850" b="1" cap="all" spc="153">
                <a:solidFill>
                  <a:srgbClr val="A98BFF"/>
                </a:solidFill>
                <a:latin typeface="Onest"/>
              </a:rPr>
              <a:t>Хронология</a:t>
            </a:r>
          </a:p>
        </p:txBody>
      </p:sp>
      <p:sp>
        <p:nvSpPr>
          <p:cNvPr id="5" name="text5"/>
          <p:cNvSpPr>
            <a:spLocks noChangeArrowheads="1"/>
          </p:cNvSpPr>
          <p:nvPr/>
        </p:nvSpPr>
        <p:spPr>
          <a:xfrm>
            <a:off x="762000" y="1611313"/>
            <a:ext cx="11303000" cy="439420"/>
          </a:xfrm>
          <a:prstGeom prst="rect">
            <a:avLst/>
          </a:prstGeom>
          <a:noFill/>
        </p:spPr>
        <p:txBody>
          <a:bodyPr wrap="square" anchor="t" lIns="0" tIns="0" rIns="0" bIns="0"/>
          <a:lstStyle/>
          <a:p>
            <a:pPr>
              <a:lnSpc>
                <a:spcPts val="3360"/>
              </a:lnSpc>
            </a:pPr>
            <a:r>
              <a:rPr lang="ru-RU" sz="3200" b="1" spc="-63">
                <a:solidFill>
                  <a:srgbClr val="FFFFFF"/>
                </a:solidFill>
                <a:latin typeface="Manrope"/>
              </a:rPr>
              <a:t>Краткая история: от Тьюринга до нейросетей</a:t>
            </a:r>
          </a:p>
        </p:txBody>
      </p:sp>
      <p:sp>
        <p:nvSpPr>
          <p:cNvPr id="6" name="text6"/>
          <p:cNvSpPr>
            <a:spLocks noChangeArrowheads="1"/>
          </p:cNvSpPr>
          <p:nvPr/>
        </p:nvSpPr>
        <p:spPr>
          <a:xfrm>
            <a:off x="762000" y="2672953"/>
            <a:ext cx="2267664" cy="195580"/>
          </a:xfrm>
          <a:prstGeom prst="rect">
            <a:avLst/>
          </a:prstGeom>
          <a:noFill/>
        </p:spPr>
        <p:txBody>
          <a:bodyPr wrap="square" anchor="t" lIns="0" tIns="0" rIns="0" bIns="0"/>
          <a:lstStyle/>
          <a:p>
            <a:pPr>
              <a:lnSpc>
                <a:spcPts val="1440"/>
              </a:lnSpc>
            </a:pPr>
            <a:r>
              <a:rPr lang="ru-RU" sz="1200">
                <a:solidFill>
                  <a:srgbClr val="5BA8FF"/>
                </a:solidFill>
                <a:latin typeface="JetBrains Mono"/>
              </a:rPr>
              <a:t>1950–1956</a:t>
            </a:r>
          </a:p>
        </p:txBody>
      </p:sp>
      <p:sp>
        <p:nvSpPr>
          <p:cNvPr id="7" name="text7"/>
          <p:cNvSpPr>
            <a:spLocks noChangeArrowheads="1"/>
          </p:cNvSpPr>
          <p:nvPr/>
        </p:nvSpPr>
        <p:spPr>
          <a:xfrm>
            <a:off x="762000" y="3358753"/>
            <a:ext cx="1915120" cy="495300"/>
          </a:xfrm>
          <a:prstGeom prst="rect">
            <a:avLst/>
          </a:prstGeom>
          <a:noFill/>
        </p:spPr>
        <p:txBody>
          <a:bodyPr wrap="square" anchor="t" lIns="0" tIns="0" rIns="0" bIns="0"/>
          <a:lstStyle/>
          <a:p>
            <a:pPr>
              <a:lnSpc>
                <a:spcPts val="1900"/>
              </a:lnSpc>
            </a:pPr>
            <a:r>
              <a:rPr lang="ru-RU" sz="1500" b="1">
                <a:solidFill>
                  <a:srgbClr val="FFFFFF"/>
                </a:solidFill>
                <a:latin typeface="Onest"/>
              </a:rPr>
              <a:t>Тест Тьюринга и термин «ИИ»</a:t>
            </a:r>
          </a:p>
        </p:txBody>
      </p:sp>
      <p:sp>
        <p:nvSpPr>
          <p:cNvPr id="8" name="text8"/>
          <p:cNvSpPr>
            <a:spLocks noChangeArrowheads="1"/>
          </p:cNvSpPr>
          <p:nvPr/>
        </p:nvSpPr>
        <p:spPr>
          <a:xfrm>
            <a:off x="762000" y="3930253"/>
            <a:ext cx="1915120" cy="1384300"/>
          </a:xfrm>
          <a:prstGeom prst="rect">
            <a:avLst/>
          </a:prstGeom>
          <a:noFill/>
        </p:spPr>
        <p:txBody>
          <a:bodyPr wrap="square" anchor="t" lIns="0" tIns="0" rIns="0" bIns="0"/>
          <a:lstStyle/>
          <a:p>
            <a:pPr>
              <a:lnSpc>
                <a:spcPts val="1800"/>
              </a:lnSpc>
            </a:pPr>
            <a:r>
              <a:rPr lang="ru-RU" sz="1200">
                <a:solidFill>
                  <a:srgbClr val="979AA2"/>
                </a:solidFill>
                <a:latin typeface="Onest"/>
              </a:rPr>
              <a:t>Алан Тьюринг предложил проверку машинного интеллекта; в 1956-м на Дартмутской конференции появился сам термин.</a:t>
            </a:r>
          </a:p>
        </p:txBody>
      </p:sp>
      <p:sp>
        <p:nvSpPr>
          <p:cNvPr id="9" name="text9"/>
          <p:cNvSpPr>
            <a:spLocks noChangeArrowheads="1"/>
          </p:cNvSpPr>
          <p:nvPr/>
        </p:nvSpPr>
        <p:spPr>
          <a:xfrm>
            <a:off x="2956520" y="2672953"/>
            <a:ext cx="2267664" cy="195580"/>
          </a:xfrm>
          <a:prstGeom prst="rect">
            <a:avLst/>
          </a:prstGeom>
          <a:noFill/>
        </p:spPr>
        <p:txBody>
          <a:bodyPr wrap="square" anchor="t" lIns="0" tIns="0" rIns="0" bIns="0"/>
          <a:lstStyle/>
          <a:p>
            <a:pPr>
              <a:lnSpc>
                <a:spcPts val="1440"/>
              </a:lnSpc>
            </a:pPr>
            <a:r>
              <a:rPr lang="ru-RU" sz="1200">
                <a:solidFill>
                  <a:srgbClr val="5BA8FF"/>
                </a:solidFill>
                <a:latin typeface="JetBrains Mono"/>
              </a:rPr>
              <a:t>1997</a:t>
            </a:r>
          </a:p>
        </p:txBody>
      </p:sp>
      <p:sp>
        <p:nvSpPr>
          <p:cNvPr id="10" name="text10"/>
          <p:cNvSpPr>
            <a:spLocks noChangeArrowheads="1"/>
          </p:cNvSpPr>
          <p:nvPr/>
        </p:nvSpPr>
        <p:spPr>
          <a:xfrm>
            <a:off x="2956520" y="3358753"/>
            <a:ext cx="1915120" cy="736600"/>
          </a:xfrm>
          <a:prstGeom prst="rect">
            <a:avLst/>
          </a:prstGeom>
          <a:noFill/>
        </p:spPr>
        <p:txBody>
          <a:bodyPr wrap="square" anchor="t" lIns="0" tIns="0" rIns="0" bIns="0"/>
          <a:lstStyle/>
          <a:p>
            <a:pPr>
              <a:lnSpc>
                <a:spcPts val="1900"/>
              </a:lnSpc>
            </a:pPr>
            <a:r>
              <a:rPr lang="ru-RU" sz="1500" b="1">
                <a:solidFill>
                  <a:srgbClr val="FFFFFF"/>
                </a:solidFill>
                <a:latin typeface="Onest"/>
              </a:rPr>
              <a:t>Deep Blue побеждает Каспарова</a:t>
            </a:r>
          </a:p>
        </p:txBody>
      </p:sp>
      <p:sp>
        <p:nvSpPr>
          <p:cNvPr id="11" name="text11"/>
          <p:cNvSpPr>
            <a:spLocks noChangeArrowheads="1"/>
          </p:cNvSpPr>
          <p:nvPr/>
        </p:nvSpPr>
        <p:spPr>
          <a:xfrm>
            <a:off x="2956520" y="4171553"/>
            <a:ext cx="1915120" cy="927100"/>
          </a:xfrm>
          <a:prstGeom prst="rect">
            <a:avLst/>
          </a:prstGeom>
          <a:noFill/>
        </p:spPr>
        <p:txBody>
          <a:bodyPr wrap="square" anchor="t" lIns="0" tIns="0" rIns="0" bIns="0"/>
          <a:lstStyle/>
          <a:p>
            <a:pPr>
              <a:lnSpc>
                <a:spcPts val="1800"/>
              </a:lnSpc>
            </a:pPr>
            <a:r>
              <a:rPr lang="ru-RU" sz="1200">
                <a:solidFill>
                  <a:srgbClr val="979AA2"/>
                </a:solidFill>
                <a:latin typeface="Onest"/>
              </a:rPr>
              <a:t>Суперкомпьютер IBM впервые обыграл чемпиона мира по шахматам.</a:t>
            </a:r>
          </a:p>
        </p:txBody>
      </p:sp>
      <p:sp>
        <p:nvSpPr>
          <p:cNvPr id="12" name="text12"/>
          <p:cNvSpPr>
            <a:spLocks noChangeArrowheads="1"/>
          </p:cNvSpPr>
          <p:nvPr/>
        </p:nvSpPr>
        <p:spPr>
          <a:xfrm>
            <a:off x="5151041" y="2672953"/>
            <a:ext cx="2267783" cy="195580"/>
          </a:xfrm>
          <a:prstGeom prst="rect">
            <a:avLst/>
          </a:prstGeom>
          <a:noFill/>
        </p:spPr>
        <p:txBody>
          <a:bodyPr wrap="square" anchor="t" lIns="0" tIns="0" rIns="0" bIns="0"/>
          <a:lstStyle/>
          <a:p>
            <a:pPr>
              <a:lnSpc>
                <a:spcPts val="1440"/>
              </a:lnSpc>
            </a:pPr>
            <a:r>
              <a:rPr lang="ru-RU" sz="1200">
                <a:solidFill>
                  <a:srgbClr val="5BA8FF"/>
                </a:solidFill>
                <a:latin typeface="JetBrains Mono"/>
              </a:rPr>
              <a:t>2012</a:t>
            </a:r>
          </a:p>
        </p:txBody>
      </p:sp>
      <p:sp>
        <p:nvSpPr>
          <p:cNvPr id="13" name="text13"/>
          <p:cNvSpPr>
            <a:spLocks noChangeArrowheads="1"/>
          </p:cNvSpPr>
          <p:nvPr/>
        </p:nvSpPr>
        <p:spPr>
          <a:xfrm>
            <a:off x="5151041" y="3358753"/>
            <a:ext cx="1915220" cy="495300"/>
          </a:xfrm>
          <a:prstGeom prst="rect">
            <a:avLst/>
          </a:prstGeom>
          <a:noFill/>
        </p:spPr>
        <p:txBody>
          <a:bodyPr wrap="square" anchor="t" lIns="0" tIns="0" rIns="0" bIns="0"/>
          <a:lstStyle/>
          <a:p>
            <a:pPr>
              <a:lnSpc>
                <a:spcPts val="1900"/>
              </a:lnSpc>
            </a:pPr>
            <a:r>
              <a:rPr lang="ru-RU" sz="1500" b="1">
                <a:solidFill>
                  <a:srgbClr val="FFFFFF"/>
                </a:solidFill>
                <a:latin typeface="Onest"/>
              </a:rPr>
              <a:t>Прорыв нейросети AlexNet</a:t>
            </a:r>
          </a:p>
        </p:txBody>
      </p:sp>
      <p:sp>
        <p:nvSpPr>
          <p:cNvPr id="14" name="text14"/>
          <p:cNvSpPr>
            <a:spLocks noChangeArrowheads="1"/>
          </p:cNvSpPr>
          <p:nvPr/>
        </p:nvSpPr>
        <p:spPr>
          <a:xfrm>
            <a:off x="5151041" y="3930253"/>
            <a:ext cx="1915220" cy="1384300"/>
          </a:xfrm>
          <a:prstGeom prst="rect">
            <a:avLst/>
          </a:prstGeom>
          <a:noFill/>
        </p:spPr>
        <p:txBody>
          <a:bodyPr wrap="square" anchor="t" lIns="0" tIns="0" rIns="0" bIns="0"/>
          <a:lstStyle/>
          <a:p>
            <a:pPr>
              <a:lnSpc>
                <a:spcPts val="1800"/>
              </a:lnSpc>
            </a:pPr>
            <a:r>
              <a:rPr lang="ru-RU" sz="1200">
                <a:solidFill>
                  <a:srgbClr val="979AA2"/>
                </a:solidFill>
                <a:latin typeface="Onest"/>
              </a:rPr>
              <a:t>Глубокая нейросеть радикально улучшила распознавание изображений и запустила эру глубокого обучения.</a:t>
            </a:r>
          </a:p>
        </p:txBody>
      </p:sp>
      <p:sp>
        <p:nvSpPr>
          <p:cNvPr id="15" name="text15"/>
          <p:cNvSpPr>
            <a:spLocks noChangeArrowheads="1"/>
          </p:cNvSpPr>
          <p:nvPr/>
        </p:nvSpPr>
        <p:spPr>
          <a:xfrm>
            <a:off x="7345660" y="2672953"/>
            <a:ext cx="2267664" cy="195580"/>
          </a:xfrm>
          <a:prstGeom prst="rect">
            <a:avLst/>
          </a:prstGeom>
          <a:noFill/>
        </p:spPr>
        <p:txBody>
          <a:bodyPr wrap="square" anchor="t" lIns="0" tIns="0" rIns="0" bIns="0"/>
          <a:lstStyle/>
          <a:p>
            <a:pPr>
              <a:lnSpc>
                <a:spcPts val="1440"/>
              </a:lnSpc>
            </a:pPr>
            <a:r>
              <a:rPr lang="ru-RU" sz="1200">
                <a:solidFill>
                  <a:srgbClr val="5BA8FF"/>
                </a:solidFill>
                <a:latin typeface="JetBrains Mono"/>
              </a:rPr>
              <a:t>2022</a:t>
            </a:r>
          </a:p>
        </p:txBody>
      </p:sp>
      <p:sp>
        <p:nvSpPr>
          <p:cNvPr id="16" name="text16"/>
          <p:cNvSpPr>
            <a:spLocks noChangeArrowheads="1"/>
          </p:cNvSpPr>
          <p:nvPr/>
        </p:nvSpPr>
        <p:spPr>
          <a:xfrm>
            <a:off x="7345660" y="3358753"/>
            <a:ext cx="1915120" cy="495300"/>
          </a:xfrm>
          <a:prstGeom prst="rect">
            <a:avLst/>
          </a:prstGeom>
          <a:noFill/>
        </p:spPr>
        <p:txBody>
          <a:bodyPr wrap="square" anchor="t" lIns="0" tIns="0" rIns="0" bIns="0"/>
          <a:lstStyle/>
          <a:p>
            <a:pPr>
              <a:lnSpc>
                <a:spcPts val="1900"/>
              </a:lnSpc>
            </a:pPr>
            <a:r>
              <a:rPr lang="ru-RU" sz="1500" b="1">
                <a:solidFill>
                  <a:srgbClr val="FFFFFF"/>
                </a:solidFill>
                <a:latin typeface="Onest"/>
              </a:rPr>
              <a:t>ChatGPT делает ИИ массовым</a:t>
            </a:r>
          </a:p>
        </p:txBody>
      </p:sp>
      <p:sp>
        <p:nvSpPr>
          <p:cNvPr id="17" name="text17"/>
          <p:cNvSpPr>
            <a:spLocks noChangeArrowheads="1"/>
          </p:cNvSpPr>
          <p:nvPr/>
        </p:nvSpPr>
        <p:spPr>
          <a:xfrm>
            <a:off x="7345660" y="3930253"/>
            <a:ext cx="1915120" cy="927100"/>
          </a:xfrm>
          <a:prstGeom prst="rect">
            <a:avLst/>
          </a:prstGeom>
          <a:noFill/>
        </p:spPr>
        <p:txBody>
          <a:bodyPr wrap="square" anchor="t" lIns="0" tIns="0" rIns="0" bIns="0"/>
          <a:lstStyle/>
          <a:p>
            <a:pPr>
              <a:lnSpc>
                <a:spcPts val="1800"/>
              </a:lnSpc>
            </a:pPr>
            <a:r>
              <a:rPr lang="ru-RU" sz="1200">
                <a:solidFill>
                  <a:srgbClr val="979AA2"/>
                </a:solidFill>
                <a:latin typeface="Onest"/>
              </a:rPr>
              <a:t>Простой чат-интерфейс открыл генеративный ИИ для сотен миллионов людей.</a:t>
            </a:r>
          </a:p>
        </p:txBody>
      </p:sp>
      <p:sp>
        <p:nvSpPr>
          <p:cNvPr id="18" name="text18"/>
          <p:cNvSpPr>
            <a:spLocks noChangeArrowheads="1"/>
          </p:cNvSpPr>
          <p:nvPr/>
        </p:nvSpPr>
        <p:spPr>
          <a:xfrm>
            <a:off x="9540180" y="2672953"/>
            <a:ext cx="2267783" cy="195580"/>
          </a:xfrm>
          <a:prstGeom prst="rect">
            <a:avLst/>
          </a:prstGeom>
          <a:noFill/>
        </p:spPr>
        <p:txBody>
          <a:bodyPr wrap="square" anchor="t" lIns="0" tIns="0" rIns="0" bIns="0"/>
          <a:lstStyle/>
          <a:p>
            <a:pPr>
              <a:lnSpc>
                <a:spcPts val="1440"/>
              </a:lnSpc>
            </a:pPr>
            <a:r>
              <a:rPr lang="ru-RU" sz="1200">
                <a:solidFill>
                  <a:srgbClr val="979AA2"/>
                </a:solidFill>
                <a:latin typeface="JetBrains Mono"/>
              </a:rPr>
              <a:t>2023–2026</a:t>
            </a:r>
          </a:p>
        </p:txBody>
      </p:sp>
      <p:sp>
        <p:nvSpPr>
          <p:cNvPr id="19" name="text19"/>
          <p:cNvSpPr>
            <a:spLocks noChangeArrowheads="1"/>
          </p:cNvSpPr>
          <p:nvPr/>
        </p:nvSpPr>
        <p:spPr>
          <a:xfrm>
            <a:off x="9540180" y="3358753"/>
            <a:ext cx="1915220" cy="495300"/>
          </a:xfrm>
          <a:prstGeom prst="rect">
            <a:avLst/>
          </a:prstGeom>
          <a:noFill/>
        </p:spPr>
        <p:txBody>
          <a:bodyPr wrap="square" anchor="t" lIns="0" tIns="0" rIns="0" bIns="0"/>
          <a:lstStyle/>
          <a:p>
            <a:pPr>
              <a:lnSpc>
                <a:spcPts val="1900"/>
              </a:lnSpc>
            </a:pPr>
            <a:r>
              <a:rPr lang="ru-RU" sz="1500" b="1">
                <a:solidFill>
                  <a:srgbClr val="979AA2"/>
                </a:solidFill>
                <a:latin typeface="Onest"/>
              </a:rPr>
              <a:t>Мультимодальность и рассуждение</a:t>
            </a:r>
          </a:p>
        </p:txBody>
      </p:sp>
      <p:sp>
        <p:nvSpPr>
          <p:cNvPr id="20" name="text20"/>
          <p:cNvSpPr>
            <a:spLocks noChangeArrowheads="1"/>
          </p:cNvSpPr>
          <p:nvPr/>
        </p:nvSpPr>
        <p:spPr>
          <a:xfrm>
            <a:off x="9540180" y="3930253"/>
            <a:ext cx="1915220" cy="1155700"/>
          </a:xfrm>
          <a:prstGeom prst="rect">
            <a:avLst/>
          </a:prstGeom>
          <a:noFill/>
        </p:spPr>
        <p:txBody>
          <a:bodyPr wrap="square" anchor="t" lIns="0" tIns="0" rIns="0" bIns="0"/>
          <a:lstStyle/>
          <a:p>
            <a:pPr>
              <a:lnSpc>
                <a:spcPts val="1800"/>
              </a:lnSpc>
            </a:pPr>
            <a:r>
              <a:rPr lang="ru-RU" sz="1200">
                <a:solidFill>
                  <a:srgbClr val="979AA2"/>
                </a:solidFill>
                <a:latin typeface="Onest"/>
              </a:rPr>
              <a:t>Модели учатся работать с текстом, картинками и звуком и рассуждать пошагово; появляются открытые модели.</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A0F1E"/>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762000" y="1535906"/>
            <a:ext cx="5257800" cy="2140347"/>
          </a:xfrm>
          <a:prstGeom prst="roundRect">
            <a:avLst>
              <a:gd name="adj" fmla="val 2670"/>
            </a:avLst>
          </a:prstGeom>
          <a:noFill/>
          <a:ln w="6350" cap="flat">
            <a:solidFill>
              <a:srgbClr val="292F3D"/>
            </a:solidFill>
          </a:ln>
        </p:spPr>
      </p:sp>
      <p:sp>
        <p:nvSpPr>
          <p:cNvPr id="4" name="card4"/>
          <p:cNvSpPr/>
          <p:nvPr/>
        </p:nvSpPr>
        <p:spPr>
          <a:xfrm>
            <a:off x="6172200" y="1535906"/>
            <a:ext cx="5257800" cy="2140347"/>
          </a:xfrm>
          <a:prstGeom prst="roundRect">
            <a:avLst>
              <a:gd name="adj" fmla="val 2670"/>
            </a:avLst>
          </a:prstGeom>
          <a:noFill/>
          <a:ln w="6350" cap="flat">
            <a:solidFill>
              <a:srgbClr val="292F3D"/>
            </a:solidFill>
          </a:ln>
        </p:spPr>
      </p:sp>
      <p:sp>
        <p:nvSpPr>
          <p:cNvPr id="5" name="card5"/>
          <p:cNvSpPr/>
          <p:nvPr/>
        </p:nvSpPr>
        <p:spPr>
          <a:xfrm>
            <a:off x="762000" y="3828653"/>
            <a:ext cx="5257800" cy="2140347"/>
          </a:xfrm>
          <a:prstGeom prst="roundRect">
            <a:avLst>
              <a:gd name="adj" fmla="val 2670"/>
            </a:avLst>
          </a:prstGeom>
          <a:noFill/>
          <a:ln w="6350" cap="flat">
            <a:solidFill>
              <a:srgbClr val="292F3D"/>
            </a:solidFill>
          </a:ln>
        </p:spPr>
      </p:sp>
      <p:sp>
        <p:nvSpPr>
          <p:cNvPr id="6" name="card6"/>
          <p:cNvSpPr/>
          <p:nvPr/>
        </p:nvSpPr>
        <p:spPr>
          <a:xfrm>
            <a:off x="6172200" y="3828653"/>
            <a:ext cx="5257800" cy="2140347"/>
          </a:xfrm>
          <a:prstGeom prst="roundRect">
            <a:avLst>
              <a:gd name="adj" fmla="val 2670"/>
            </a:avLst>
          </a:prstGeom>
          <a:noFill/>
          <a:ln w="6350" cap="flat">
            <a:solidFill>
              <a:srgbClr val="292F3D"/>
            </a:solidFill>
          </a:ln>
        </p:spPr>
      </p:sp>
      <p:sp>
        <p:nvSpPr>
          <p:cNvPr id="7" name="card7"/>
          <p:cNvSpPr/>
          <p:nvPr/>
        </p:nvSpPr>
        <p:spPr>
          <a:xfrm>
            <a:off x="177800" y="177800"/>
            <a:ext cx="11836400" cy="6502400"/>
          </a:xfrm>
          <a:prstGeom prst="rect">
            <a:avLst/>
          </a:prstGeom>
          <a:noFill/>
          <a:ln w="6350" cap="flat">
            <a:solidFill>
              <a:srgbClr val="5DA8FF">
                <a:alpha val="16078"/>
              </a:srgbClr>
            </a:solidFill>
          </a:ln>
        </p:spPr>
      </p:sp>
      <p:sp>
        <p:nvSpPr>
          <p:cNvPr id="8" name="text8"/>
          <p:cNvSpPr>
            <a:spLocks noChangeArrowheads="1"/>
          </p:cNvSpPr>
          <p:nvPr/>
        </p:nvSpPr>
        <p:spPr>
          <a:xfrm>
            <a:off x="1143000" y="622300"/>
            <a:ext cx="1525500" cy="131445"/>
          </a:xfrm>
          <a:prstGeom prst="rect">
            <a:avLst/>
          </a:prstGeom>
          <a:noFill/>
        </p:spPr>
        <p:txBody>
          <a:bodyPr wrap="square" anchor="t" lIns="0" tIns="0" rIns="0" bIns="0"/>
          <a:lstStyle/>
          <a:p>
            <a:pPr>
              <a:lnSpc>
                <a:spcPts val="935"/>
              </a:lnSpc>
            </a:pPr>
            <a:r>
              <a:rPr lang="ru-RU" sz="850" b="1" cap="all" spc="153">
                <a:solidFill>
                  <a:srgbClr val="A98BFF"/>
                </a:solidFill>
                <a:latin typeface="Onest"/>
              </a:rPr>
              <a:t>ИИ вокруг нас</a:t>
            </a:r>
          </a:p>
        </p:txBody>
      </p:sp>
      <p:sp>
        <p:nvSpPr>
          <p:cNvPr id="9" name="text9"/>
          <p:cNvSpPr>
            <a:spLocks noChangeArrowheads="1"/>
          </p:cNvSpPr>
          <p:nvPr/>
        </p:nvSpPr>
        <p:spPr>
          <a:xfrm>
            <a:off x="762000" y="690166"/>
            <a:ext cx="11303000" cy="439420"/>
          </a:xfrm>
          <a:prstGeom prst="rect">
            <a:avLst/>
          </a:prstGeom>
          <a:noFill/>
        </p:spPr>
        <p:txBody>
          <a:bodyPr wrap="square" anchor="t" lIns="0" tIns="0" rIns="0" bIns="0"/>
          <a:lstStyle/>
          <a:p>
            <a:pPr>
              <a:lnSpc>
                <a:spcPts val="3360"/>
              </a:lnSpc>
            </a:pPr>
            <a:r>
              <a:rPr lang="ru-RU" sz="3200" b="1" spc="-63">
                <a:solidFill>
                  <a:srgbClr val="FFFFFF"/>
                </a:solidFill>
                <a:latin typeface="Manrope"/>
              </a:rPr>
              <a:t>Где ИИ уже работает</a:t>
            </a:r>
          </a:p>
        </p:txBody>
      </p:sp>
      <p:sp>
        <p:nvSpPr>
          <p:cNvPr id="10" name="text10"/>
          <p:cNvSpPr>
            <a:spLocks noChangeArrowheads="1"/>
          </p:cNvSpPr>
          <p:nvPr/>
        </p:nvSpPr>
        <p:spPr>
          <a:xfrm>
            <a:off x="1073150" y="1821656"/>
            <a:ext cx="5270500" cy="180340"/>
          </a:xfrm>
          <a:prstGeom prst="rect">
            <a:avLst/>
          </a:prstGeom>
          <a:noFill/>
        </p:spPr>
        <p:txBody>
          <a:bodyPr wrap="square" anchor="t" lIns="0" tIns="0" rIns="0" bIns="0"/>
          <a:lstStyle/>
          <a:p>
            <a:pPr>
              <a:lnSpc>
                <a:spcPts val="1320"/>
              </a:lnSpc>
            </a:pPr>
            <a:r>
              <a:rPr lang="ru-RU" sz="1100">
                <a:solidFill>
                  <a:srgbClr val="5BA8FF"/>
                </a:solidFill>
                <a:latin typeface="JetBrains Mono"/>
              </a:rPr>
              <a:t>01</a:t>
            </a:r>
          </a:p>
        </p:txBody>
      </p:sp>
      <p:sp>
        <p:nvSpPr>
          <p:cNvPr id="11" name="text11"/>
          <p:cNvSpPr>
            <a:spLocks noChangeArrowheads="1"/>
          </p:cNvSpPr>
          <p:nvPr/>
        </p:nvSpPr>
        <p:spPr>
          <a:xfrm>
            <a:off x="1073150" y="2132806"/>
            <a:ext cx="5270500" cy="256540"/>
          </a:xfrm>
          <a:prstGeom prst="rect">
            <a:avLst/>
          </a:prstGeom>
          <a:noFill/>
        </p:spPr>
        <p:txBody>
          <a:bodyPr wrap="square" anchor="t" lIns="0" tIns="0" rIns="0" bIns="0"/>
          <a:lstStyle/>
          <a:p>
            <a:pPr>
              <a:lnSpc>
                <a:spcPts val="1920"/>
              </a:lnSpc>
            </a:pPr>
            <a:r>
              <a:rPr lang="ru-RU" sz="1600" b="1">
                <a:solidFill>
                  <a:srgbClr val="FFFFFF"/>
                </a:solidFill>
                <a:latin typeface="Onest"/>
              </a:rPr>
              <a:t>Медицина</a:t>
            </a:r>
          </a:p>
        </p:txBody>
      </p:sp>
      <p:sp>
        <p:nvSpPr>
          <p:cNvPr id="12" name="text12"/>
          <p:cNvSpPr>
            <a:spLocks noChangeArrowheads="1"/>
          </p:cNvSpPr>
          <p:nvPr/>
        </p:nvSpPr>
        <p:spPr>
          <a:xfrm>
            <a:off x="1073150" y="2478286"/>
            <a:ext cx="4660900" cy="484981"/>
          </a:xfrm>
          <a:prstGeom prst="rect">
            <a:avLst/>
          </a:prstGeom>
          <a:noFill/>
        </p:spPr>
        <p:txBody>
          <a:bodyPr wrap="square" anchor="t" lIns="0" tIns="0" rIns="0" bIns="0"/>
          <a:lstStyle/>
          <a:p>
            <a:pPr>
              <a:lnSpc>
                <a:spcPts val="1859"/>
              </a:lnSpc>
            </a:pPr>
            <a:r>
              <a:rPr lang="ru-RU" sz="1200">
                <a:solidFill>
                  <a:srgbClr val="979AA2"/>
                </a:solidFill>
                <a:latin typeface="Onest"/>
              </a:rPr>
              <a:t>ИИ анализирует снимки МРТ и подсказывает врачу диагноз, помогает находить опухоли и патологии на ранних стадиях.</a:t>
            </a:r>
          </a:p>
        </p:txBody>
      </p:sp>
      <p:sp>
        <p:nvSpPr>
          <p:cNvPr id="13" name="text13"/>
          <p:cNvSpPr>
            <a:spLocks noChangeArrowheads="1"/>
          </p:cNvSpPr>
          <p:nvPr/>
        </p:nvSpPr>
        <p:spPr>
          <a:xfrm>
            <a:off x="6483350" y="1821656"/>
            <a:ext cx="5270500" cy="180340"/>
          </a:xfrm>
          <a:prstGeom prst="rect">
            <a:avLst/>
          </a:prstGeom>
          <a:noFill/>
        </p:spPr>
        <p:txBody>
          <a:bodyPr wrap="square" anchor="t" lIns="0" tIns="0" rIns="0" bIns="0"/>
          <a:lstStyle/>
          <a:p>
            <a:pPr>
              <a:lnSpc>
                <a:spcPts val="1320"/>
              </a:lnSpc>
            </a:pPr>
            <a:r>
              <a:rPr lang="ru-RU" sz="1100">
                <a:solidFill>
                  <a:srgbClr val="5BA8FF"/>
                </a:solidFill>
                <a:latin typeface="JetBrains Mono"/>
              </a:rPr>
              <a:t>02</a:t>
            </a:r>
          </a:p>
        </p:txBody>
      </p:sp>
      <p:sp>
        <p:nvSpPr>
          <p:cNvPr id="14" name="text14"/>
          <p:cNvSpPr>
            <a:spLocks noChangeArrowheads="1"/>
          </p:cNvSpPr>
          <p:nvPr/>
        </p:nvSpPr>
        <p:spPr>
          <a:xfrm>
            <a:off x="6483350" y="2132806"/>
            <a:ext cx="5270500" cy="256540"/>
          </a:xfrm>
          <a:prstGeom prst="rect">
            <a:avLst/>
          </a:prstGeom>
          <a:noFill/>
        </p:spPr>
        <p:txBody>
          <a:bodyPr wrap="square" anchor="t" lIns="0" tIns="0" rIns="0" bIns="0"/>
          <a:lstStyle/>
          <a:p>
            <a:pPr>
              <a:lnSpc>
                <a:spcPts val="1920"/>
              </a:lnSpc>
            </a:pPr>
            <a:r>
              <a:rPr lang="ru-RU" sz="1600" b="1">
                <a:solidFill>
                  <a:srgbClr val="FFFFFF"/>
                </a:solidFill>
                <a:latin typeface="Onest"/>
              </a:rPr>
              <a:t>Транспорт</a:t>
            </a:r>
          </a:p>
        </p:txBody>
      </p:sp>
      <p:sp>
        <p:nvSpPr>
          <p:cNvPr id="15" name="text15"/>
          <p:cNvSpPr>
            <a:spLocks noChangeArrowheads="1"/>
          </p:cNvSpPr>
          <p:nvPr/>
        </p:nvSpPr>
        <p:spPr>
          <a:xfrm>
            <a:off x="6483350" y="2478286"/>
            <a:ext cx="4660900" cy="484981"/>
          </a:xfrm>
          <a:prstGeom prst="rect">
            <a:avLst/>
          </a:prstGeom>
          <a:noFill/>
        </p:spPr>
        <p:txBody>
          <a:bodyPr wrap="square" anchor="t" lIns="0" tIns="0" rIns="0" bIns="0"/>
          <a:lstStyle/>
          <a:p>
            <a:pPr>
              <a:lnSpc>
                <a:spcPts val="1859"/>
              </a:lnSpc>
            </a:pPr>
            <a:r>
              <a:rPr lang="ru-RU" sz="1200">
                <a:solidFill>
                  <a:srgbClr val="979AA2"/>
                </a:solidFill>
                <a:latin typeface="Onest"/>
              </a:rPr>
              <a:t>Беспилотные автомобили, автопилоты и роботакси уже выходят на дороги городов, снижая нагрузку на водителя.</a:t>
            </a:r>
          </a:p>
        </p:txBody>
      </p:sp>
      <p:sp>
        <p:nvSpPr>
          <p:cNvPr id="16" name="text16"/>
          <p:cNvSpPr>
            <a:spLocks noChangeArrowheads="1"/>
          </p:cNvSpPr>
          <p:nvPr/>
        </p:nvSpPr>
        <p:spPr>
          <a:xfrm>
            <a:off x="1073150" y="4114403"/>
            <a:ext cx="5270500" cy="180340"/>
          </a:xfrm>
          <a:prstGeom prst="rect">
            <a:avLst/>
          </a:prstGeom>
          <a:noFill/>
        </p:spPr>
        <p:txBody>
          <a:bodyPr wrap="square" anchor="t" lIns="0" tIns="0" rIns="0" bIns="0"/>
          <a:lstStyle/>
          <a:p>
            <a:pPr>
              <a:lnSpc>
                <a:spcPts val="1320"/>
              </a:lnSpc>
            </a:pPr>
            <a:r>
              <a:rPr lang="ru-RU" sz="1100">
                <a:solidFill>
                  <a:srgbClr val="5BA8FF"/>
                </a:solidFill>
                <a:latin typeface="JetBrains Mono"/>
              </a:rPr>
              <a:t>03</a:t>
            </a:r>
          </a:p>
        </p:txBody>
      </p:sp>
      <p:sp>
        <p:nvSpPr>
          <p:cNvPr id="17" name="text17"/>
          <p:cNvSpPr>
            <a:spLocks noChangeArrowheads="1"/>
          </p:cNvSpPr>
          <p:nvPr/>
        </p:nvSpPr>
        <p:spPr>
          <a:xfrm>
            <a:off x="1073150" y="4425553"/>
            <a:ext cx="5270500" cy="256540"/>
          </a:xfrm>
          <a:prstGeom prst="rect">
            <a:avLst/>
          </a:prstGeom>
          <a:noFill/>
        </p:spPr>
        <p:txBody>
          <a:bodyPr wrap="square" anchor="t" lIns="0" tIns="0" rIns="0" bIns="0"/>
          <a:lstStyle/>
          <a:p>
            <a:pPr>
              <a:lnSpc>
                <a:spcPts val="1920"/>
              </a:lnSpc>
            </a:pPr>
            <a:r>
              <a:rPr lang="ru-RU" sz="1600" b="1">
                <a:solidFill>
                  <a:srgbClr val="FFFFFF"/>
                </a:solidFill>
                <a:latin typeface="Onest"/>
              </a:rPr>
              <a:t>Переводы</a:t>
            </a:r>
          </a:p>
        </p:txBody>
      </p:sp>
      <p:sp>
        <p:nvSpPr>
          <p:cNvPr id="18" name="text18"/>
          <p:cNvSpPr>
            <a:spLocks noChangeArrowheads="1"/>
          </p:cNvSpPr>
          <p:nvPr/>
        </p:nvSpPr>
        <p:spPr>
          <a:xfrm>
            <a:off x="1073150" y="4771033"/>
            <a:ext cx="4660900" cy="484981"/>
          </a:xfrm>
          <a:prstGeom prst="rect">
            <a:avLst/>
          </a:prstGeom>
          <a:noFill/>
        </p:spPr>
        <p:txBody>
          <a:bodyPr wrap="square" anchor="t" lIns="0" tIns="0" rIns="0" bIns="0"/>
          <a:lstStyle/>
          <a:p>
            <a:pPr>
              <a:lnSpc>
                <a:spcPts val="1859"/>
              </a:lnSpc>
            </a:pPr>
            <a:r>
              <a:rPr lang="ru-RU" sz="1200">
                <a:solidFill>
                  <a:srgbClr val="979AA2"/>
                </a:solidFill>
                <a:latin typeface="Onest"/>
              </a:rPr>
              <a:t>Онлайн-переводчики и субтитры в реальном времени мгновенно переводят речь и текст на десятки языков.</a:t>
            </a:r>
          </a:p>
        </p:txBody>
      </p:sp>
      <p:sp>
        <p:nvSpPr>
          <p:cNvPr id="19" name="text19"/>
          <p:cNvSpPr>
            <a:spLocks noChangeArrowheads="1"/>
          </p:cNvSpPr>
          <p:nvPr/>
        </p:nvSpPr>
        <p:spPr>
          <a:xfrm>
            <a:off x="6483350" y="4114403"/>
            <a:ext cx="5270500" cy="180340"/>
          </a:xfrm>
          <a:prstGeom prst="rect">
            <a:avLst/>
          </a:prstGeom>
          <a:noFill/>
        </p:spPr>
        <p:txBody>
          <a:bodyPr wrap="square" anchor="t" lIns="0" tIns="0" rIns="0" bIns="0"/>
          <a:lstStyle/>
          <a:p>
            <a:pPr>
              <a:lnSpc>
                <a:spcPts val="1320"/>
              </a:lnSpc>
            </a:pPr>
            <a:r>
              <a:rPr lang="ru-RU" sz="1100">
                <a:solidFill>
                  <a:srgbClr val="5BA8FF"/>
                </a:solidFill>
                <a:latin typeface="JetBrains Mono"/>
              </a:rPr>
              <a:t>04</a:t>
            </a:r>
          </a:p>
        </p:txBody>
      </p:sp>
      <p:sp>
        <p:nvSpPr>
          <p:cNvPr id="20" name="text20"/>
          <p:cNvSpPr>
            <a:spLocks noChangeArrowheads="1"/>
          </p:cNvSpPr>
          <p:nvPr/>
        </p:nvSpPr>
        <p:spPr>
          <a:xfrm>
            <a:off x="6483350" y="4425553"/>
            <a:ext cx="5270500" cy="256540"/>
          </a:xfrm>
          <a:prstGeom prst="rect">
            <a:avLst/>
          </a:prstGeom>
          <a:noFill/>
        </p:spPr>
        <p:txBody>
          <a:bodyPr wrap="square" anchor="t" lIns="0" tIns="0" rIns="0" bIns="0"/>
          <a:lstStyle/>
          <a:p>
            <a:pPr>
              <a:lnSpc>
                <a:spcPts val="1920"/>
              </a:lnSpc>
            </a:pPr>
            <a:r>
              <a:rPr lang="ru-RU" sz="1600" b="1">
                <a:solidFill>
                  <a:srgbClr val="FFFFFF"/>
                </a:solidFill>
                <a:latin typeface="Onest"/>
              </a:rPr>
              <a:t>Поиск</a:t>
            </a:r>
          </a:p>
        </p:txBody>
      </p:sp>
      <p:sp>
        <p:nvSpPr>
          <p:cNvPr id="21" name="text21"/>
          <p:cNvSpPr>
            <a:spLocks noChangeArrowheads="1"/>
          </p:cNvSpPr>
          <p:nvPr/>
        </p:nvSpPr>
        <p:spPr>
          <a:xfrm>
            <a:off x="6483350" y="4771033"/>
            <a:ext cx="4660900" cy="484981"/>
          </a:xfrm>
          <a:prstGeom prst="rect">
            <a:avLst/>
          </a:prstGeom>
          <a:noFill/>
        </p:spPr>
        <p:txBody>
          <a:bodyPr wrap="square" anchor="t" lIns="0" tIns="0" rIns="0" bIns="0"/>
          <a:lstStyle/>
          <a:p>
            <a:pPr>
              <a:lnSpc>
                <a:spcPts val="1859"/>
              </a:lnSpc>
            </a:pPr>
            <a:r>
              <a:rPr lang="ru-RU" sz="1200">
                <a:solidFill>
                  <a:srgbClr val="979AA2"/>
                </a:solidFill>
                <a:latin typeface="Onest"/>
              </a:rPr>
              <a:t>Умная выдача, голосовые помощники и персональные рекомендации — ИИ предугадывает, что мы ищем.</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A0F1E"/>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762000" y="1814413"/>
            <a:ext cx="5232400" cy="1816100"/>
          </a:xfrm>
          <a:prstGeom prst="roundRect">
            <a:avLst>
              <a:gd name="adj" fmla="val 3146"/>
            </a:avLst>
          </a:prstGeom>
          <a:solidFill>
            <a:srgbClr val="151A29"/>
          </a:solidFill>
          <a:ln w="6350" cap="flat">
            <a:solidFill>
              <a:srgbClr val="5CA7FF">
                <a:alpha val="23922"/>
              </a:srgbClr>
            </a:solidFill>
          </a:ln>
        </p:spPr>
      </p:sp>
      <p:sp>
        <p:nvSpPr>
          <p:cNvPr id="4" name="card4"/>
          <p:cNvSpPr/>
          <p:nvPr/>
        </p:nvSpPr>
        <p:spPr>
          <a:xfrm>
            <a:off x="6197600" y="1814413"/>
            <a:ext cx="5232400" cy="1816100"/>
          </a:xfrm>
          <a:prstGeom prst="roundRect">
            <a:avLst>
              <a:gd name="adj" fmla="val 3146"/>
            </a:avLst>
          </a:prstGeom>
          <a:solidFill>
            <a:srgbClr val="151A29"/>
          </a:solidFill>
          <a:ln w="6350" cap="flat">
            <a:solidFill>
              <a:srgbClr val="5CA7FF">
                <a:alpha val="23922"/>
              </a:srgbClr>
            </a:solidFill>
          </a:ln>
        </p:spPr>
      </p:sp>
      <p:sp>
        <p:nvSpPr>
          <p:cNvPr id="5" name="card5"/>
          <p:cNvSpPr/>
          <p:nvPr/>
        </p:nvSpPr>
        <p:spPr>
          <a:xfrm>
            <a:off x="762000" y="3833713"/>
            <a:ext cx="5232400" cy="1816100"/>
          </a:xfrm>
          <a:prstGeom prst="roundRect">
            <a:avLst>
              <a:gd name="adj" fmla="val 3146"/>
            </a:avLst>
          </a:prstGeom>
          <a:solidFill>
            <a:srgbClr val="151A29"/>
          </a:solidFill>
          <a:ln w="6350" cap="flat">
            <a:solidFill>
              <a:srgbClr val="5CA7FF">
                <a:alpha val="23922"/>
              </a:srgbClr>
            </a:solidFill>
          </a:ln>
        </p:spPr>
      </p:sp>
      <p:sp>
        <p:nvSpPr>
          <p:cNvPr id="6" name="card6"/>
          <p:cNvSpPr/>
          <p:nvPr/>
        </p:nvSpPr>
        <p:spPr>
          <a:xfrm>
            <a:off x="6197600" y="3833713"/>
            <a:ext cx="5232400" cy="1816100"/>
          </a:xfrm>
          <a:prstGeom prst="roundRect">
            <a:avLst>
              <a:gd name="adj" fmla="val 3146"/>
            </a:avLst>
          </a:prstGeom>
          <a:solidFill>
            <a:srgbClr val="151A29"/>
          </a:solidFill>
          <a:ln w="6350" cap="flat">
            <a:solidFill>
              <a:srgbClr val="5CA7FF">
                <a:alpha val="23922"/>
              </a:srgbClr>
            </a:solidFill>
          </a:ln>
        </p:spPr>
      </p:sp>
      <p:sp>
        <p:nvSpPr>
          <p:cNvPr id="7" name="card7"/>
          <p:cNvSpPr/>
          <p:nvPr/>
        </p:nvSpPr>
        <p:spPr>
          <a:xfrm>
            <a:off x="177800" y="177800"/>
            <a:ext cx="11836400" cy="6502400"/>
          </a:xfrm>
          <a:prstGeom prst="rect">
            <a:avLst/>
          </a:prstGeom>
          <a:noFill/>
          <a:ln w="6350" cap="flat">
            <a:solidFill>
              <a:srgbClr val="5DA8FF">
                <a:alpha val="16078"/>
              </a:srgbClr>
            </a:solidFill>
          </a:ln>
        </p:spPr>
      </p:sp>
      <p:sp>
        <p:nvSpPr>
          <p:cNvPr id="8" name="text8"/>
          <p:cNvSpPr>
            <a:spLocks noChangeArrowheads="1"/>
          </p:cNvSpPr>
          <p:nvPr/>
        </p:nvSpPr>
        <p:spPr>
          <a:xfrm>
            <a:off x="1143000" y="795338"/>
            <a:ext cx="1969722" cy="131445"/>
          </a:xfrm>
          <a:prstGeom prst="rect">
            <a:avLst/>
          </a:prstGeom>
          <a:noFill/>
        </p:spPr>
        <p:txBody>
          <a:bodyPr wrap="square" anchor="t" lIns="0" tIns="0" rIns="0" bIns="0"/>
          <a:lstStyle/>
          <a:p>
            <a:pPr>
              <a:lnSpc>
                <a:spcPts val="935"/>
              </a:lnSpc>
            </a:pPr>
            <a:r>
              <a:rPr lang="ru-RU" sz="850" b="1" cap="all" spc="153">
                <a:solidFill>
                  <a:srgbClr val="A98BFF"/>
                </a:solidFill>
                <a:latin typeface="Onest"/>
              </a:rPr>
              <a:t>Ключевые метрики</a:t>
            </a:r>
          </a:p>
        </p:txBody>
      </p:sp>
      <p:sp>
        <p:nvSpPr>
          <p:cNvPr id="9" name="text9"/>
          <p:cNvSpPr>
            <a:spLocks noChangeArrowheads="1"/>
          </p:cNvSpPr>
          <p:nvPr/>
        </p:nvSpPr>
        <p:spPr>
          <a:xfrm>
            <a:off x="762000" y="1034653"/>
            <a:ext cx="11303000" cy="519430"/>
          </a:xfrm>
          <a:prstGeom prst="rect">
            <a:avLst/>
          </a:prstGeom>
          <a:noFill/>
        </p:spPr>
        <p:txBody>
          <a:bodyPr wrap="square" anchor="t" lIns="0" tIns="0" rIns="0" bIns="0"/>
          <a:lstStyle/>
          <a:p>
            <a:pPr>
              <a:lnSpc>
                <a:spcPts val="3990"/>
              </a:lnSpc>
            </a:pPr>
            <a:r>
              <a:rPr lang="ru-RU" sz="3800" b="1" spc="-75">
                <a:solidFill>
                  <a:srgbClr val="FFFFFF"/>
                </a:solidFill>
                <a:latin typeface="Manrope"/>
              </a:rPr>
              <a:t>ИИ в цифрах: рынок и распространение</a:t>
            </a:r>
          </a:p>
        </p:txBody>
      </p:sp>
      <p:sp>
        <p:nvSpPr>
          <p:cNvPr id="10" name="text10"/>
          <p:cNvSpPr>
            <a:spLocks noChangeArrowheads="1"/>
          </p:cNvSpPr>
          <p:nvPr/>
        </p:nvSpPr>
        <p:spPr>
          <a:xfrm>
            <a:off x="1047750" y="2023963"/>
            <a:ext cx="5295900" cy="622300"/>
          </a:xfrm>
          <a:prstGeom prst="rect">
            <a:avLst/>
          </a:prstGeom>
          <a:noFill/>
        </p:spPr>
        <p:txBody>
          <a:bodyPr wrap="square" anchor="t" lIns="0" tIns="0" rIns="0" bIns="0"/>
          <a:lstStyle/>
          <a:p>
            <a:pPr>
              <a:lnSpc>
                <a:spcPts val="4800"/>
              </a:lnSpc>
            </a:pPr>
            <a:r>
              <a:rPr lang="ru-RU" sz="4800" b="1" spc="-143">
                <a:solidFill>
                  <a:srgbClr val="5BA8FF"/>
                </a:solidFill>
                <a:latin typeface="JetBrains Mono"/>
              </a:rPr>
              <a:t>$2,59 трлн</a:t>
            </a:r>
          </a:p>
        </p:txBody>
      </p:sp>
      <p:sp>
        <p:nvSpPr>
          <p:cNvPr id="11" name="text11"/>
          <p:cNvSpPr>
            <a:spLocks noChangeArrowheads="1"/>
          </p:cNvSpPr>
          <p:nvPr/>
        </p:nvSpPr>
        <p:spPr>
          <a:xfrm>
            <a:off x="1047750" y="2811363"/>
            <a:ext cx="5295900" cy="241300"/>
          </a:xfrm>
          <a:prstGeom prst="rect">
            <a:avLst/>
          </a:prstGeom>
          <a:noFill/>
        </p:spPr>
        <p:txBody>
          <a:bodyPr wrap="square" anchor="t" lIns="0" tIns="0" rIns="0" bIns="0"/>
          <a:lstStyle/>
          <a:p>
            <a:pPr>
              <a:lnSpc>
                <a:spcPts val="1800"/>
              </a:lnSpc>
            </a:pPr>
            <a:r>
              <a:rPr lang="ru-RU" sz="1500" b="1">
                <a:solidFill>
                  <a:srgbClr val="E7EEF9"/>
                </a:solidFill>
                <a:latin typeface="Onest"/>
              </a:rPr>
              <a:t>Мировые расходы на ИИ в 2026 году</a:t>
            </a:r>
          </a:p>
        </p:txBody>
      </p:sp>
      <p:sp>
        <p:nvSpPr>
          <p:cNvPr id="12" name="text12"/>
          <p:cNvSpPr>
            <a:spLocks noChangeArrowheads="1"/>
          </p:cNvSpPr>
          <p:nvPr/>
        </p:nvSpPr>
        <p:spPr>
          <a:xfrm>
            <a:off x="1047750" y="3128863"/>
            <a:ext cx="5295900" cy="195580"/>
          </a:xfrm>
          <a:prstGeom prst="rect">
            <a:avLst/>
          </a:prstGeom>
          <a:noFill/>
        </p:spPr>
        <p:txBody>
          <a:bodyPr wrap="square" anchor="t" lIns="0" tIns="0" rIns="0" bIns="0"/>
          <a:lstStyle/>
          <a:p>
            <a:pPr>
              <a:lnSpc>
                <a:spcPts val="1440"/>
              </a:lnSpc>
            </a:pPr>
            <a:r>
              <a:rPr lang="ru-RU" sz="1200">
                <a:solidFill>
                  <a:srgbClr val="979AA2"/>
                </a:solidFill>
                <a:latin typeface="Onest"/>
              </a:rPr>
              <a:t>+47% к 2025-му, прогноз Gartner</a:t>
            </a:r>
          </a:p>
        </p:txBody>
      </p:sp>
      <p:sp>
        <p:nvSpPr>
          <p:cNvPr id="13" name="text13"/>
          <p:cNvSpPr>
            <a:spLocks noChangeArrowheads="1"/>
          </p:cNvSpPr>
          <p:nvPr/>
        </p:nvSpPr>
        <p:spPr>
          <a:xfrm>
            <a:off x="6483350" y="2023963"/>
            <a:ext cx="5295900" cy="622300"/>
          </a:xfrm>
          <a:prstGeom prst="rect">
            <a:avLst/>
          </a:prstGeom>
          <a:noFill/>
        </p:spPr>
        <p:txBody>
          <a:bodyPr wrap="square" anchor="t" lIns="0" tIns="0" rIns="0" bIns="0"/>
          <a:lstStyle/>
          <a:p>
            <a:pPr>
              <a:lnSpc>
                <a:spcPts val="4800"/>
              </a:lnSpc>
            </a:pPr>
            <a:r>
              <a:rPr lang="ru-RU" sz="4800" b="1" spc="-143">
                <a:solidFill>
                  <a:srgbClr val="5BA8FF"/>
                </a:solidFill>
                <a:latin typeface="JetBrains Mono"/>
              </a:rPr>
              <a:t>+33%</a:t>
            </a:r>
          </a:p>
        </p:txBody>
      </p:sp>
      <p:sp>
        <p:nvSpPr>
          <p:cNvPr id="14" name="text14"/>
          <p:cNvSpPr>
            <a:spLocks noChangeArrowheads="1"/>
          </p:cNvSpPr>
          <p:nvPr/>
        </p:nvSpPr>
        <p:spPr>
          <a:xfrm>
            <a:off x="6483350" y="2811363"/>
            <a:ext cx="5295900" cy="241300"/>
          </a:xfrm>
          <a:prstGeom prst="rect">
            <a:avLst/>
          </a:prstGeom>
          <a:noFill/>
        </p:spPr>
        <p:txBody>
          <a:bodyPr wrap="square" anchor="t" lIns="0" tIns="0" rIns="0" bIns="0"/>
          <a:lstStyle/>
          <a:p>
            <a:pPr>
              <a:lnSpc>
                <a:spcPts val="1800"/>
              </a:lnSpc>
            </a:pPr>
            <a:r>
              <a:rPr lang="ru-RU" sz="1500" b="1">
                <a:solidFill>
                  <a:srgbClr val="E7EEF9"/>
                </a:solidFill>
                <a:latin typeface="Onest"/>
              </a:rPr>
              <a:t>Рост рынка ИИ-поиска в России</a:t>
            </a:r>
          </a:p>
        </p:txBody>
      </p:sp>
      <p:sp>
        <p:nvSpPr>
          <p:cNvPr id="15" name="text15"/>
          <p:cNvSpPr>
            <a:spLocks noChangeArrowheads="1"/>
          </p:cNvSpPr>
          <p:nvPr/>
        </p:nvSpPr>
        <p:spPr>
          <a:xfrm>
            <a:off x="6483350" y="3128863"/>
            <a:ext cx="5295900" cy="195580"/>
          </a:xfrm>
          <a:prstGeom prst="rect">
            <a:avLst/>
          </a:prstGeom>
          <a:noFill/>
        </p:spPr>
        <p:txBody>
          <a:bodyPr wrap="square" anchor="t" lIns="0" tIns="0" rIns="0" bIns="0"/>
          <a:lstStyle/>
          <a:p>
            <a:pPr>
              <a:lnSpc>
                <a:spcPts val="1440"/>
              </a:lnSpc>
            </a:pPr>
            <a:r>
              <a:rPr lang="ru-RU" sz="1200">
                <a:solidFill>
                  <a:srgbClr val="979AA2"/>
                </a:solidFill>
                <a:latin typeface="Onest"/>
              </a:rPr>
              <a:t>до 2 млрд ₽ в 2026 году</a:t>
            </a:r>
          </a:p>
        </p:txBody>
      </p:sp>
      <p:sp>
        <p:nvSpPr>
          <p:cNvPr id="16" name="text16"/>
          <p:cNvSpPr>
            <a:spLocks noChangeArrowheads="1"/>
          </p:cNvSpPr>
          <p:nvPr/>
        </p:nvSpPr>
        <p:spPr>
          <a:xfrm>
            <a:off x="1047750" y="4043263"/>
            <a:ext cx="5295900" cy="622300"/>
          </a:xfrm>
          <a:prstGeom prst="rect">
            <a:avLst/>
          </a:prstGeom>
          <a:noFill/>
        </p:spPr>
        <p:txBody>
          <a:bodyPr wrap="square" anchor="t" lIns="0" tIns="0" rIns="0" bIns="0"/>
          <a:lstStyle/>
          <a:p>
            <a:pPr>
              <a:lnSpc>
                <a:spcPts val="4800"/>
              </a:lnSpc>
            </a:pPr>
            <a:r>
              <a:rPr lang="ru-RU" sz="4800" b="1" spc="-143">
                <a:solidFill>
                  <a:srgbClr val="5BA8FF"/>
                </a:solidFill>
                <a:latin typeface="JetBrains Mono"/>
              </a:rPr>
              <a:t>800 млн</a:t>
            </a:r>
          </a:p>
        </p:txBody>
      </p:sp>
      <p:sp>
        <p:nvSpPr>
          <p:cNvPr id="17" name="text17"/>
          <p:cNvSpPr>
            <a:spLocks noChangeArrowheads="1"/>
          </p:cNvSpPr>
          <p:nvPr/>
        </p:nvSpPr>
        <p:spPr>
          <a:xfrm>
            <a:off x="1047750" y="4830663"/>
            <a:ext cx="5295900" cy="241300"/>
          </a:xfrm>
          <a:prstGeom prst="rect">
            <a:avLst/>
          </a:prstGeom>
          <a:noFill/>
        </p:spPr>
        <p:txBody>
          <a:bodyPr wrap="square" anchor="t" lIns="0" tIns="0" rIns="0" bIns="0"/>
          <a:lstStyle/>
          <a:p>
            <a:pPr>
              <a:lnSpc>
                <a:spcPts val="1800"/>
              </a:lnSpc>
            </a:pPr>
            <a:r>
              <a:rPr lang="ru-RU" sz="1500" b="1">
                <a:solidFill>
                  <a:srgbClr val="E7EEF9"/>
                </a:solidFill>
                <a:latin typeface="Onest"/>
              </a:rPr>
              <a:t>Пользователей ChatGPT в неделю</a:t>
            </a:r>
          </a:p>
        </p:txBody>
      </p:sp>
      <p:sp>
        <p:nvSpPr>
          <p:cNvPr id="18" name="text18"/>
          <p:cNvSpPr>
            <a:spLocks noChangeArrowheads="1"/>
          </p:cNvSpPr>
          <p:nvPr/>
        </p:nvSpPr>
        <p:spPr>
          <a:xfrm>
            <a:off x="1047750" y="5148163"/>
            <a:ext cx="5295900" cy="195580"/>
          </a:xfrm>
          <a:prstGeom prst="rect">
            <a:avLst/>
          </a:prstGeom>
          <a:noFill/>
        </p:spPr>
        <p:txBody>
          <a:bodyPr wrap="square" anchor="t" lIns="0" tIns="0" rIns="0" bIns="0"/>
          <a:lstStyle/>
          <a:p>
            <a:pPr>
              <a:lnSpc>
                <a:spcPts val="1440"/>
              </a:lnSpc>
            </a:pPr>
            <a:r>
              <a:rPr lang="ru-RU" sz="1200">
                <a:solidFill>
                  <a:srgbClr val="979AA2"/>
                </a:solidFill>
                <a:latin typeface="Onest"/>
              </a:rPr>
              <a:t>по данным OpenAI</a:t>
            </a:r>
          </a:p>
        </p:txBody>
      </p:sp>
      <p:sp>
        <p:nvSpPr>
          <p:cNvPr id="19" name="text19"/>
          <p:cNvSpPr>
            <a:spLocks noChangeArrowheads="1"/>
          </p:cNvSpPr>
          <p:nvPr/>
        </p:nvSpPr>
        <p:spPr>
          <a:xfrm>
            <a:off x="6483350" y="4043263"/>
            <a:ext cx="5295900" cy="622300"/>
          </a:xfrm>
          <a:prstGeom prst="rect">
            <a:avLst/>
          </a:prstGeom>
          <a:noFill/>
        </p:spPr>
        <p:txBody>
          <a:bodyPr wrap="square" anchor="t" lIns="0" tIns="0" rIns="0" bIns="0"/>
          <a:lstStyle/>
          <a:p>
            <a:pPr>
              <a:lnSpc>
                <a:spcPts val="4800"/>
              </a:lnSpc>
            </a:pPr>
            <a:r>
              <a:rPr lang="ru-RU" sz="4800" b="1" spc="-143">
                <a:solidFill>
                  <a:srgbClr val="5BA8FF"/>
                </a:solidFill>
                <a:latin typeface="JetBrains Mono"/>
              </a:rPr>
              <a:t>~1 из 6</a:t>
            </a:r>
          </a:p>
        </p:txBody>
      </p:sp>
      <p:sp>
        <p:nvSpPr>
          <p:cNvPr id="20" name="text20"/>
          <p:cNvSpPr>
            <a:spLocks noChangeArrowheads="1"/>
          </p:cNvSpPr>
          <p:nvPr/>
        </p:nvSpPr>
        <p:spPr>
          <a:xfrm>
            <a:off x="6483350" y="4830663"/>
            <a:ext cx="5295900" cy="241300"/>
          </a:xfrm>
          <a:prstGeom prst="rect">
            <a:avLst/>
          </a:prstGeom>
          <a:noFill/>
        </p:spPr>
        <p:txBody>
          <a:bodyPr wrap="square" anchor="t" lIns="0" tIns="0" rIns="0" bIns="0"/>
          <a:lstStyle/>
          <a:p>
            <a:pPr>
              <a:lnSpc>
                <a:spcPts val="1800"/>
              </a:lnSpc>
            </a:pPr>
            <a:r>
              <a:rPr lang="ru-RU" sz="1500" b="1">
                <a:solidFill>
                  <a:srgbClr val="E7EEF9"/>
                </a:solidFill>
                <a:latin typeface="Onest"/>
              </a:rPr>
              <a:t>Жителей Земли уже пробовали ИИ</a:t>
            </a:r>
          </a:p>
        </p:txBody>
      </p:sp>
      <p:sp>
        <p:nvSpPr>
          <p:cNvPr id="21" name="text21"/>
          <p:cNvSpPr>
            <a:spLocks noChangeArrowheads="1"/>
          </p:cNvSpPr>
          <p:nvPr/>
        </p:nvSpPr>
        <p:spPr>
          <a:xfrm>
            <a:off x="6483350" y="5148163"/>
            <a:ext cx="5295900" cy="195580"/>
          </a:xfrm>
          <a:prstGeom prst="rect">
            <a:avLst/>
          </a:prstGeom>
          <a:noFill/>
        </p:spPr>
        <p:txBody>
          <a:bodyPr wrap="square" anchor="t" lIns="0" tIns="0" rIns="0" bIns="0"/>
          <a:lstStyle/>
          <a:p>
            <a:pPr>
              <a:lnSpc>
                <a:spcPts val="1440"/>
              </a:lnSpc>
            </a:pPr>
            <a:r>
              <a:rPr lang="ru-RU" sz="1200">
                <a:solidFill>
                  <a:srgbClr val="979AA2"/>
                </a:solidFill>
                <a:latin typeface="Onest"/>
              </a:rPr>
              <a:t>оценка по числу пользователей сервисов</a:t>
            </a:r>
          </a:p>
        </p:txBody>
      </p:sp>
      <p:sp>
        <p:nvSpPr>
          <p:cNvPr id="22" name="text22"/>
          <p:cNvSpPr>
            <a:spLocks noChangeArrowheads="1"/>
          </p:cNvSpPr>
          <p:nvPr/>
        </p:nvSpPr>
        <p:spPr>
          <a:xfrm>
            <a:off x="762000" y="5840313"/>
            <a:ext cx="8255000" cy="210820"/>
          </a:xfrm>
          <a:prstGeom prst="rect">
            <a:avLst/>
          </a:prstGeom>
          <a:noFill/>
        </p:spPr>
        <p:txBody>
          <a:bodyPr wrap="square" anchor="t" lIns="0" tIns="0" rIns="0" bIns="0"/>
          <a:lstStyle/>
          <a:p>
            <a:pPr>
              <a:lnSpc>
                <a:spcPts val="1560"/>
              </a:lnSpc>
            </a:pPr>
            <a:r>
              <a:rPr lang="ru-RU" sz="1300">
                <a:solidFill>
                  <a:srgbClr val="979AA2"/>
                </a:solidFill>
                <a:latin typeface="Onest"/>
              </a:rPr>
              <a:t>ChatGPT — самый популярный ИИ в мире</a:t>
            </a:r>
          </a:p>
        </p:txBody>
      </p:sp>
      <p:sp>
        <p:nvSpPr>
          <p:cNvPr id="23" name="text23"/>
          <p:cNvSpPr>
            <a:spLocks noChangeArrowheads="1"/>
          </p:cNvSpPr>
          <p:nvPr/>
        </p:nvSpPr>
        <p:spPr>
          <a:xfrm>
            <a:off x="127000" y="6464300"/>
            <a:ext cx="11303000" cy="165100"/>
          </a:xfrm>
          <a:prstGeom prst="rect">
            <a:avLst/>
          </a:prstGeom>
          <a:noFill/>
        </p:spPr>
        <p:txBody>
          <a:bodyPr wrap="square" anchor="t" lIns="0" tIns="0" rIns="0" bIns="0"/>
          <a:lstStyle/>
          <a:p>
            <a:pPr algn="r">
              <a:lnSpc>
                <a:spcPts val="1200"/>
              </a:lnSpc>
            </a:pPr>
            <a:r>
              <a:rPr lang="ru-RU" sz="1000">
                <a:solidFill>
                  <a:srgbClr val="5B5F6B"/>
                </a:solidFill>
                <a:latin typeface="JetBrains Mono"/>
              </a:rPr>
              <a:t>Gartner, 2026; OpenAI, 2025; Incrussia, 2026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A0F1E"/>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738328" y="1581687"/>
            <a:ext cx="161645" cy="161644"/>
          </a:xfrm>
          <a:prstGeom prst="roundRect">
            <a:avLst>
              <a:gd name="adj" fmla="val 29462"/>
            </a:avLst>
          </a:prstGeom>
          <a:solidFill>
            <a:srgbClr val="5BA8FF"/>
          </a:solidFill>
          <a:ln>
            <a:noFill/>
          </a:ln>
        </p:spPr>
      </p:sp>
      <p:sp>
        <p:nvSpPr>
          <p:cNvPr id="4" name="card4"/>
          <p:cNvSpPr/>
          <p:nvPr/>
        </p:nvSpPr>
        <p:spPr>
          <a:xfrm>
            <a:off x="738328" y="2511168"/>
            <a:ext cx="161645" cy="161645"/>
          </a:xfrm>
          <a:prstGeom prst="roundRect">
            <a:avLst>
              <a:gd name="adj" fmla="val 29462"/>
            </a:avLst>
          </a:prstGeom>
          <a:solidFill>
            <a:srgbClr val="5BA8FF"/>
          </a:solidFill>
          <a:ln>
            <a:noFill/>
          </a:ln>
        </p:spPr>
      </p:sp>
      <p:sp>
        <p:nvSpPr>
          <p:cNvPr id="5" name="card5"/>
          <p:cNvSpPr/>
          <p:nvPr/>
        </p:nvSpPr>
        <p:spPr>
          <a:xfrm>
            <a:off x="738328" y="3440650"/>
            <a:ext cx="161645" cy="161644"/>
          </a:xfrm>
          <a:prstGeom prst="roundRect">
            <a:avLst>
              <a:gd name="adj" fmla="val 29462"/>
            </a:avLst>
          </a:prstGeom>
          <a:solidFill>
            <a:srgbClr val="5BA8FF"/>
          </a:solidFill>
          <a:ln>
            <a:noFill/>
          </a:ln>
        </p:spPr>
      </p:sp>
      <p:sp>
        <p:nvSpPr>
          <p:cNvPr id="6" name="card6"/>
          <p:cNvSpPr/>
          <p:nvPr/>
        </p:nvSpPr>
        <p:spPr>
          <a:xfrm>
            <a:off x="738328" y="4370131"/>
            <a:ext cx="161645" cy="161644"/>
          </a:xfrm>
          <a:prstGeom prst="roundRect">
            <a:avLst>
              <a:gd name="adj" fmla="val 29462"/>
            </a:avLst>
          </a:prstGeom>
          <a:solidFill>
            <a:srgbClr val="5BA8FF"/>
          </a:solidFill>
          <a:ln>
            <a:noFill/>
          </a:ln>
        </p:spPr>
      </p:sp>
      <p:sp>
        <p:nvSpPr>
          <p:cNvPr id="7" name="card7"/>
          <p:cNvSpPr/>
          <p:nvPr/>
        </p:nvSpPr>
        <p:spPr>
          <a:xfrm>
            <a:off x="738328" y="5299612"/>
            <a:ext cx="161645" cy="161644"/>
          </a:xfrm>
          <a:prstGeom prst="roundRect">
            <a:avLst>
              <a:gd name="adj" fmla="val 29462"/>
            </a:avLst>
          </a:prstGeom>
          <a:solidFill>
            <a:srgbClr val="5BA8FF"/>
          </a:solidFill>
          <a:ln>
            <a:noFill/>
          </a:ln>
        </p:spPr>
      </p:sp>
      <p:sp>
        <p:nvSpPr>
          <p:cNvPr id="8" name="card8"/>
          <p:cNvSpPr/>
          <p:nvPr/>
        </p:nvSpPr>
        <p:spPr>
          <a:xfrm>
            <a:off x="177800" y="177800"/>
            <a:ext cx="11836400" cy="6502400"/>
          </a:xfrm>
          <a:prstGeom prst="rect">
            <a:avLst/>
          </a:prstGeom>
          <a:noFill/>
          <a:ln w="6350" cap="flat">
            <a:solidFill>
              <a:srgbClr val="5DA8FF">
                <a:alpha val="16078"/>
              </a:srgbClr>
            </a:solidFill>
          </a:ln>
        </p:spPr>
      </p:sp>
      <p:sp>
        <p:nvSpPr>
          <p:cNvPr id="9" name="text9"/>
          <p:cNvSpPr>
            <a:spLocks noChangeArrowheads="1"/>
          </p:cNvSpPr>
          <p:nvPr/>
        </p:nvSpPr>
        <p:spPr>
          <a:xfrm>
            <a:off x="1143000" y="332284"/>
            <a:ext cx="1706356" cy="131445"/>
          </a:xfrm>
          <a:prstGeom prst="rect">
            <a:avLst/>
          </a:prstGeom>
          <a:noFill/>
        </p:spPr>
        <p:txBody>
          <a:bodyPr wrap="square" anchor="t" lIns="0" tIns="0" rIns="0" bIns="0"/>
          <a:lstStyle/>
          <a:p>
            <a:pPr>
              <a:lnSpc>
                <a:spcPts val="935"/>
              </a:lnSpc>
            </a:pPr>
            <a:r>
              <a:rPr lang="ru-RU" sz="850" b="1" cap="all" spc="153">
                <a:solidFill>
                  <a:srgbClr val="A98BFF"/>
                </a:solidFill>
                <a:latin typeface="Onest"/>
              </a:rPr>
              <a:t>Ограничения ИИ</a:t>
            </a:r>
          </a:p>
        </p:txBody>
      </p:sp>
      <p:sp>
        <p:nvSpPr>
          <p:cNvPr id="10" name="text10"/>
          <p:cNvSpPr>
            <a:spLocks noChangeArrowheads="1"/>
          </p:cNvSpPr>
          <p:nvPr/>
        </p:nvSpPr>
        <p:spPr>
          <a:xfrm>
            <a:off x="762000" y="508099"/>
            <a:ext cx="11303000" cy="519430"/>
          </a:xfrm>
          <a:prstGeom prst="rect">
            <a:avLst/>
          </a:prstGeom>
          <a:noFill/>
        </p:spPr>
        <p:txBody>
          <a:bodyPr wrap="square" anchor="t" lIns="0" tIns="0" rIns="0" bIns="0"/>
          <a:lstStyle/>
          <a:p>
            <a:pPr>
              <a:lnSpc>
                <a:spcPts val="3990"/>
              </a:lnSpc>
            </a:pPr>
            <a:r>
              <a:rPr lang="ru-RU" sz="3800" b="1" spc="-75">
                <a:solidFill>
                  <a:srgbClr val="FFFFFF"/>
                </a:solidFill>
                <a:latin typeface="Manrope"/>
              </a:rPr>
              <a:t>Чего ИИ не умеет и в чём ошибается</a:t>
            </a:r>
          </a:p>
        </p:txBody>
      </p:sp>
      <p:sp>
        <p:nvSpPr>
          <p:cNvPr id="11" name="text11"/>
          <p:cNvSpPr>
            <a:spLocks noChangeArrowheads="1"/>
          </p:cNvSpPr>
          <p:nvPr/>
        </p:nvSpPr>
        <p:spPr>
          <a:xfrm>
            <a:off x="1079500" y="1503164"/>
            <a:ext cx="9232900" cy="688181"/>
          </a:xfrm>
          <a:prstGeom prst="rect">
            <a:avLst/>
          </a:prstGeom>
          <a:noFill/>
        </p:spPr>
        <p:txBody>
          <a:bodyPr wrap="square" anchor="t" lIns="0" tIns="0" rIns="0" bIns="0"/>
          <a:lstStyle/>
          <a:p>
            <a:pPr>
              <a:lnSpc>
                <a:spcPts val="2659"/>
              </a:lnSpc>
            </a:pPr>
            <a:r>
              <a:rPr lang="ru-RU" sz="1900" b="1">
                <a:solidFill>
                  <a:srgbClr val="FFFFFF"/>
                </a:solidFill>
                <a:latin typeface="Onest"/>
              </a:rPr>
              <a:t>Галлюцинации</a:t>
            </a:r>
            <a:r>
              <a:rPr lang="ru-RU" sz="1900">
                <a:solidFill>
                  <a:srgbClr val="FFFFFF"/>
                </a:solidFill>
                <a:latin typeface="Onest"/>
              </a:rPr>
              <a:t> ИИ уверенно выдумывает факты, которых нет в реальности, и выдаёт их за достоверные.</a:t>
            </a:r>
          </a:p>
        </p:txBody>
      </p:sp>
      <p:sp>
        <p:nvSpPr>
          <p:cNvPr id="12" name="text12"/>
          <p:cNvSpPr>
            <a:spLocks noChangeArrowheads="1"/>
          </p:cNvSpPr>
          <p:nvPr/>
        </p:nvSpPr>
        <p:spPr>
          <a:xfrm>
            <a:off x="1079500" y="2432645"/>
            <a:ext cx="9232900" cy="688181"/>
          </a:xfrm>
          <a:prstGeom prst="rect">
            <a:avLst/>
          </a:prstGeom>
          <a:noFill/>
        </p:spPr>
        <p:txBody>
          <a:bodyPr wrap="square" anchor="t" lIns="0" tIns="0" rIns="0" bIns="0"/>
          <a:lstStyle/>
          <a:p>
            <a:pPr>
              <a:lnSpc>
                <a:spcPts val="2659"/>
              </a:lnSpc>
            </a:pPr>
            <a:r>
              <a:rPr lang="ru-RU" sz="1900" b="1">
                <a:solidFill>
                  <a:srgbClr val="FFFFFF"/>
                </a:solidFill>
                <a:latin typeface="Onest"/>
              </a:rPr>
              <a:t>Ошибки в простых расчётах</a:t>
            </a:r>
            <a:r>
              <a:rPr lang="ru-RU" sz="1900">
                <a:solidFill>
                  <a:srgbClr val="FFFFFF"/>
                </a:solidFill>
                <a:latin typeface="Onest"/>
              </a:rPr>
              <a:t> Спотыкается на арифметике: может неправильно сложить числа или перепутать порядок действий.</a:t>
            </a:r>
          </a:p>
        </p:txBody>
      </p:sp>
      <p:sp>
        <p:nvSpPr>
          <p:cNvPr id="13" name="text13"/>
          <p:cNvSpPr>
            <a:spLocks noChangeArrowheads="1"/>
          </p:cNvSpPr>
          <p:nvPr/>
        </p:nvSpPr>
        <p:spPr>
          <a:xfrm>
            <a:off x="1079500" y="3362127"/>
            <a:ext cx="9232900" cy="688181"/>
          </a:xfrm>
          <a:prstGeom prst="rect">
            <a:avLst/>
          </a:prstGeom>
          <a:noFill/>
        </p:spPr>
        <p:txBody>
          <a:bodyPr wrap="square" anchor="t" lIns="0" tIns="0" rIns="0" bIns="0"/>
          <a:lstStyle/>
          <a:p>
            <a:pPr>
              <a:lnSpc>
                <a:spcPts val="2659"/>
              </a:lnSpc>
            </a:pPr>
            <a:r>
              <a:rPr lang="ru-RU" sz="1900" b="1">
                <a:solidFill>
                  <a:srgbClr val="FFFFFF"/>
                </a:solidFill>
                <a:latin typeface="Onest"/>
              </a:rPr>
              <a:t>Нет здравого смысла</a:t>
            </a:r>
            <a:r>
              <a:rPr lang="ru-RU" sz="1900">
                <a:solidFill>
                  <a:srgbClr val="FFFFFF"/>
                </a:solidFill>
                <a:latin typeface="Onest"/>
              </a:rPr>
              <a:t> Не понимает физику мира: может советовать съесть камень или переходить дорогу с закрытыми глазами.</a:t>
            </a:r>
          </a:p>
        </p:txBody>
      </p:sp>
      <p:sp>
        <p:nvSpPr>
          <p:cNvPr id="14" name="text14"/>
          <p:cNvSpPr>
            <a:spLocks noChangeArrowheads="1"/>
          </p:cNvSpPr>
          <p:nvPr/>
        </p:nvSpPr>
        <p:spPr>
          <a:xfrm>
            <a:off x="1079500" y="4291608"/>
            <a:ext cx="9232900" cy="688181"/>
          </a:xfrm>
          <a:prstGeom prst="rect">
            <a:avLst/>
          </a:prstGeom>
          <a:noFill/>
        </p:spPr>
        <p:txBody>
          <a:bodyPr wrap="square" anchor="t" lIns="0" tIns="0" rIns="0" bIns="0"/>
          <a:lstStyle/>
          <a:p>
            <a:pPr>
              <a:lnSpc>
                <a:spcPts val="2659"/>
              </a:lnSpc>
            </a:pPr>
            <a:r>
              <a:rPr lang="ru-RU" sz="1900" b="1">
                <a:solidFill>
                  <a:srgbClr val="FFFFFF"/>
                </a:solidFill>
                <a:latin typeface="Onest"/>
              </a:rPr>
              <a:t>Не понимает смысл</a:t>
            </a:r>
            <a:r>
              <a:rPr lang="ru-RU" sz="1900">
                <a:solidFill>
                  <a:srgbClr val="FFFFFF"/>
                </a:solidFill>
                <a:latin typeface="Onest"/>
              </a:rPr>
              <a:t> Модель предсказывает следующее слово, а не осмысляет текст, поэтому отвечает абсурдно.</a:t>
            </a:r>
          </a:p>
        </p:txBody>
      </p:sp>
      <p:sp>
        <p:nvSpPr>
          <p:cNvPr id="15" name="text15"/>
          <p:cNvSpPr>
            <a:spLocks noChangeArrowheads="1"/>
          </p:cNvSpPr>
          <p:nvPr/>
        </p:nvSpPr>
        <p:spPr>
          <a:xfrm>
            <a:off x="1079500" y="5221089"/>
            <a:ext cx="9232900" cy="688181"/>
          </a:xfrm>
          <a:prstGeom prst="rect">
            <a:avLst/>
          </a:prstGeom>
          <a:noFill/>
        </p:spPr>
        <p:txBody>
          <a:bodyPr wrap="square" anchor="t" lIns="0" tIns="0" rIns="0" bIns="0"/>
          <a:lstStyle/>
          <a:p>
            <a:pPr>
              <a:lnSpc>
                <a:spcPts val="2659"/>
              </a:lnSpc>
            </a:pPr>
            <a:r>
              <a:rPr lang="ru-RU" sz="1900" b="1">
                <a:solidFill>
                  <a:srgbClr val="FFFFFF"/>
                </a:solidFill>
                <a:latin typeface="Onest"/>
              </a:rPr>
              <a:t>Ошибки перевода</a:t>
            </a:r>
            <a:r>
              <a:rPr lang="ru-RU" sz="1900">
                <a:solidFill>
                  <a:srgbClr val="FFFFFF"/>
                </a:solidFill>
                <a:latin typeface="Onest"/>
              </a:rPr>
              <a:t> Теряет контекст и идиомы: переводит буквально, искажая смысл фраз.</a:t>
            </a:r>
          </a:p>
        </p:txBody>
      </p:sp>
      <p:sp>
        <p:nvSpPr>
          <p:cNvPr id="16" name="text16"/>
          <p:cNvSpPr>
            <a:spLocks noChangeArrowheads="1"/>
          </p:cNvSpPr>
          <p:nvPr/>
        </p:nvSpPr>
        <p:spPr>
          <a:xfrm>
            <a:off x="762000" y="6303566"/>
            <a:ext cx="8255000" cy="210820"/>
          </a:xfrm>
          <a:prstGeom prst="rect">
            <a:avLst/>
          </a:prstGeom>
          <a:noFill/>
        </p:spPr>
        <p:txBody>
          <a:bodyPr wrap="square" anchor="t" lIns="0" tIns="0" rIns="0" bIns="0"/>
          <a:lstStyle/>
          <a:p>
            <a:pPr>
              <a:lnSpc>
                <a:spcPts val="1560"/>
              </a:lnSpc>
            </a:pPr>
            <a:r>
              <a:rPr lang="ru-RU" sz="1300">
                <a:solidFill>
                  <a:srgbClr val="979AA2"/>
                </a:solidFill>
                <a:latin typeface="Onest"/>
              </a:rPr>
              <a:t>ИИ — инструмент, а не источник истины: проверяйте факты.</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A0F1E"/>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0" y="0"/>
            <a:ext cx="5207000" cy="6858000"/>
          </a:xfrm>
          <a:prstGeom prst="rect">
            <a:avLst/>
          </a:prstGeom>
          <a:solidFill>
            <a:srgbClr val="151A29"/>
          </a:solidFill>
          <a:ln w="6350" cap="flat">
            <a:solidFill>
              <a:srgbClr val="5CA7FF">
                <a:alpha val="23922"/>
              </a:srgbClr>
            </a:solidFill>
          </a:ln>
        </p:spPr>
      </p:sp>
      <p:sp>
        <p:nvSpPr>
          <p:cNvPr id="4" name="card4"/>
          <p:cNvSpPr/>
          <p:nvPr/>
        </p:nvSpPr>
        <p:spPr>
          <a:xfrm>
            <a:off x="5823588" y="4354059"/>
            <a:ext cx="125723" cy="125723"/>
          </a:xfrm>
          <a:prstGeom prst="roundRect">
            <a:avLst>
              <a:gd name="adj" fmla="val 22728"/>
            </a:avLst>
          </a:prstGeom>
          <a:solidFill>
            <a:srgbClr val="5BA8FF"/>
          </a:solidFill>
          <a:ln>
            <a:noFill/>
          </a:ln>
        </p:spPr>
      </p:sp>
      <p:sp>
        <p:nvSpPr>
          <p:cNvPr id="5" name="card5"/>
          <p:cNvSpPr/>
          <p:nvPr/>
        </p:nvSpPr>
        <p:spPr>
          <a:xfrm>
            <a:off x="177800" y="177800"/>
            <a:ext cx="11836400" cy="6502400"/>
          </a:xfrm>
          <a:prstGeom prst="rect">
            <a:avLst/>
          </a:prstGeom>
          <a:noFill/>
          <a:ln w="6350" cap="flat">
            <a:solidFill>
              <a:srgbClr val="5DA8FF">
                <a:alpha val="16078"/>
              </a:srgbClr>
            </a:solidFill>
          </a:ln>
        </p:spPr>
      </p:sp>
      <p:pic>
        <p:nvPicPr>
          <p:cNvPr id="6" name="pic6"/>
          <p:cNvPicPr/>
          <p:nvPr/>
        </p:nvPicPr>
        <p:blipFill>
          <a:blip r:embed="rId4"/>
          <a:srcRect l="24706" t="0" r="24706" b="0"/>
          <a:stretch>
            <a:fillRect/>
          </a:stretch>
        </p:blipFill>
        <p:spPr>
          <a:xfrm>
            <a:off x="6350" y="6350"/>
            <a:ext cx="5194300" cy="6845300"/>
          </a:xfrm>
          <a:prstGeom prst="rect">
            <a:avLst/>
          </a:prstGeom>
        </p:spPr>
      </p:pic>
      <p:sp>
        <p:nvSpPr>
          <p:cNvPr id="7" name="text7"/>
          <p:cNvSpPr>
            <a:spLocks noChangeArrowheads="1"/>
          </p:cNvSpPr>
          <p:nvPr/>
        </p:nvSpPr>
        <p:spPr>
          <a:xfrm>
            <a:off x="5842000" y="635000"/>
            <a:ext cx="6223000" cy="180340"/>
          </a:xfrm>
          <a:prstGeom prst="rect">
            <a:avLst/>
          </a:prstGeom>
          <a:noFill/>
        </p:spPr>
        <p:txBody>
          <a:bodyPr wrap="square" anchor="t" lIns="0" tIns="0" rIns="0" bIns="0"/>
          <a:lstStyle/>
          <a:p>
            <a:pPr>
              <a:lnSpc>
                <a:spcPts val="1320"/>
              </a:lnSpc>
            </a:pPr>
            <a:r>
              <a:rPr lang="ru-RU" sz="1100" cap="all" spc="198">
                <a:solidFill>
                  <a:srgbClr val="5BA8FF"/>
                </a:solidFill>
                <a:latin typeface="JetBrains Mono"/>
              </a:rPr>
              <a:t>Риски и этика</a:t>
            </a:r>
          </a:p>
        </p:txBody>
      </p:sp>
      <p:sp>
        <p:nvSpPr>
          <p:cNvPr id="8" name="text8"/>
          <p:cNvSpPr>
            <a:spLocks noChangeArrowheads="1"/>
          </p:cNvSpPr>
          <p:nvPr/>
        </p:nvSpPr>
        <p:spPr>
          <a:xfrm>
            <a:off x="5842000" y="920750"/>
            <a:ext cx="5613400" cy="850900"/>
          </a:xfrm>
          <a:prstGeom prst="rect">
            <a:avLst/>
          </a:prstGeom>
          <a:noFill/>
        </p:spPr>
        <p:txBody>
          <a:bodyPr wrap="square" anchor="t" lIns="0" tIns="0" rIns="0" bIns="0"/>
          <a:lstStyle/>
          <a:p>
            <a:pPr>
              <a:lnSpc>
                <a:spcPts val="3300"/>
              </a:lnSpc>
            </a:pPr>
            <a:r>
              <a:rPr lang="ru-RU" sz="3000" b="1" spc="-59">
                <a:solidFill>
                  <a:srgbClr val="FFFFFF"/>
                </a:solidFill>
                <a:latin typeface="Manrope"/>
              </a:rPr>
              <a:t>Риски и этика: приватность, дипфейки, занятость</a:t>
            </a:r>
          </a:p>
        </p:txBody>
      </p:sp>
      <p:sp>
        <p:nvSpPr>
          <p:cNvPr id="9" name="text9"/>
          <p:cNvSpPr>
            <a:spLocks noChangeArrowheads="1"/>
          </p:cNvSpPr>
          <p:nvPr/>
        </p:nvSpPr>
        <p:spPr>
          <a:xfrm>
            <a:off x="5842000" y="2035820"/>
            <a:ext cx="5613400" cy="2003921"/>
          </a:xfrm>
          <a:prstGeom prst="rect">
            <a:avLst/>
          </a:prstGeom>
          <a:noFill/>
        </p:spPr>
        <p:txBody>
          <a:bodyPr wrap="square" anchor="t" lIns="0" tIns="0" rIns="0" bIns="0"/>
          <a:lstStyle/>
          <a:p>
            <a:pPr>
              <a:lnSpc>
                <a:spcPts val="2240"/>
              </a:lnSpc>
            </a:pPr>
            <a:r>
              <a:rPr lang="ru-RU" sz="1400">
                <a:solidFill>
                  <a:srgbClr val="979AA2"/>
                </a:solidFill>
                <a:latin typeface="Onest"/>
              </a:rPr>
              <a:t>ИИ собирает и анализирует личные данные — от геолокации до биометрии. Дипфейки делают подделку видео и голоса почти неотличимой от реальности. Автоматизация меняет профессии: одни исчезают, другие появляются. Во многих странах обсуждают правила для ИИ: маркировку сгенерированного контента, защиту персональных данных и ответственность разработчиков.</a:t>
            </a:r>
          </a:p>
        </p:txBody>
      </p:sp>
      <p:sp>
        <p:nvSpPr>
          <p:cNvPr id="10" name="text10"/>
          <p:cNvSpPr>
            <a:spLocks noChangeArrowheads="1"/>
          </p:cNvSpPr>
          <p:nvPr/>
        </p:nvSpPr>
        <p:spPr>
          <a:xfrm>
            <a:off x="6121400" y="4281984"/>
            <a:ext cx="5334000" cy="527050"/>
          </a:xfrm>
          <a:prstGeom prst="rect">
            <a:avLst/>
          </a:prstGeom>
          <a:noFill/>
        </p:spPr>
        <p:txBody>
          <a:bodyPr wrap="square" anchor="t" lIns="0" tIns="0" rIns="0" bIns="0"/>
          <a:lstStyle/>
          <a:p>
            <a:pPr>
              <a:lnSpc>
                <a:spcPts val="2025"/>
              </a:lnSpc>
            </a:pPr>
            <a:r>
              <a:rPr lang="ru-RU" sz="1350">
                <a:solidFill>
                  <a:srgbClr val="FFFFFF"/>
                </a:solidFill>
                <a:latin typeface="Onest"/>
              </a:rPr>
              <a:t>Главный спор — как маркировать ИИ-контент и кто отвечает за ошибки модели</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A0F1E"/>
        </a:solidFill>
        <a:effectLst/>
      </p:bgPr>
    </p:bg>
    <p:spTree>
      <p:nvGrpSpPr>
        <p:cNvPr id="1" name=""/>
        <p:cNvGrpSpPr/>
        <p:nvPr/>
      </p:nvGrpSpPr>
      <p:grpSpPr>
        <a:xfrm>
          <a:off x="0" y="0"/>
          <a:ext cx="0" cy="0"/>
          <a:chOff x="0" y="0"/>
          <a:chExt cx="0" cy="0"/>
        </a:xfrm>
      </p:grpSpPr>
      <p:pic>
        <p:nvPicPr>
          <p:cNvPr id="2" name="pic2"/>
          <p:cNvPicPr/>
          <p:nvPr/>
        </p:nvPicPr>
        <p:blipFill>
          <a:blip r:embed="rId3"/>
          <a:stretch>
            <a:fillRect/>
          </a:stretch>
        </p:blipFill>
        <p:spPr>
          <a:xfrm>
            <a:off x="0" y="0"/>
            <a:ext cx="12192000" cy="6858000"/>
          </a:xfrm>
          <a:prstGeom prst="rect">
            <a:avLst/>
          </a:prstGeom>
        </p:spPr>
      </p:pic>
      <p:sp>
        <p:nvSpPr>
          <p:cNvPr id="3" name="card3"/>
          <p:cNvSpPr/>
          <p:nvPr/>
        </p:nvSpPr>
        <p:spPr>
          <a:xfrm>
            <a:off x="738328" y="1581687"/>
            <a:ext cx="161645" cy="161644"/>
          </a:xfrm>
          <a:prstGeom prst="roundRect">
            <a:avLst>
              <a:gd name="adj" fmla="val 29462"/>
            </a:avLst>
          </a:prstGeom>
          <a:solidFill>
            <a:srgbClr val="5BA8FF"/>
          </a:solidFill>
          <a:ln>
            <a:noFill/>
          </a:ln>
        </p:spPr>
      </p:sp>
      <p:sp>
        <p:nvSpPr>
          <p:cNvPr id="4" name="card4"/>
          <p:cNvSpPr/>
          <p:nvPr/>
        </p:nvSpPr>
        <p:spPr>
          <a:xfrm>
            <a:off x="738328" y="2511168"/>
            <a:ext cx="161645" cy="161645"/>
          </a:xfrm>
          <a:prstGeom prst="roundRect">
            <a:avLst>
              <a:gd name="adj" fmla="val 29462"/>
            </a:avLst>
          </a:prstGeom>
          <a:solidFill>
            <a:srgbClr val="5BA8FF"/>
          </a:solidFill>
          <a:ln>
            <a:noFill/>
          </a:ln>
        </p:spPr>
      </p:sp>
      <p:sp>
        <p:nvSpPr>
          <p:cNvPr id="5" name="card5"/>
          <p:cNvSpPr/>
          <p:nvPr/>
        </p:nvSpPr>
        <p:spPr>
          <a:xfrm>
            <a:off x="738328" y="3440650"/>
            <a:ext cx="161645" cy="161644"/>
          </a:xfrm>
          <a:prstGeom prst="roundRect">
            <a:avLst>
              <a:gd name="adj" fmla="val 29462"/>
            </a:avLst>
          </a:prstGeom>
          <a:solidFill>
            <a:srgbClr val="5BA8FF"/>
          </a:solidFill>
          <a:ln>
            <a:noFill/>
          </a:ln>
        </p:spPr>
      </p:sp>
      <p:sp>
        <p:nvSpPr>
          <p:cNvPr id="6" name="card6"/>
          <p:cNvSpPr/>
          <p:nvPr/>
        </p:nvSpPr>
        <p:spPr>
          <a:xfrm>
            <a:off x="738328" y="4370131"/>
            <a:ext cx="161645" cy="161644"/>
          </a:xfrm>
          <a:prstGeom prst="roundRect">
            <a:avLst>
              <a:gd name="adj" fmla="val 29462"/>
            </a:avLst>
          </a:prstGeom>
          <a:solidFill>
            <a:srgbClr val="5BA8FF"/>
          </a:solidFill>
          <a:ln>
            <a:noFill/>
          </a:ln>
        </p:spPr>
      </p:sp>
      <p:sp>
        <p:nvSpPr>
          <p:cNvPr id="7" name="card7"/>
          <p:cNvSpPr/>
          <p:nvPr/>
        </p:nvSpPr>
        <p:spPr>
          <a:xfrm>
            <a:off x="738328" y="5299612"/>
            <a:ext cx="161645" cy="161644"/>
          </a:xfrm>
          <a:prstGeom prst="roundRect">
            <a:avLst>
              <a:gd name="adj" fmla="val 29462"/>
            </a:avLst>
          </a:prstGeom>
          <a:solidFill>
            <a:srgbClr val="5BA8FF"/>
          </a:solidFill>
          <a:ln>
            <a:noFill/>
          </a:ln>
        </p:spPr>
      </p:sp>
      <p:sp>
        <p:nvSpPr>
          <p:cNvPr id="8" name="card8"/>
          <p:cNvSpPr/>
          <p:nvPr/>
        </p:nvSpPr>
        <p:spPr>
          <a:xfrm>
            <a:off x="177800" y="177800"/>
            <a:ext cx="11836400" cy="6502400"/>
          </a:xfrm>
          <a:prstGeom prst="rect">
            <a:avLst/>
          </a:prstGeom>
          <a:noFill/>
          <a:ln w="6350" cap="flat">
            <a:solidFill>
              <a:srgbClr val="5DA8FF">
                <a:alpha val="16078"/>
              </a:srgbClr>
            </a:solidFill>
          </a:ln>
        </p:spPr>
      </p:sp>
      <p:sp>
        <p:nvSpPr>
          <p:cNvPr id="9" name="text9"/>
          <p:cNvSpPr>
            <a:spLocks noChangeArrowheads="1"/>
          </p:cNvSpPr>
          <p:nvPr/>
        </p:nvSpPr>
        <p:spPr>
          <a:xfrm>
            <a:off x="1143000" y="332284"/>
            <a:ext cx="1900071" cy="131445"/>
          </a:xfrm>
          <a:prstGeom prst="rect">
            <a:avLst/>
          </a:prstGeom>
          <a:noFill/>
        </p:spPr>
        <p:txBody>
          <a:bodyPr wrap="square" anchor="t" lIns="0" tIns="0" rIns="0" bIns="0"/>
          <a:lstStyle/>
          <a:p>
            <a:pPr>
              <a:lnSpc>
                <a:spcPts val="935"/>
              </a:lnSpc>
            </a:pPr>
            <a:r>
              <a:rPr lang="ru-RU" sz="850" b="1" cap="all" spc="153">
                <a:solidFill>
                  <a:srgbClr val="A98BFF"/>
                </a:solidFill>
                <a:latin typeface="Onest"/>
              </a:rPr>
              <a:t>Памятка студенту</a:t>
            </a:r>
          </a:p>
        </p:txBody>
      </p:sp>
      <p:sp>
        <p:nvSpPr>
          <p:cNvPr id="10" name="text10"/>
          <p:cNvSpPr>
            <a:spLocks noChangeArrowheads="1"/>
          </p:cNvSpPr>
          <p:nvPr/>
        </p:nvSpPr>
        <p:spPr>
          <a:xfrm>
            <a:off x="762000" y="508099"/>
            <a:ext cx="11303000" cy="519430"/>
          </a:xfrm>
          <a:prstGeom prst="rect">
            <a:avLst/>
          </a:prstGeom>
          <a:noFill/>
        </p:spPr>
        <p:txBody>
          <a:bodyPr wrap="square" anchor="t" lIns="0" tIns="0" rIns="0" bIns="0"/>
          <a:lstStyle/>
          <a:p>
            <a:pPr>
              <a:lnSpc>
                <a:spcPts val="3990"/>
              </a:lnSpc>
            </a:pPr>
            <a:r>
              <a:rPr lang="ru-RU" sz="3800" b="1" spc="-75">
                <a:solidFill>
                  <a:srgbClr val="FFFFFF"/>
                </a:solidFill>
                <a:latin typeface="Manrope"/>
              </a:rPr>
              <a:t>Как использовать ИИ в учёбе честно</a:t>
            </a:r>
          </a:p>
        </p:txBody>
      </p:sp>
      <p:sp>
        <p:nvSpPr>
          <p:cNvPr id="11" name="text11"/>
          <p:cNvSpPr>
            <a:spLocks noChangeArrowheads="1"/>
          </p:cNvSpPr>
          <p:nvPr/>
        </p:nvSpPr>
        <p:spPr>
          <a:xfrm>
            <a:off x="1079500" y="1503164"/>
            <a:ext cx="9232900" cy="688181"/>
          </a:xfrm>
          <a:prstGeom prst="rect">
            <a:avLst/>
          </a:prstGeom>
          <a:noFill/>
        </p:spPr>
        <p:txBody>
          <a:bodyPr wrap="square" anchor="t" lIns="0" tIns="0" rIns="0" bIns="0"/>
          <a:lstStyle/>
          <a:p>
            <a:pPr>
              <a:lnSpc>
                <a:spcPts val="2659"/>
              </a:lnSpc>
            </a:pPr>
            <a:r>
              <a:rPr lang="ru-RU" sz="1900" b="1">
                <a:solidFill>
                  <a:srgbClr val="FFFFFF"/>
                </a:solidFill>
                <a:latin typeface="Onest"/>
              </a:rPr>
              <a:t>ИИ — помощник, а не автор</a:t>
            </a:r>
            <a:r>
              <a:rPr lang="ru-RU" sz="1900">
                <a:solidFill>
                  <a:srgbClr val="FFFFFF"/>
                </a:solidFill>
                <a:latin typeface="Onest"/>
              </a:rPr>
              <a:t> Используй ИИ для идей и черновиков, но финальную работу делаешь ты.</a:t>
            </a:r>
          </a:p>
        </p:txBody>
      </p:sp>
      <p:sp>
        <p:nvSpPr>
          <p:cNvPr id="12" name="text12"/>
          <p:cNvSpPr>
            <a:spLocks noChangeArrowheads="1"/>
          </p:cNvSpPr>
          <p:nvPr/>
        </p:nvSpPr>
        <p:spPr>
          <a:xfrm>
            <a:off x="1079500" y="2432645"/>
            <a:ext cx="9232900" cy="688181"/>
          </a:xfrm>
          <a:prstGeom prst="rect">
            <a:avLst/>
          </a:prstGeom>
          <a:noFill/>
        </p:spPr>
        <p:txBody>
          <a:bodyPr wrap="square" anchor="t" lIns="0" tIns="0" rIns="0" bIns="0"/>
          <a:lstStyle/>
          <a:p>
            <a:pPr>
              <a:lnSpc>
                <a:spcPts val="2659"/>
              </a:lnSpc>
            </a:pPr>
            <a:r>
              <a:rPr lang="ru-RU" sz="1900" b="1">
                <a:solidFill>
                  <a:srgbClr val="FFFFFF"/>
                </a:solidFill>
                <a:latin typeface="Onest"/>
              </a:rPr>
              <a:t>Думай и оформляй сам</a:t>
            </a:r>
            <a:r>
              <a:rPr lang="ru-RU" sz="1900">
                <a:solidFill>
                  <a:srgbClr val="FFFFFF"/>
                </a:solidFill>
                <a:latin typeface="Onest"/>
              </a:rPr>
              <a:t> Бери из ИИ объяснения и заготовки, но перерабатывай их и проверяй.</a:t>
            </a:r>
          </a:p>
        </p:txBody>
      </p:sp>
      <p:sp>
        <p:nvSpPr>
          <p:cNvPr id="13" name="text13"/>
          <p:cNvSpPr>
            <a:spLocks noChangeArrowheads="1"/>
          </p:cNvSpPr>
          <p:nvPr/>
        </p:nvSpPr>
        <p:spPr>
          <a:xfrm>
            <a:off x="1079500" y="3362127"/>
            <a:ext cx="9232900" cy="688181"/>
          </a:xfrm>
          <a:prstGeom prst="rect">
            <a:avLst/>
          </a:prstGeom>
          <a:noFill/>
        </p:spPr>
        <p:txBody>
          <a:bodyPr wrap="square" anchor="t" lIns="0" tIns="0" rIns="0" bIns="0"/>
          <a:lstStyle/>
          <a:p>
            <a:pPr>
              <a:lnSpc>
                <a:spcPts val="2659"/>
              </a:lnSpc>
            </a:pPr>
            <a:r>
              <a:rPr lang="ru-RU" sz="1900" b="1">
                <a:solidFill>
                  <a:srgbClr val="FFFFFF"/>
                </a:solidFill>
                <a:latin typeface="Onest"/>
              </a:rPr>
              <a:t>Проверяй факты и расчёты</a:t>
            </a:r>
            <a:r>
              <a:rPr lang="ru-RU" sz="1900">
                <a:solidFill>
                  <a:srgbClr val="FFFFFF"/>
                </a:solidFill>
                <a:latin typeface="Onest"/>
              </a:rPr>
              <a:t> ИИ может ошибаться — сверяй данные с учебниками и надёжными источниками.</a:t>
            </a:r>
          </a:p>
        </p:txBody>
      </p:sp>
      <p:sp>
        <p:nvSpPr>
          <p:cNvPr id="14" name="text14"/>
          <p:cNvSpPr>
            <a:spLocks noChangeArrowheads="1"/>
          </p:cNvSpPr>
          <p:nvPr/>
        </p:nvSpPr>
        <p:spPr>
          <a:xfrm>
            <a:off x="1079500" y="4291608"/>
            <a:ext cx="9232900" cy="688181"/>
          </a:xfrm>
          <a:prstGeom prst="rect">
            <a:avLst/>
          </a:prstGeom>
          <a:noFill/>
        </p:spPr>
        <p:txBody>
          <a:bodyPr wrap="square" anchor="t" lIns="0" tIns="0" rIns="0" bIns="0"/>
          <a:lstStyle/>
          <a:p>
            <a:pPr>
              <a:lnSpc>
                <a:spcPts val="2659"/>
              </a:lnSpc>
            </a:pPr>
            <a:r>
              <a:rPr lang="ru-RU" sz="1900" b="1">
                <a:solidFill>
                  <a:srgbClr val="FFFFFF"/>
                </a:solidFill>
                <a:latin typeface="Onest"/>
              </a:rPr>
              <a:t>Указывай использование ИИ</a:t>
            </a:r>
            <a:r>
              <a:rPr lang="ru-RU" sz="1900">
                <a:solidFill>
                  <a:srgbClr val="FFFFFF"/>
                </a:solidFill>
                <a:latin typeface="Onest"/>
              </a:rPr>
              <a:t> Честно отмечай, где тебе помогал ИИ, — это правило академической этики.</a:t>
            </a:r>
          </a:p>
        </p:txBody>
      </p:sp>
      <p:sp>
        <p:nvSpPr>
          <p:cNvPr id="15" name="text15"/>
          <p:cNvSpPr>
            <a:spLocks noChangeArrowheads="1"/>
          </p:cNvSpPr>
          <p:nvPr/>
        </p:nvSpPr>
        <p:spPr>
          <a:xfrm>
            <a:off x="1079500" y="5221089"/>
            <a:ext cx="9232900" cy="688181"/>
          </a:xfrm>
          <a:prstGeom prst="rect">
            <a:avLst/>
          </a:prstGeom>
          <a:noFill/>
        </p:spPr>
        <p:txBody>
          <a:bodyPr wrap="square" anchor="t" lIns="0" tIns="0" rIns="0" bIns="0"/>
          <a:lstStyle/>
          <a:p>
            <a:pPr>
              <a:lnSpc>
                <a:spcPts val="2659"/>
              </a:lnSpc>
            </a:pPr>
            <a:r>
              <a:rPr lang="ru-RU" sz="1900" b="1">
                <a:solidFill>
                  <a:srgbClr val="FFFFFF"/>
                </a:solidFill>
                <a:latin typeface="Onest"/>
              </a:rPr>
              <a:t>Учись задавать точные запросы</a:t>
            </a:r>
            <a:r>
              <a:rPr lang="ru-RU" sz="1900">
                <a:solidFill>
                  <a:srgbClr val="FFFFFF"/>
                </a:solidFill>
                <a:latin typeface="Onest"/>
              </a:rPr>
              <a:t> Чем конкретнее вопрос, тем полезнее ответ: формулируй цели, контекст и формат.</a:t>
            </a:r>
          </a:p>
        </p:txBody>
      </p:sp>
      <p:sp>
        <p:nvSpPr>
          <p:cNvPr id="16" name="text16"/>
          <p:cNvSpPr>
            <a:spLocks noChangeArrowheads="1"/>
          </p:cNvSpPr>
          <p:nvPr/>
        </p:nvSpPr>
        <p:spPr>
          <a:xfrm>
            <a:off x="762000" y="6303566"/>
            <a:ext cx="8255000" cy="210820"/>
          </a:xfrm>
          <a:prstGeom prst="rect">
            <a:avLst/>
          </a:prstGeom>
          <a:noFill/>
        </p:spPr>
        <p:txBody>
          <a:bodyPr wrap="square" anchor="t" lIns="0" tIns="0" rIns="0" bIns="0"/>
          <a:lstStyle/>
          <a:p>
            <a:pPr>
              <a:lnSpc>
                <a:spcPts val="1560"/>
              </a:lnSpc>
            </a:pPr>
            <a:r>
              <a:rPr lang="ru-RU" sz="1300">
                <a:solidFill>
                  <a:srgbClr val="979AA2"/>
                </a:solidFill>
                <a:latin typeface="Onest"/>
              </a:rPr>
              <a:t>Помни: цель учёбы — твои знания, а не текст, сгенерированный машиной.</a:t>
            </a:r>
          </a:p>
        </p:txBody>
      </p:sp>
    </p:spTree>
  </p:cSld>
  <p:clrMapOvr>
    <a:masterClrMapping/>
  </p:clrMapOvr>
</p:sld>
</file>

<file path=ppt/theme/theme1.xml><?xml version="1.0" encoding="utf-8"?>
<a:theme xmlns:a="http://schemas.openxmlformats.org/drawingml/2006/main" name="slaida">
  <a:themeElements>
    <a:clrScheme name="slaida">
      <a:dk1>
        <a:srgbClr val="1C1C1C"/>
      </a:dk1>
      <a:lt1>
        <a:srgbClr val="FFFFFF"/>
      </a:lt1>
      <a:dk2>
        <a:srgbClr val="44546A"/>
      </a:dk2>
      <a:lt2>
        <a:srgbClr val="E7E6E6"/>
      </a:lt2>
      <a:accent1>
        <a:srgbClr val="2F6BF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laida">
      <a:majorFont>
        <a:latin typeface="Calibri Light"/>
        <a:ea typeface=""/>
        <a:cs typeface=""/>
      </a:majorFont>
      <a:minorFont>
        <a:latin typeface="Calibri"/>
        <a:ea typeface=""/>
        <a:cs typeface=""/>
      </a:minorFont>
    </a:fontScheme>
    <a:fmtScheme name="slaida">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name="slaida">
  <a:themeElements>
    <a:clrScheme name="slaida">
      <a:dk1>
        <a:srgbClr val="1C1C1C"/>
      </a:dk1>
      <a:lt1>
        <a:srgbClr val="FFFFFF"/>
      </a:lt1>
      <a:dk2>
        <a:srgbClr val="44546A"/>
      </a:dk2>
      <a:lt2>
        <a:srgbClr val="E7E6E6"/>
      </a:lt2>
      <a:accent1>
        <a:srgbClr val="2F6BF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laida">
      <a:majorFont>
        <a:latin typeface="Calibri Light"/>
        <a:ea typeface=""/>
        <a:cs typeface=""/>
      </a:majorFont>
      <a:minorFont>
        <a:latin typeface="Calibri"/>
        <a:ea typeface=""/>
        <a:cs typeface=""/>
      </a:minorFont>
    </a:fontScheme>
    <a:fmtScheme name="slaida">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Слайда</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Искусственный интеллект</dc:title>
  <dc:creator>Слайда</dc:creator>
</cp:coreProperties>
</file>