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</p:sldIdLst>
  <p:sldSz cx="12192000" cy="6858000"/>
  <p:notesSz cx="6858000" cy="9144000"/>
  <p:embeddedFontLst>
    <p:embeddedFont>
      <p:font typeface="Manrope"/>
      <p:regular r:id="rId200"/>
      <p:bold r:id="rId201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2B5CE6"/>
            </a:solidFill>
            <a:ln>
              <a:noFill/>
            </a:ln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15171C"/>
                        </a:solidFill>
                        <a:latin typeface="+mn-lt"/>
                      </a:rPr>
                      <a:t>12,97%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15171C"/>
                        </a:solidFill>
                        <a:latin typeface="+mn-lt"/>
                      </a:rPr>
                      <a:t>12,79%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</c:dLbls>
          <c:cat>
            <c:strRef>
              <c:f>Sheet1!$A$2:$A$3</c:f>
              <c:strCache>
                <c:ptCount val="2"/>
                <c:pt idx="0">
                  <c:v>Май 2026</c:v>
                </c:pt>
                <c:pt idx="1">
                  <c:v>Июль 2026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12.97</c:v>
                </c:pt>
                <c:pt idx="1">
                  <c:v>12.79</c:v>
                </c:pt>
              </c:numCache>
            </c:numRef>
          </c:val>
        </c:ser>
        <c:gapWidth val="60"/>
        <c:axId val="101"/>
        <c:axId val="102"/>
      </c:barChart>
      <c:catAx>
        <c:axId val="101"/>
        <c:scaling>
          <c:orientation val="maxMin"/>
        </c:scaling>
        <c:delete val="0"/>
        <c:axPos val="l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600">
                <a:solidFill>
                  <a:srgbClr val="15171C"/>
                </a:solidFill>
                <a:latin typeface="+mn-lt"/>
              </a:defRPr>
            </a:pPr>
            <a:endParaRPr lang="ru-RU"/>
          </a:p>
        </c:txPr>
        <c:crossAx val="102"/>
      </c:catAx>
      <c:valAx>
        <c:axId val="102"/>
        <c:scaling>
          <c:orientation val="minMax"/>
        </c:scaling>
        <c:delete val="1"/>
        <c:axPos val="b"/>
        <c:majorTickMark val="none"/>
        <c:minorTickMark val="none"/>
        <c:tickLblPos val="none"/>
        <c:crossAx val="101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600">
          <a:solidFill>
            <a:srgbClr val="636569"/>
          </a:solidFill>
          <a:latin typeface="+mn-lt"/>
        </a:defRPr>
      </a:pPr>
      <a:endParaRPr lang="ru-RU"/>
    </a:p>
  </c:tx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57150" cap="rnd">
              <a:solidFill>
                <a:srgbClr val="2B5CE6"/>
              </a:solidFill>
              <a:round/>
            </a:ln>
          </c:spPr>
          <c:marker>
            <c:symbol val="circle"/>
            <c:size val="7"/>
            <c:spPr>
              <a:solidFill>
                <a:srgbClr val="FFFFFF"/>
              </a:solidFill>
              <a:ln w="28575">
                <a:solidFill>
                  <a:srgbClr val="2B5CE6"/>
                </a:solidFill>
              </a:ln>
            </c:spPr>
          </c:marker>
          <c:cat>
            <c:strRef>
              <c:f>Sheet1!$A$2:$A$5</c:f>
              <c:strCach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11.9</c:v>
                </c:pt>
                <c:pt idx="1">
                  <c:v>7.4</c:v>
                </c:pt>
                <c:pt idx="2">
                  <c:v>9.5</c:v>
                </c:pt>
                <c:pt idx="3">
                  <c:v>5.2</c:v>
                </c:pt>
              </c:numCache>
            </c:numRef>
          </c:val>
          <c:smooth val="0"/>
        </c:ser>
        <c:marker val="1"/>
        <c:axId val="101"/>
        <c:axId val="102"/>
      </c:lineChart>
      <c:catAx>
        <c:axId val="101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300">
                <a:solidFill>
                  <a:srgbClr val="15171C"/>
                </a:solidFill>
                <a:latin typeface="+mn-lt"/>
              </a:defRPr>
            </a:pPr>
            <a:endParaRPr lang="ru-RU"/>
          </a:p>
        </c:txPr>
        <c:crossAx val="102"/>
      </c:catAx>
      <c:valAx>
        <c:axId val="102"/>
        <c:scaling>
          <c:orientation val="minMax"/>
        </c:scaling>
        <c:delete val="1"/>
        <c:axPos val="l"/>
        <c:majorTickMark val="none"/>
        <c:minorTickMark val="none"/>
        <c:tickLblPos val="none"/>
        <c:crossAx val="101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300">
          <a:solidFill>
            <a:srgbClr val="636569"/>
          </a:solidFill>
          <a:latin typeface="+mn-lt"/>
        </a:defRPr>
      </a:pPr>
      <a:endParaRPr lang="ru-RU"/>
    </a:p>
  </c:txPr>
</c:chartSpace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Здравствуйте! Сегодня поговорим о деньгах: откуда они берутся, как их правильно копить и тратить. Финансовая грамотность — это не скучные таблицы, а полезный навык, который поможет каждому из вас достигать своих целей.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Итак, мы прошли путь от базовых понятий до практических инструментов. Главное, что стоит вынести из сегодняшнего выступления — это пять простых правил. Ведите учёт своих доходов и расходов — это основа любого бюджета. Откладывайте на подушку безопасности, чтобы чувствовать себя уверенно. Всегда сравнивайте условия вкладов и кредитов, не берите первое попавшееся предложение. Остерегайтесь мошенников — не сообщайте никому свои данные. И постоянно повышайте свою финансовую грамотность. Начните с самого простого: уже сегодня запишите свои траты и посмотрите, куда уходят деньги.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Деньги — это универсальный измеритель стоимости и средство обмена, их история насчитывает тысячи лет. Сначала люди использовали товары: шкуры, ракушки, зерно. Затем появились металлические монеты, позже — бумажные купюры, а в XX веке — электронные записи на счетах. Сегодня деньги выпускает Центральный банк, который контролирует их количество, чтобы сохранять ценность. Поэтому, планируя личный бюджет, важно помнить: деньги — это инструмент, и его ценность зависит от доверия к государству.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Семейный бюджет состоит всего из трёх частей: половину дохода мы тратим на необходимое — жильё, еду, транспорт, связь; 30% можно спокойно выделить на желания: кафе, хобби, путешествия; и минимум 20% лучше сразу откладывать — на подушку безопасности, крупные цели и будущее. Это правило 50/30/20 — простая рамка, которую легко запомнить: главное — вовремя записывать доходы и расходы, а дальше бюджет делается почти автоматически.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Подушка безопасности — это ваш страховой запас на случай непредвиденных обстоятельств: потери работы, болезни или крупных трат. Финансовые советники рекомендуют иметь подушку размером от трёх до шести месяцев ваших обычных расходов. Чтобы её сформировать, старайтесь откладывать 10–20% каждого дохода. Например, если ваши ежемесячные расходы составляют 50 тысяч рублей, то подушка должна быть от 150 до 300 тысяч. Главное — делать это регулярно и автоматически, например, настроив автоперевод на отдельный счёт.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Посмотрим, что такое банковская карта и как она устроена изнутри. Главное отличие — дебетовая карта тратит ваши собственные деньги, а кредитная даёт средства банка в долг. Когда мы платим бесконтактно, терминал считывает данные чипа, платёжная система проверяет их и списывает сумму одним движением. Кажущаяся простота, однако, требует внимания: CVV-код и коды из СМС — это ключи от счёта, которые нельзя сообщать никому. При разумном использовании карта даёт удобство и кэшбэк, а при невнимательности — риски мошенничества. Поэтому дальше я расскажу о правилах безопасного использования карты.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Сейчас я покажу, как менялась средняя максимальная ставка по вкладам в крупнейших банках. По данным ЦБ, в мае она составляла 12,97%, а в июле уже 12,79%. Казалось бы, разница небольшая, но для вкладчика это ощутимо. Например, на сумме в миллион рублей за год это почти 18 тысяч рублей разницы. Поэтому важно следить за ставками и выбирать момент для открытия вклада.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Кредит — это заём с процентами, а рассрочка — его разновидность, где проценты часто прячут в цене товара или в страховках. Распространённое заблуждение: рассрочка — это бесплатно. На самом деле переплата может оказаться выше, чем по обычному кредиту, если не считать. Поэтому всегда смотрите полную стоимость кредита — ПСК — в договоре. Не оформляйте несколько кредитов одновременно, чтобы не попасть в долговую яму. И главное: любые заёмные деньги нужно возвращать вовремя, иначе будут штрафы и испорченная кредитная история.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Инфляция — это когда цены растут, а деньги обесцениваются. Например, при годовой инфляции 10% на 1000 рублей сегодня вы купите столько же, сколько на 900 рублей через год. На графике видно, как менялась инфляция в России: с 11,9% в 2022 году она снизилась до 5,2% в 2025-м. Это хорошая динамика, но до целевого уровня Центробанка в 4% ещё далеко. Поэтому не стоит держать сбережения в наличных — их нужно защищать от инфляции. А о том, как не отдать деньги мошенникам, поговорим дальше.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Мошенники постоянно придумывают новые уловки, но все они сводятся к двум каналам — телефону и интернету. Самая популярная схема — звонок «из банка»: вам говорят о подозрительной операции и просят назвать код из СМС. В интернете чаще всего встречаются фишинговые сайты — поддельные страницы банков, куда вы сами вводите свои данные. Запомните главное: настоящий сотрудник банка никогда не спросит код или пароль. Если вам звонят с таким требованием — просто положите трубку и перезвоните в банк по официальному номеру. И никогда не переходите по ссылкам из подозрительных сообщений. Эти простые правила защитят ваши деньги.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768fff15d1276ce0.png"/><Relationship Id="rId4" Type="http://schemas.openxmlformats.org/officeDocument/2006/relationships/image" Target="../media/m364ec1558c85597d.jpe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d078a052909fdf35.pn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a2a01e46b5b380b1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ec2718eb31444076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a051757964470e75.pn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1384400a6c133f38.png"/><Relationship Id="rId4" Type="http://schemas.openxmlformats.org/officeDocument/2006/relationships/image" Target="../media/m19be449693e7afa4.jpe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b4edf107ece8fe31.png"/><Relationship Id="rId100" Type="http://schemas.openxmlformats.org/officeDocument/2006/relationships/chart" Target="../charts/chart1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c669f9601bfe9ad9.pn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b4edf107ece8fe31.png"/><Relationship Id="rId100" Type="http://schemas.openxmlformats.org/officeDocument/2006/relationships/chart" Target="../charts/chart2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933ab1186f0b36ad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3"/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4"/>
          <p:cNvSpPr>
            <a:spLocks noChangeArrowheads="1"/>
          </p:cNvSpPr>
          <p:nvPr/>
        </p:nvSpPr>
        <p:spPr>
          <a:xfrm>
            <a:off x="1130300" y="574675"/>
            <a:ext cx="2853373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FFFFFF"/>
                </a:solidFill>
                <a:latin typeface="Manrope"/>
              </a:rPr>
              <a:t>Финансовая грамотность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4316809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FFFFFF"/>
                </a:solidFill>
                <a:latin typeface="Manrope"/>
              </a:rPr>
              <a:t>Образовательная презентация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4564459"/>
            <a:ext cx="9842500" cy="7061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460"/>
              </a:lnSpc>
            </a:pPr>
            <a:r>
              <a:rPr lang="ru-RU" sz="5200" b="1" spc="-129">
                <a:solidFill>
                  <a:srgbClr val="FFFFFF"/>
                </a:solidFill>
                <a:latin typeface="Manrope"/>
              </a:rPr>
              <a:t>Финансовая грамотность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5365750"/>
            <a:ext cx="6375400" cy="8699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50"/>
              </a:lnSpc>
            </a:pPr>
            <a:r>
              <a:rPr lang="ru-RU" sz="1500">
                <a:solidFill>
                  <a:srgbClr val="FFFFFF"/>
                </a:solidFill>
                <a:latin typeface="Manrope"/>
              </a:rPr>
              <a:t>Для школьников и студентов: деньги — это инструмент, а финансовая грамотность — навык, который помогает управлять ими и достигать целей.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762000" y="762000"/>
            <a:ext cx="4191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2B5CE6"/>
                </a:solidFill>
                <a:latin typeface="Manrope"/>
              </a:rPr>
              <a:t>Итоги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1009650"/>
            <a:ext cx="3581400" cy="15328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Пять правил финансовой грамотности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609155"/>
            <a:ext cx="3327400" cy="1003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Эти простые правила помогут управлять деньгами и избежать ошибок. Начните с малого — записывайте траты уже сегодня.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5080000" y="958850"/>
            <a:ext cx="2794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2B5CE6"/>
                </a:solidFill>
                <a:latin typeface="Manrope"/>
              </a:rPr>
              <a:t>01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5486400" y="914400"/>
            <a:ext cx="3823196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Ведите учёт доходов и расходов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9118600" y="977900"/>
            <a:ext cx="2311400" cy="393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0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Записывайте все траты, чтобы видеть, куда уходят деньги.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5080000" y="1720850"/>
            <a:ext cx="306884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2B5CE6"/>
                </a:solidFill>
                <a:latin typeface="Manrope"/>
              </a:rPr>
              <a:t>02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5513884" y="1676400"/>
            <a:ext cx="3401516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Откладывайте на подушку безопасности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9118600" y="1739900"/>
            <a:ext cx="2311400" cy="393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0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Создайте резерв на 3–6 месяцев расходов.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5080000" y="2529681"/>
            <a:ext cx="304304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2B5CE6"/>
                </a:solidFill>
                <a:latin typeface="Manrope"/>
              </a:rPr>
              <a:t>03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5511304" y="2485231"/>
            <a:ext cx="3404096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Сравнивайте условия вкладов и кредитов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9118600" y="2548731"/>
            <a:ext cx="2311400" cy="393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0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Изучайте ставки и условия перед выбором.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5080000" y="3338513"/>
            <a:ext cx="30986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2B5CE6"/>
                </a:solidFill>
                <a:latin typeface="Manrope"/>
              </a:rPr>
              <a:t>04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5516860" y="3294063"/>
            <a:ext cx="332994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Остерегайтесь мошенников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9118600" y="3357563"/>
            <a:ext cx="2311400" cy="393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0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Не сообщайте коды и данные карт посторонним.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5080000" y="4100513"/>
            <a:ext cx="308074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2B5CE6"/>
                </a:solidFill>
                <a:latin typeface="Manrope"/>
              </a:rPr>
              <a:t>05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5515074" y="4056063"/>
            <a:ext cx="3400326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Повышайте финансовую грамотность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9118600" y="4119563"/>
            <a:ext cx="2311400" cy="393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0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Читайте книги, статьи, учитесь управлять деньгами.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6045200" y="1974850"/>
            <a:ext cx="127000" cy="127000"/>
          </a:xfrm>
          <a:prstGeom prst="roundRect">
            <a:avLst>
              <a:gd name="adj" fmla="val 50000"/>
            </a:avLst>
          </a:prstGeom>
          <a:solidFill>
            <a:srgbClr val="2B5CE6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6045200" y="2778125"/>
            <a:ext cx="127000" cy="127000"/>
          </a:xfrm>
          <a:prstGeom prst="roundRect">
            <a:avLst>
              <a:gd name="adj" fmla="val 50000"/>
            </a:avLst>
          </a:prstGeom>
          <a:solidFill>
            <a:srgbClr val="2B5CE6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6045200" y="3581400"/>
            <a:ext cx="127000" cy="127000"/>
          </a:xfrm>
          <a:prstGeom prst="roundRect">
            <a:avLst>
              <a:gd name="adj" fmla="val 50000"/>
            </a:avLst>
          </a:prstGeom>
          <a:solidFill>
            <a:srgbClr val="2B5CE6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6045200" y="4384675"/>
            <a:ext cx="127000" cy="127000"/>
          </a:xfrm>
          <a:prstGeom prst="roundRect">
            <a:avLst>
              <a:gd name="adj" fmla="val 50000"/>
            </a:avLst>
          </a:prstGeom>
          <a:solidFill>
            <a:srgbClr val="2B5CE6"/>
          </a:solidFill>
          <a:ln>
            <a:noFill/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1885255"/>
            <a:ext cx="3937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80">
                <a:solidFill>
                  <a:srgbClr val="2B5CE6"/>
                </a:solidFill>
                <a:latin typeface="Manrope"/>
              </a:rPr>
              <a:t>История денег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2132905"/>
            <a:ext cx="3327400" cy="184348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4"/>
              </a:lnSpc>
            </a:pPr>
            <a:r>
              <a:rPr lang="ru-RU" sz="3400" b="1" spc="-67">
                <a:solidFill>
                  <a:srgbClr val="15171C"/>
                </a:solidFill>
                <a:latin typeface="Manrope"/>
              </a:rPr>
              <a:t>Что такое деньги и откуда они берутся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4204047"/>
            <a:ext cx="3327400" cy="78035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15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От древних ракушек до цифрового рубля: как менялись формы денег и кто сегодня их выпускает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4800600" y="1987550"/>
            <a:ext cx="977900" cy="4826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850"/>
              </a:lnSpc>
            </a:pPr>
            <a:r>
              <a:rPr lang="ru-RU" sz="1350">
                <a:solidFill>
                  <a:srgbClr val="2B5CE6"/>
                </a:solidFill>
                <a:latin typeface="Manrope"/>
              </a:rPr>
              <a:t>Древний мир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438900" y="1974850"/>
            <a:ext cx="5626100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rgbClr val="15171C"/>
                </a:solidFill>
                <a:latin typeface="Manrope"/>
              </a:rPr>
              <a:t>Товарные деньги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38900" y="2252663"/>
            <a:ext cx="5626100" cy="2317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725"/>
              </a:lnSpc>
            </a:pPr>
            <a:r>
              <a:rPr lang="ru-RU" sz="1150">
                <a:solidFill>
                  <a:srgbClr val="636569"/>
                </a:solidFill>
                <a:latin typeface="Manrope"/>
              </a:rPr>
              <a:t>Шкуры, ракушки, зерно — универсальные средства обмена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800600" y="2790825"/>
            <a:ext cx="977900" cy="4826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850"/>
              </a:lnSpc>
            </a:pPr>
            <a:r>
              <a:rPr lang="ru-RU" sz="1350">
                <a:solidFill>
                  <a:srgbClr val="2B5CE6"/>
                </a:solidFill>
                <a:latin typeface="Manrope"/>
              </a:rPr>
              <a:t>VII век до н.э.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38900" y="2778125"/>
            <a:ext cx="5626100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rgbClr val="15171C"/>
                </a:solidFill>
                <a:latin typeface="Manrope"/>
              </a:rPr>
              <a:t>Металлические монеты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6438900" y="3055938"/>
            <a:ext cx="5626100" cy="2317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725"/>
              </a:lnSpc>
            </a:pPr>
            <a:r>
              <a:rPr lang="ru-RU" sz="1150">
                <a:solidFill>
                  <a:srgbClr val="636569"/>
                </a:solidFill>
                <a:latin typeface="Manrope"/>
              </a:rPr>
              <a:t>Чеканка из золота и серебра, вес определял стоимость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635500" y="3594100"/>
            <a:ext cx="11430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620"/>
              </a:lnSpc>
            </a:pPr>
            <a:r>
              <a:rPr lang="ru-RU" sz="1350">
                <a:solidFill>
                  <a:srgbClr val="2B5CE6"/>
                </a:solidFill>
                <a:latin typeface="Manrope"/>
              </a:rPr>
              <a:t>X век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6438900" y="3581400"/>
            <a:ext cx="5626100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rgbClr val="15171C"/>
                </a:solidFill>
                <a:latin typeface="Manrope"/>
              </a:rPr>
              <a:t>Бумажные купюры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38900" y="3859213"/>
            <a:ext cx="5626100" cy="2317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725"/>
              </a:lnSpc>
            </a:pPr>
            <a:r>
              <a:rPr lang="ru-RU" sz="1150">
                <a:solidFill>
                  <a:srgbClr val="636569"/>
                </a:solidFill>
                <a:latin typeface="Manrope"/>
              </a:rPr>
              <a:t>Китайские деньги, обеспеченные государством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4635500" y="4397375"/>
            <a:ext cx="11430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620"/>
              </a:lnSpc>
            </a:pPr>
            <a:r>
              <a:rPr lang="ru-RU" sz="1350">
                <a:solidFill>
                  <a:srgbClr val="2B5CE6"/>
                </a:solidFill>
                <a:latin typeface="Manrope"/>
              </a:rPr>
              <a:t>XX век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38900" y="4384675"/>
            <a:ext cx="5626100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rgbClr val="15171C"/>
                </a:solidFill>
                <a:latin typeface="Manrope"/>
              </a:rPr>
              <a:t>Электронные деньги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438900" y="4662488"/>
            <a:ext cx="5626100" cy="2317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725"/>
              </a:lnSpc>
            </a:pPr>
            <a:r>
              <a:rPr lang="ru-RU" sz="1150">
                <a:solidFill>
                  <a:srgbClr val="636569"/>
                </a:solidFill>
                <a:latin typeface="Manrope"/>
              </a:rPr>
              <a:t>Цифровые записи на счетах и безналичные переводы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2921000" y="2597348"/>
            <a:ext cx="1524000" cy="749300"/>
          </a:xfrm>
          <a:prstGeom prst="rect">
            <a:avLst/>
          </a:prstGeom>
          <a:solidFill>
            <a:srgbClr val="15171C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1873250" y="3410148"/>
            <a:ext cx="3619500" cy="749300"/>
          </a:xfrm>
          <a:prstGeom prst="rect">
            <a:avLst/>
          </a:prstGeom>
          <a:solidFill>
            <a:srgbClr val="2B5CE6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825500" y="4222948"/>
            <a:ext cx="5715000" cy="749300"/>
          </a:xfrm>
          <a:prstGeom prst="rect">
            <a:avLst/>
          </a:prstGeom>
          <a:solidFill>
            <a:srgbClr val="AABEF5"/>
          </a:solidFill>
          <a:ln>
            <a:noFill/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117600" y="615950"/>
            <a:ext cx="1683806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B5CE6"/>
                </a:solidFill>
                <a:latin typeface="Manrope"/>
              </a:rPr>
              <a:t>Планирование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Семейный бюджет: доходы, расходы и планирование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429500" y="2737048"/>
            <a:ext cx="4635500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rgbClr val="15171C"/>
                </a:solidFill>
                <a:latin typeface="Manrope"/>
              </a:rPr>
              <a:t>Накопления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429500" y="3016448"/>
            <a:ext cx="4635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20% — подушка безопасности, инвестиции, цели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429500" y="3549848"/>
            <a:ext cx="4635500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rgbClr val="15171C"/>
                </a:solidFill>
                <a:latin typeface="Manrope"/>
              </a:rPr>
              <a:t>Желания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429500" y="3829248"/>
            <a:ext cx="4635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30% — развлечения, хобби, кафе, путешествия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429500" y="4362648"/>
            <a:ext cx="4635500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rgbClr val="15171C"/>
                </a:solidFill>
                <a:latin typeface="Manrope"/>
              </a:rPr>
              <a:t>Необходимое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429500" y="4642048"/>
            <a:ext cx="4635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50% — жильё, продукты, транспорт, связь, здоровье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27000" y="64579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Правило популярной финансовой грамотности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17600" y="1177330"/>
            <a:ext cx="2427470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B5CE6"/>
                </a:solidFill>
                <a:latin typeface="Manrope"/>
              </a:rPr>
              <a:t>Финансовая подушка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1532235"/>
            <a:ext cx="11303000" cy="4927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71">
                <a:solidFill>
                  <a:srgbClr val="15171C"/>
                </a:solidFill>
                <a:latin typeface="Manrope"/>
              </a:rPr>
              <a:t>Накопления и подушка безопасности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1092200" y="2164655"/>
            <a:ext cx="2844800" cy="18224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7125"/>
              </a:lnSpc>
            </a:pPr>
            <a:r>
              <a:rPr lang="ru-RU" sz="7500" b="1" spc="-224">
                <a:solidFill>
                  <a:srgbClr val="2B5CE6"/>
                </a:solidFill>
                <a:latin typeface="Manrope"/>
              </a:rPr>
              <a:t>3–6 мес.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092200" y="4228405"/>
            <a:ext cx="338328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Размер подушки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092200" y="4552255"/>
            <a:ext cx="338328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запас на 3–6 месяцев расходов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4699000" y="2164655"/>
            <a:ext cx="2844800" cy="18224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7125"/>
              </a:lnSpc>
            </a:pPr>
            <a:r>
              <a:rPr lang="ru-RU" sz="7500" b="1" spc="-224">
                <a:solidFill>
                  <a:srgbClr val="2B5CE6"/>
                </a:solidFill>
                <a:latin typeface="Manrope"/>
              </a:rPr>
              <a:t>10–20%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4699000" y="4228405"/>
            <a:ext cx="338328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От дохода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4699000" y="4552255"/>
            <a:ext cx="338328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рекомендуется откладывать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8305800" y="2164655"/>
            <a:ext cx="2844800" cy="27273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7125"/>
              </a:lnSpc>
            </a:pPr>
            <a:r>
              <a:rPr lang="ru-RU" sz="7500" b="1" spc="-224">
                <a:solidFill>
                  <a:srgbClr val="2B5CE6"/>
                </a:solidFill>
                <a:latin typeface="Manrope"/>
              </a:rPr>
              <a:t>150–300 тыс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8305800" y="5133280"/>
            <a:ext cx="338328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Пример подушки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305800" y="5457130"/>
            <a:ext cx="338328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при расходах 50 000 ₽ в месяц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43588" y="5326205"/>
            <a:ext cx="125724" cy="125723"/>
          </a:xfrm>
          <a:prstGeom prst="roundRect">
            <a:avLst>
              <a:gd name="adj" fmla="val 22728"/>
            </a:avLst>
          </a:prstGeom>
          <a:solidFill>
            <a:srgbClr val="2B5CE6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8159750" y="1657350"/>
            <a:ext cx="63500" cy="63500"/>
          </a:xfrm>
          <a:prstGeom prst="roundRect">
            <a:avLst>
              <a:gd name="adj" fmla="val 50000"/>
            </a:avLst>
          </a:prstGeom>
          <a:solidFill>
            <a:srgbClr val="525358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5397500" y="1809750"/>
            <a:ext cx="5588000" cy="3302000"/>
          </a:xfrm>
          <a:prstGeom prst="rect">
            <a:avLst/>
          </a:prstGeom>
          <a:solidFill>
            <a:srgbClr val="F4F5F7"/>
          </a:solidFill>
          <a:ln>
            <a:noFill/>
          </a:ln>
        </p:spPr>
      </p:sp>
      <p:pic>
        <p:nvPicPr>
          <p:cNvPr id="6" name="pic6"/>
          <p:cNvPicPr/>
          <p:nvPr/>
        </p:nvPicPr>
        <p:blipFill>
          <a:blip r:embed="rId4"/>
          <a:srcRect l="0" t="10606" r="0" b="10606"/>
          <a:stretch>
            <a:fillRect/>
          </a:stretch>
        </p:blipFill>
        <p:spPr>
          <a:xfrm>
            <a:off x="5397500" y="1809750"/>
            <a:ext cx="5588000" cy="3302000"/>
          </a:xfrm>
          <a:prstGeom prst="rect">
            <a:avLst/>
          </a:prstGeom>
        </p:spPr>
      </p:pic>
      <p:sp>
        <p:nvSpPr>
          <p:cNvPr id="7" name="text7"/>
          <p:cNvSpPr>
            <a:spLocks noChangeArrowheads="1"/>
          </p:cNvSpPr>
          <p:nvPr/>
        </p:nvSpPr>
        <p:spPr>
          <a:xfrm>
            <a:off x="762000" y="1087834"/>
            <a:ext cx="4318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2B5CE6"/>
                </a:solidFill>
                <a:latin typeface="Manrope"/>
              </a:rPr>
              <a:t>Банковская карта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1379934"/>
            <a:ext cx="3708400" cy="79494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080"/>
              </a:lnSpc>
            </a:pPr>
            <a:r>
              <a:rPr lang="ru-RU" sz="2800" b="1" spc="-55">
                <a:solidFill>
                  <a:srgbClr val="15171C"/>
                </a:solidFill>
                <a:latin typeface="Manrope"/>
              </a:rPr>
              <a:t>Банковская карта: как она работает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2439045"/>
            <a:ext cx="3708400" cy="257284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636569"/>
                </a:solidFill>
                <a:latin typeface="Manrope"/>
              </a:rPr>
              <a:t>Карта — это ключ к счёту в банке. Дебетовая карта использует ваши собственные деньги, кредитная — средства банка в рамках лимита. При безналичной оплате данные карты передаются в платёжную систему, которая проверяет их и списывает деньги. Для безопасности используются чип, CVV-код и одноразовые коды подтверждения.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1400" y="5250954"/>
            <a:ext cx="3429000" cy="5270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25"/>
              </a:lnSpc>
            </a:pPr>
            <a:r>
              <a:rPr lang="ru-RU" sz="1350">
                <a:solidFill>
                  <a:srgbClr val="15171C"/>
                </a:solidFill>
                <a:latin typeface="Manrope"/>
              </a:rPr>
              <a:t>Главное правило: не сообщайте никому CVV и коды из СМС.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chart3"/>
          <p:cNvGraphicFramePr/>
          <p:nvPr/>
        </p:nvGraphicFramePr>
        <p:xfrm>
          <a:off x="762000" y="3326110"/>
          <a:ext cx="10668000" cy="99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4" name="text4"/>
          <p:cNvSpPr>
            <a:spLocks noChangeArrowheads="1"/>
          </p:cNvSpPr>
          <p:nvPr/>
        </p:nvSpPr>
        <p:spPr>
          <a:xfrm>
            <a:off x="762000" y="1925340"/>
            <a:ext cx="10693400" cy="10261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Средняя максимальная ставка по вкладам в топ-10 банков, %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4621510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За два месяца ставка снизилась на 0,18 п.п.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27000" y="64579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Банк России, июль 2026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08650"/>
            <a:ext cx="10668000" cy="514350"/>
          </a:xfrm>
          <a:prstGeom prst="roundRect">
            <a:avLst>
              <a:gd name="adj" fmla="val 29629"/>
            </a:avLst>
          </a:prstGeom>
          <a:solidFill>
            <a:srgbClr val="E2EBFE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635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80">
                <a:solidFill>
                  <a:srgbClr val="2B5CE6"/>
                </a:solidFill>
                <a:latin typeface="Manrope"/>
              </a:rPr>
              <a:t>Финансовая грамотность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86995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Кредиты и долги: чем опасна рассрочка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092200" y="1995091"/>
            <a:ext cx="5232400" cy="317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2000" b="1">
                <a:solidFill>
                  <a:srgbClr val="2B5CE6"/>
                </a:solidFill>
                <a:latin typeface="Manrope"/>
              </a:rPr>
              <a:t>Кредит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092200" y="2520553"/>
            <a:ext cx="5232400" cy="2508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75"/>
              </a:lnSpc>
            </a:pPr>
            <a:r>
              <a:rPr lang="ru-RU" sz="1250">
                <a:solidFill>
                  <a:srgbClr val="15171C"/>
                </a:solidFill>
                <a:latin typeface="Manrope"/>
              </a:rPr>
              <a:t>Проценты платишь явно / Проценты включены в цену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92200" y="2872978"/>
            <a:ext cx="4622800" cy="4889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75"/>
              </a:lnSpc>
            </a:pPr>
            <a:r>
              <a:rPr lang="ru-RU" sz="1250">
                <a:solidFill>
                  <a:srgbClr val="15171C"/>
                </a:solidFill>
                <a:latin typeface="Manrope"/>
              </a:rPr>
              <a:t>Условия прописаны в договоре / Комиссии и страховки скрыты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6502400" y="1995091"/>
            <a:ext cx="5232400" cy="317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2000" b="1">
                <a:solidFill>
                  <a:srgbClr val="15171C"/>
                </a:solidFill>
                <a:latin typeface="Manrope"/>
              </a:rPr>
              <a:t>Рассрочка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6502400" y="2520553"/>
            <a:ext cx="5232400" cy="2508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75"/>
              </a:lnSpc>
            </a:pPr>
            <a:r>
              <a:rPr lang="ru-RU" sz="1250">
                <a:solidFill>
                  <a:srgbClr val="15171C"/>
                </a:solidFill>
                <a:latin typeface="Manrope"/>
              </a:rPr>
              <a:t>Переплата = ставка × срок / Переплата = наценка на товар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502400" y="2872978"/>
            <a:ext cx="5232400" cy="2508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75"/>
              </a:lnSpc>
            </a:pPr>
            <a:r>
              <a:rPr lang="ru-RU" sz="1250">
                <a:solidFill>
                  <a:srgbClr val="15171C"/>
                </a:solidFill>
                <a:latin typeface="Manrope"/>
              </a:rPr>
              <a:t>ПСК виден в договоре / ПСК нужно рассчитать самому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16000" y="5889625"/>
            <a:ext cx="722634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80"/>
              </a:lnSpc>
            </a:pPr>
            <a:r>
              <a:rPr lang="ru-RU" sz="900" cap="all" spc="126">
                <a:solidFill>
                  <a:srgbClr val="2B5CE6"/>
                </a:solidFill>
                <a:latin typeface="Manrope"/>
              </a:rPr>
              <a:t>Общее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636018" y="5861050"/>
            <a:ext cx="5705277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 b="1">
                <a:solidFill>
                  <a:srgbClr val="15171C"/>
                </a:solidFill>
                <a:latin typeface="Manrope"/>
              </a:rPr>
              <a:t>И кредит, и рассрочка — это долг, который нужно вернуть вовремя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chart3"/>
          <p:cNvGraphicFramePr/>
          <p:nvPr/>
        </p:nvGraphicFramePr>
        <p:xfrm>
          <a:off x="762000" y="1858963"/>
          <a:ext cx="106680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4" name="text4"/>
          <p:cNvSpPr>
            <a:spLocks noChangeArrowheads="1"/>
          </p:cNvSpPr>
          <p:nvPr/>
        </p:nvSpPr>
        <p:spPr>
          <a:xfrm>
            <a:off x="762000" y="725488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69">
                <a:solidFill>
                  <a:srgbClr val="15171C"/>
                </a:solidFill>
                <a:latin typeface="Manrope"/>
              </a:rPr>
              <a:t>Инфляция в России по годам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395413"/>
            <a:ext cx="113030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636569"/>
                </a:solidFill>
                <a:latin typeface="Manrope"/>
              </a:rPr>
              <a:t>Годовая инфляция, % (по данным Росстата)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5827713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Целевой уровень ЦБ — 4%. Тренд на снижение: с 11,9% (2022) до 5,2% (2025).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27000" y="64579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Росстат, 2022–2025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4156968" y="2619970"/>
            <a:ext cx="3877965" cy="635000"/>
          </a:xfrm>
          <a:prstGeom prst="roundRect">
            <a:avLst>
              <a:gd name="adj" fmla="val 36000"/>
            </a:avLst>
          </a:prstGeom>
          <a:solidFill>
            <a:srgbClr val="15171C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2956620" y="3724870"/>
            <a:ext cx="1728490" cy="488950"/>
          </a:xfrm>
          <a:prstGeom prst="roundRect">
            <a:avLst>
              <a:gd name="adj" fmla="val 31168"/>
            </a:avLst>
          </a:prstGeom>
          <a:solidFill>
            <a:srgbClr val="2B5CE6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1923752" y="4391620"/>
            <a:ext cx="1739900" cy="419100"/>
          </a:xfrm>
          <a:prstGeom prst="roundRect">
            <a:avLst>
              <a:gd name="adj" fmla="val 31818"/>
            </a:avLst>
          </a:prstGeom>
          <a:noFill/>
          <a:ln w="6350" cap="flat">
            <a:solidFill>
              <a:srgbClr val="9D9EA0"/>
            </a:solidFill>
          </a:ln>
        </p:spPr>
      </p:sp>
      <p:sp>
        <p:nvSpPr>
          <p:cNvPr id="6" name="card6"/>
          <p:cNvSpPr/>
          <p:nvPr/>
        </p:nvSpPr>
        <p:spPr>
          <a:xfrm>
            <a:off x="3765252" y="4391620"/>
            <a:ext cx="1952724" cy="419100"/>
          </a:xfrm>
          <a:prstGeom prst="roundRect">
            <a:avLst>
              <a:gd name="adj" fmla="val 31818"/>
            </a:avLst>
          </a:prstGeom>
          <a:noFill/>
          <a:ln w="6350" cap="flat">
            <a:solidFill>
              <a:srgbClr val="9D9EA0"/>
            </a:solidFill>
          </a:ln>
        </p:spPr>
      </p:sp>
      <p:sp>
        <p:nvSpPr>
          <p:cNvPr id="7" name="card7"/>
          <p:cNvSpPr/>
          <p:nvPr/>
        </p:nvSpPr>
        <p:spPr>
          <a:xfrm>
            <a:off x="7531993" y="3724870"/>
            <a:ext cx="1678087" cy="488950"/>
          </a:xfrm>
          <a:prstGeom prst="roundRect">
            <a:avLst>
              <a:gd name="adj" fmla="val 31168"/>
            </a:avLst>
          </a:prstGeom>
          <a:solidFill>
            <a:srgbClr val="2B5CE6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6350000" y="4391620"/>
            <a:ext cx="1792684" cy="419100"/>
          </a:xfrm>
          <a:prstGeom prst="roundRect">
            <a:avLst>
              <a:gd name="adj" fmla="val 31818"/>
            </a:avLst>
          </a:prstGeom>
          <a:noFill/>
          <a:ln w="6350" cap="flat">
            <a:solidFill>
              <a:srgbClr val="9D9EA0"/>
            </a:solidFill>
          </a:ln>
        </p:spPr>
      </p:sp>
      <p:sp>
        <p:nvSpPr>
          <p:cNvPr id="9" name="card9"/>
          <p:cNvSpPr/>
          <p:nvPr/>
        </p:nvSpPr>
        <p:spPr>
          <a:xfrm>
            <a:off x="8244284" y="4391620"/>
            <a:ext cx="2147888" cy="419100"/>
          </a:xfrm>
          <a:prstGeom prst="roundRect">
            <a:avLst>
              <a:gd name="adj" fmla="val 31818"/>
            </a:avLst>
          </a:prstGeom>
          <a:noFill/>
          <a:ln w="6350" cap="flat">
            <a:solidFill>
              <a:srgbClr val="9D9EA0"/>
            </a:solidFill>
          </a:ln>
        </p:spPr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635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80">
                <a:solidFill>
                  <a:srgbClr val="2B5CE6"/>
                </a:solidFill>
                <a:latin typeface="Manrope"/>
              </a:rPr>
              <a:t>Правила безопасности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86995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Финансовое мошенничество и как не попасться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614168" y="2797770"/>
            <a:ext cx="3556278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FFFFFF"/>
                </a:solidFill>
                <a:latin typeface="Manrope"/>
              </a:rPr>
              <a:t>Финансовое мошенничество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3261420" y="3851870"/>
            <a:ext cx="1342668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FFFFFF"/>
                </a:solidFill>
                <a:latin typeface="Manrope"/>
              </a:rPr>
              <a:t>По телефону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2114252" y="4499570"/>
            <a:ext cx="1630680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636569"/>
                </a:solidFill>
                <a:latin typeface="Manrope"/>
              </a:rPr>
              <a:t>Звонок «из банка»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3955752" y="4499570"/>
            <a:ext cx="1886069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636569"/>
                </a:solidFill>
                <a:latin typeface="Manrope"/>
              </a:rPr>
              <a:t>СМС с просьбой кода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7836793" y="3851870"/>
            <a:ext cx="1282184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FFFFFF"/>
                </a:solidFill>
                <a:latin typeface="Manrope"/>
              </a:rPr>
              <a:t>В интернете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6540500" y="4499570"/>
            <a:ext cx="1694021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636569"/>
                </a:solidFill>
                <a:latin typeface="Manrope"/>
              </a:rPr>
              <a:t>Фишинговые сайты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434784" y="4499570"/>
            <a:ext cx="2120265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636569"/>
                </a:solidFill>
                <a:latin typeface="Manrope"/>
              </a:rPr>
              <a:t>поддельные сообщения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4126508" y="5115520"/>
            <a:ext cx="4573885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>
                <a:solidFill>
                  <a:srgbClr val="636569"/>
                </a:solidFill>
                <a:latin typeface="Manrope"/>
              </a:rPr>
              <a:t>Критерий: канал связи. Защита: коды и пароли — никому!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Финансовая грамотность</dc:title>
  <dc:creator>Слайда</dc:creator>
</cp:coreProperties>
</file>