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svg" ContentType="image/svg+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harts/chart1.xml" ContentType="application/vnd.openxmlformats-officedocument.drawingml.char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  <p:sldId id="265" r:id="rId110"/>
    <p:sldId id="266" r:id="rId111"/>
  </p:sldIdLst>
  <p:sldSz cx="12192000" cy="6858000"/>
  <p:notesSz cx="6858000" cy="9144000"/>
  <p:embeddedFontLst>
    <p:embeddedFont>
      <p:font typeface="Golos Text"/>
      <p:regular r:id="rId200"/>
      <p:bold r:id="rId201"/>
    </p:embeddedFont>
    <p:embeddedFont>
      <p:font typeface="Lora"/>
      <p:regular r:id="rId204"/>
      <p:bold r:id="rId205"/>
    </p:embeddedFont>
  </p:embeddedFontLst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110" Type="http://schemas.openxmlformats.org/officeDocument/2006/relationships/slide" Target="slides/slide10.xml"/><Relationship Id="rId111" Type="http://schemas.openxmlformats.org/officeDocument/2006/relationships/slide" Target="slides/slide11.xml"/><Relationship Id="rId200" Type="http://schemas.openxmlformats.org/officeDocument/2006/relationships/font" Target="fonts/font1.fntdata"/><Relationship Id="rId201" Type="http://schemas.openxmlformats.org/officeDocument/2006/relationships/font" Target="fonts/font2.fntdata"/><Relationship Id="rId204" Type="http://schemas.openxmlformats.org/officeDocument/2006/relationships/font" Target="fonts/font5.fntdata"/><Relationship Id="rId205" Type="http://schemas.openxmlformats.org/officeDocument/2006/relationships/font" Target="fonts/font6.fntdata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roundedCorners val="0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6E1E2A"/>
            </a:solidFill>
            <a:ln>
              <a:noFill/>
            </a:ln>
          </c:spPr>
          <c:dLbls>
            <c:dLbl>
              <c:idx val="0"/>
              <c:tx>
                <c:rich>
                  <a:bodyPr/>
                  <a:lstStyle/>
                  <a:p>
                    <a:r>
                      <a:rPr lang="ru-RU" sz="3000" b="1">
                        <a:solidFill>
                          <a:srgbClr val="2A2622"/>
                        </a:solidFill>
                        <a:latin typeface="+mn-lt"/>
                      </a:rPr>
                      <a:t>99%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ru-RU" sz="3000" b="1">
                        <a:solidFill>
                          <a:srgbClr val="2A2622"/>
                        </a:solidFill>
                        <a:latin typeface="+mn-lt"/>
                      </a:rPr>
                      <a:t>10%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Sheet1!$A$2:$A$3</c:f>
              <c:strCache>
                <c:ptCount val="2"/>
                <c:pt idx="0">
                  <c:v>Швеция</c:v>
                </c:pt>
                <c:pt idx="1">
                  <c:v>Россия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99</c:v>
                </c:pt>
                <c:pt idx="1">
                  <c:v>10</c:v>
                </c:pt>
              </c:numCache>
            </c:numRef>
          </c:val>
        </c:ser>
        <c:gapWidth val="60"/>
        <c:axId val="101"/>
        <c:axId val="102"/>
      </c:barChart>
      <c:catAx>
        <c:axId val="101"/>
        <c:scaling>
          <c:orientation val="maxMin"/>
        </c:scaling>
        <c:delete val="0"/>
        <c:axPos val="l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2400">
                <a:solidFill>
                  <a:srgbClr val="2A2622"/>
                </a:solidFill>
                <a:latin typeface="+mn-lt"/>
              </a:defRPr>
            </a:pPr>
            <a:endParaRPr lang="ru-RU"/>
          </a:p>
        </c:txPr>
        <c:crossAx val="102"/>
      </c:catAx>
      <c:valAx>
        <c:axId val="102"/>
        <c:scaling>
          <c:orientation val="minMax"/>
        </c:scaling>
        <c:delete val="1"/>
        <c:axPos val="b"/>
        <c:majorTickMark val="none"/>
        <c:minorTickMark val="none"/>
        <c:tickLblPos val="none"/>
        <c:crossAx val="101"/>
      </c:valAx>
      <c:spPr>
        <a:noFill/>
        <a:ln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2400">
          <a:solidFill>
            <a:srgbClr val="706C67"/>
          </a:solidFill>
          <a:latin typeface="+mn-lt"/>
        </a:defRPr>
      </a:pPr>
      <a:endParaRPr lang="ru-RU"/>
    </a:p>
  </c:txPr>
</c:chartSpace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Здравствуйте! Меня зовут Мария Иванова, я ученица 11 класса. Сегодня мы поговорим об экологии – науке о нашем общем доме, планете Земля. Мы разберём, какие экологические проблемы стоят перед человечеством, увидим цифры и факты, а главное – поймём, что каждый из нас может сделать для улучшения ситуации. Надеюсь, этот доклад вдохновит вас на полезные экопривычки.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а вы знали, что обычный пластиковый пакет будет разлагаться 450 лет? Представляете, даже ваши правнуки его увидят. Каждую минуту в мире покупают миллион пластиковых бутылок — это как целый стадион. Леса — настоящие хранители жизни: 80% всех животных и растений на суше живут именно там. А океан старается помочь нам с углекислым газом, поглощая треть выбросов, но это приводит к закислению воды. Давайте запомним эти цифры и задумаемся.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Итак, мы с вами разобрали основные экологические проблемы и возможные решения. Главный вывод: будущее планеты действительно в наших руках. Не нужно ждать, что кто-то другой начнёт действовать. Каждый из нас может внести вклад — хотя бы начать сортировать отходы или экономить воду. А если вы хотите помочь масштабнее, поддержите такие организации, как Greenpeace или WWF. Вместе мы сможем изменить ситуацию. Спасибо за внимание!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разберёмся, что такое экология. Это наука о том, как живые организмы связаны друг с другом и с окружающей средой. Экология изучает всё — от отдельного организма до целой планеты. Вот три ключевых уровня. Первый — организмы: как растения, животные и микробы приспосабливаются к условиям. Второй — популяции и сообщества: как особи одного вида живут вместе и взаимодействуют с другими видами. И третий — экосистемы и биосфера в целом: круговорот веществ и энергии, который поддерживает жизнь на Земле. Понимание этих уровней помогает нам увидеть, как всё в природе взаимосвязано.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разберёмся, какие экологические проблемы стоят перед нашей планетой сегодня. Их пять главных: изменение климата, загрязнение воздуха и воды, утрата биоразнообразия, истощение ресурсов и проблема отходов. Каждая из них угрожает не только природе, но и нашему здоровью. Например, из-за загрязнения воздуха ежегодно умирает 7 миллионов человек. А из-за изменения климата 2025 год стал самым жарким за всю историю. Давайте посмотрим на каждую проблему подробнее.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Посмотрите на эти цифры. 99 процентов населения Земли дышат воздухом, который превышает безопасные нормы Всемирной организации здравоохранения. Это почти все люди на планете. При этом 2,2 миллиарда человек — почти треть населения — не имеют доступа к безопасной питьевой воде. И самое страшное: загрязнение воздуха ежегодно уносит 7 миллионов жизней. Это больше, чем от многих болезней вместе взятых. Дальше мы посмотрим, что можно сделать.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Посмотрите на эту диаграмму. Швеция перерабатывает 99% своих отходов — это почти всё. А в России — только 10%. При этом каждый россиянин в среднем производит 400 кг мусора в год. Нам есть куда стремиться. Дальше поговорим, какие экопривычки помогут изменить ситуацию.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посмотрите на эти цифры. 2025 год официально признан самым жарким за всю историю метеонаблюдений. Концентрация углекислого газа в атмосфере превысила 420 частиц на миллион — это рекорд. А порог глобального потепления в 1,5 градуса, который учёные считали критическим, будет превзойдён уже в ближайшие десять лет. Это значит, что нас ждёт ещё больше экстремальной погоды: ураганов, засух и наводнений. Поэтому проблема изменения климата — это не про далёкое будущее, а про наше сегодня.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давайте посмотрим на экологическую ситуацию в нашей стране. В 2024 году произошла крупная катастрофа — разлив нефти в Керченском проливе, ущерб составил 85 миллиардов рублей. Кроме того, в России 38 городов с критическим загрязнением воздуха, среди них Норильск, Челябинск, Красноярск. Лесные пожары в Сибири уничтожают огромные территории, а 90% отходов отправляются на свалки, а не на переработку. Эти проблемы требуют нашего внимания и действий.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а теперь поговорим о том, что каждый из нас может сделать уже сегодня. Экология начинается с маленьких привычек. Например, если мы начнём сортировать мусор, то сократим объём свалок почти на 80%. Экономить воду и электричество тоже просто: поставьте аэратор на кран — и расход воды снизится вдвое. А ещё можно отказаться от одноразового пластика: возьмите с собой многоразовую бутылку и шоппер вместо пакета. Даже выбор транспорта влияет на природу: ходите пешком или ездите на велосипеде — это полезно и для здоровья, и для воздуха. И конечно, участвуйте в субботниках! Вместе мы можем сделать наш город чище. Давайте попробуем внедрить хотя бы одну такую привычку уже на этой неделе.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А теперь давайте поговорим о профессиях, которые будут на передовой борьбы за экологию. Экология – это не только наука, но и множество интересных специальностей. Например, эколог изучает состояние окружающей среды и разрабатывает меры защиты. Урбанист-эколог проектирует города, где комфортно жить и природе, и человеку. ESG-менеджеры помогают компаниям быть ответственными перед планетой. Биотехнологи используют микроорганизмы для очистки загрязнений. Специалисты по возобновляемой энергетике заменяют уголь и нефть на солнце и ветер. А инженеры по переработке отходов придумывают, как превратить мусор в новые вещи. Все эти профессии не только востребованы, но и дают возможность реально изменить мир. Подумайте, какая из них может стать вашим призванием.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mb3d216b3bd54b6b2.png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m68e9b8ce1a8be4e1.png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m2f4df1e512ea5814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m783f42486f50abe6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mb7cf3db4066191a4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m09654527d7773d40.pn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m2f4df1e512ea5814.png"/><Relationship Id="rId100" Type="http://schemas.openxmlformats.org/officeDocument/2006/relationships/chart" Target="../charts/chart1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m7a902c51c22b6991.pn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m2c670662761de6e3.png"/><Relationship Id="rId4" Type="http://schemas.openxmlformats.org/officeDocument/2006/relationships/image" Target="../media/m66bff925952b3ab1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mb7cf3db4066191a4.png"/><Relationship Id="rId4" Type="http://schemas.openxmlformats.org/officeDocument/2006/relationships/image" Target="../media/mf0c7fda7f96406de.png"/><Relationship Id="rId5" Type="http://schemas.openxmlformats.org/officeDocument/2006/relationships/image" Target="../media/m547f5f43bd4f8f0a.svg"/><Relationship Id="rId6" Type="http://schemas.openxmlformats.org/officeDocument/2006/relationships/image" Target="../media/m754c809e2cf6a539.png"/><Relationship Id="rId8" Type="http://schemas.openxmlformats.org/officeDocument/2006/relationships/image" Target="../media/m9bb4f5d4228d80d4.png"/><Relationship Id="rId9" Type="http://schemas.openxmlformats.org/officeDocument/2006/relationships/image" Target="../media/m9c73a65051642f44.svg"/><Relationship Id="rId10" Type="http://schemas.openxmlformats.org/officeDocument/2006/relationships/image" Target="../media/m355a75b708a04225.png"/><Relationship Id="rId11" Type="http://schemas.openxmlformats.org/officeDocument/2006/relationships/image" Target="../media/m0ae5b9f3142d58c3.svg"/><Relationship Id="rId12" Type="http://schemas.openxmlformats.org/officeDocument/2006/relationships/image" Target="../media/m45a9f43e9709f1cd.png"/><Relationship Id="rId13" Type="http://schemas.openxmlformats.org/officeDocument/2006/relationships/image" Target="../media/m6ff49a3495a86eac.svg"/><Relationship Id="rId14" Type="http://schemas.openxmlformats.org/officeDocument/2006/relationships/image" Target="../media/mf29f7b0ad0060d35.png"/><Relationship Id="rId15" Type="http://schemas.openxmlformats.org/officeDocument/2006/relationships/image" Target="../media/m082a36ca47619199.sv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m81a4451409d9d570.png"/><Relationship Id="rId4" Type="http://schemas.openxmlformats.org/officeDocument/2006/relationships/image" Target="../media/mc8f62692f16dfa2b.png"/><Relationship Id="rId5" Type="http://schemas.openxmlformats.org/officeDocument/2006/relationships/image" Target="../media/mdc3b3a8bc4c93548.svg"/><Relationship Id="rId6" Type="http://schemas.openxmlformats.org/officeDocument/2006/relationships/image" Target="../media/ma28392180fdc1fac.png"/><Relationship Id="rId7" Type="http://schemas.openxmlformats.org/officeDocument/2006/relationships/image" Target="../media/mdc3b3a8bc4c93548.svg"/><Relationship Id="rId8" Type="http://schemas.openxmlformats.org/officeDocument/2006/relationships/image" Target="../media/mc8f62692f16dfa2b.png"/><Relationship Id="rId9" Type="http://schemas.openxmlformats.org/officeDocument/2006/relationships/image" Target="../media/mdc3b3a8bc4c93548.svg"/><Relationship Id="rId10" Type="http://schemas.openxmlformats.org/officeDocument/2006/relationships/image" Target="../media/m184a636ab0072ed0.png"/><Relationship Id="rId11" Type="http://schemas.openxmlformats.org/officeDocument/2006/relationships/image" Target="../media/mdc3b3a8bc4c93548.svg"/><Relationship Id="rId12" Type="http://schemas.openxmlformats.org/officeDocument/2006/relationships/image" Target="../media/mc1ad2d38b98fef3d.png"/><Relationship Id="rId13" Type="http://schemas.openxmlformats.org/officeDocument/2006/relationships/image" Target="../media/mdc3b3a8bc4c93548.svg"/><Relationship Id="rId14" Type="http://schemas.openxmlformats.org/officeDocument/2006/relationships/image" Target="../media/m184a636ab0072ed0.png"/><Relationship Id="rId15" Type="http://schemas.openxmlformats.org/officeDocument/2006/relationships/image" Target="../media/mdc3b3a8bc4c9354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571500"/>
            <a:ext cx="279400" cy="279400"/>
          </a:xfrm>
          <a:prstGeom prst="roundRect">
            <a:avLst>
              <a:gd name="adj" fmla="val 40909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048570"/>
            <a:ext cx="1003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 cap="all" spc="297">
                <a:solidFill>
                  <a:srgbClr val="6E1E2A"/>
                </a:solidFill>
                <a:latin typeface="Golos Text"/>
              </a:rPr>
              <a:t>Доклад · Экология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2327970"/>
            <a:ext cx="9423400" cy="145276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504"/>
              </a:lnSpc>
            </a:pPr>
            <a:r>
              <a:rPr lang="ru-RU" sz="8100" b="1" spc="-80">
                <a:solidFill>
                  <a:srgbClr val="2A2622"/>
                </a:solidFill>
                <a:latin typeface="Lora"/>
              </a:rPr>
              <a:t>Экология: наука о нашем общем доме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3850580"/>
            <a:ext cx="7010400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600"/>
              </a:lnSpc>
            </a:pPr>
            <a:r>
              <a:rPr lang="ru-RU" sz="2400">
                <a:solidFill>
                  <a:srgbClr val="706C67"/>
                </a:solidFill>
                <a:latin typeface="Golos Text"/>
              </a:rPr>
              <a:t>Почему важно беречь природу? Разберём главные экологические проблемы планеты и узнаем, как каждый может помочь.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5892800"/>
            <a:ext cx="1669669" cy="1422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30"/>
              </a:lnSpc>
            </a:pPr>
            <a:r>
              <a:rPr lang="ru-RU" sz="1275" cap="all" spc="179">
                <a:solidFill>
                  <a:srgbClr val="706C67"/>
                </a:solidFill>
                <a:latin typeface="Golos Text"/>
              </a:rPr>
              <a:t>Автор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6089015"/>
            <a:ext cx="1548765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950" b="1">
                <a:solidFill>
                  <a:srgbClr val="2A2622"/>
                </a:solidFill>
                <a:latin typeface="Golos Text"/>
              </a:rPr>
              <a:t>Мария Иванова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2459038" y="5892800"/>
            <a:ext cx="952913" cy="1422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30"/>
              </a:lnSpc>
            </a:pPr>
            <a:r>
              <a:rPr lang="ru-RU" sz="1275" cap="all" spc="179">
                <a:solidFill>
                  <a:srgbClr val="706C67"/>
                </a:solidFill>
                <a:latin typeface="Golos Text"/>
              </a:rPr>
              <a:t>Роль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2459038" y="6089015"/>
            <a:ext cx="832009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950" b="1">
                <a:solidFill>
                  <a:srgbClr val="2A2622"/>
                </a:solidFill>
                <a:latin typeface="Golos Text"/>
              </a:rPr>
              <a:t>11 класс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3558778" y="5892800"/>
            <a:ext cx="3014361" cy="1422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530"/>
              </a:lnSpc>
            </a:pPr>
            <a:r>
              <a:rPr lang="ru-RU" sz="1275" cap="all" spc="179">
                <a:solidFill>
                  <a:srgbClr val="706C67"/>
                </a:solidFill>
                <a:latin typeface="Golos Text"/>
              </a:rPr>
              <a:t>Аудитория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3558778" y="6089015"/>
            <a:ext cx="2893457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950" b="1">
                <a:solidFill>
                  <a:srgbClr val="2A2622"/>
                </a:solidFill>
                <a:latin typeface="Golos Text"/>
              </a:rPr>
              <a:t>Для школьников и студентов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2030016"/>
            <a:ext cx="5232400" cy="1797050"/>
          </a:xfrm>
          <a:prstGeom prst="roundRect">
            <a:avLst>
              <a:gd name="adj" fmla="val 1060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4" name="card4"/>
          <p:cNvSpPr/>
          <p:nvPr/>
        </p:nvSpPr>
        <p:spPr>
          <a:xfrm>
            <a:off x="6197600" y="2030016"/>
            <a:ext cx="5232400" cy="1797050"/>
          </a:xfrm>
          <a:prstGeom prst="roundRect">
            <a:avLst>
              <a:gd name="adj" fmla="val 1060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5" name="card5"/>
          <p:cNvSpPr/>
          <p:nvPr/>
        </p:nvSpPr>
        <p:spPr>
          <a:xfrm>
            <a:off x="762000" y="4030266"/>
            <a:ext cx="5232400" cy="1797050"/>
          </a:xfrm>
          <a:prstGeom prst="roundRect">
            <a:avLst>
              <a:gd name="adj" fmla="val 1060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6" name="card6"/>
          <p:cNvSpPr/>
          <p:nvPr/>
        </p:nvSpPr>
        <p:spPr>
          <a:xfrm>
            <a:off x="6197600" y="4030266"/>
            <a:ext cx="5232400" cy="1797050"/>
          </a:xfrm>
          <a:prstGeom prst="roundRect">
            <a:avLst>
              <a:gd name="adj" fmla="val 1060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7" name="card7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117600" y="1017885"/>
            <a:ext cx="1928376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Интересные факты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1275655"/>
            <a:ext cx="11303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985"/>
              </a:lnSpc>
            </a:pPr>
            <a:r>
              <a:rPr lang="ru-RU" sz="5700" b="1" spc="-56">
                <a:solidFill>
                  <a:srgbClr val="2A2622"/>
                </a:solidFill>
                <a:latin typeface="Lora"/>
              </a:rPr>
              <a:t>Удивительные цифры об экологии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47750" y="2252266"/>
            <a:ext cx="5295900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200"/>
              </a:lnSpc>
            </a:pPr>
            <a:r>
              <a:rPr lang="ru-RU" sz="7200" b="1" spc="-215">
                <a:solidFill>
                  <a:srgbClr val="6E1E2A"/>
                </a:solidFill>
                <a:latin typeface="Lora"/>
              </a:rPr>
              <a:t>450 лет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47750" y="3026966"/>
            <a:ext cx="5295900" cy="241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00"/>
              </a:lnSpc>
            </a:pPr>
            <a:r>
              <a:rPr lang="ru-RU" sz="2250" b="1">
                <a:solidFill>
                  <a:srgbClr val="2A2622"/>
                </a:solidFill>
                <a:latin typeface="Golos Text"/>
              </a:rPr>
              <a:t>Срок разложения пластика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47750" y="3331766"/>
            <a:ext cx="52959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16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Пластиковая бутылка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6483350" y="2252266"/>
            <a:ext cx="5295900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200"/>
              </a:lnSpc>
            </a:pPr>
            <a:r>
              <a:rPr lang="ru-RU" sz="7200" b="1" spc="-215">
                <a:solidFill>
                  <a:srgbClr val="6E1E2A"/>
                </a:solidFill>
                <a:latin typeface="Lora"/>
              </a:rPr>
              <a:t>1 млн/мин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3026966"/>
            <a:ext cx="5295900" cy="241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00"/>
              </a:lnSpc>
            </a:pPr>
            <a:r>
              <a:rPr lang="ru-RU" sz="2250" b="1">
                <a:solidFill>
                  <a:srgbClr val="2A2622"/>
                </a:solidFill>
                <a:latin typeface="Golos Text"/>
              </a:rPr>
              <a:t>Пластиковых бутылок покупается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3331766"/>
            <a:ext cx="52959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16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Каждую минуту в мире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1047750" y="4252516"/>
            <a:ext cx="5295900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200"/>
              </a:lnSpc>
            </a:pPr>
            <a:r>
              <a:rPr lang="ru-RU" sz="7200" b="1" spc="-215">
                <a:solidFill>
                  <a:srgbClr val="6E1E2A"/>
                </a:solidFill>
                <a:latin typeface="Lora"/>
              </a:rPr>
              <a:t>80%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047750" y="5027216"/>
            <a:ext cx="5295900" cy="241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00"/>
              </a:lnSpc>
            </a:pPr>
            <a:r>
              <a:rPr lang="ru-RU" sz="2250" b="1">
                <a:solidFill>
                  <a:srgbClr val="2A2622"/>
                </a:solidFill>
                <a:latin typeface="Golos Text"/>
              </a:rPr>
              <a:t>Биоразнообразия на суше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1047750" y="5332016"/>
            <a:ext cx="52959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16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Обеспечивают леса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6483350" y="4252516"/>
            <a:ext cx="5295900" cy="622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200"/>
              </a:lnSpc>
            </a:pPr>
            <a:r>
              <a:rPr lang="ru-RU" sz="7200" b="1" spc="-215">
                <a:solidFill>
                  <a:srgbClr val="6E1E2A"/>
                </a:solidFill>
                <a:latin typeface="Lora"/>
              </a:rPr>
              <a:t>30%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6483350" y="5027216"/>
            <a:ext cx="5295900" cy="241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00"/>
              </a:lnSpc>
            </a:pPr>
            <a:r>
              <a:rPr lang="ru-RU" sz="2250" b="1">
                <a:solidFill>
                  <a:srgbClr val="2A2622"/>
                </a:solidFill>
                <a:latin typeface="Golos Text"/>
              </a:rPr>
              <a:t>CO₂ поглощает океан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6483350" y="5332016"/>
            <a:ext cx="52959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16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Вызывает закисление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27000" y="6477000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800"/>
              </a:lnSpc>
            </a:pPr>
            <a:r>
              <a:rPr lang="ru-RU" sz="1500">
                <a:solidFill>
                  <a:srgbClr val="A29E98"/>
                </a:solidFill>
                <a:latin typeface="Golos Text"/>
              </a:rPr>
              <a:t>По данным ООН и экологических организаций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A2622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651720"/>
            <a:ext cx="1130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 cap="all" spc="297">
                <a:solidFill>
                  <a:srgbClr val="FFFFFF"/>
                </a:solidFill>
                <a:latin typeface="Golos Text"/>
              </a:rPr>
              <a:t>Следующий шаг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2937470"/>
            <a:ext cx="11303000" cy="6527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560"/>
              </a:lnSpc>
            </a:pPr>
            <a:r>
              <a:rPr lang="ru-RU" sz="7200" b="1" spc="-179">
                <a:solidFill>
                  <a:srgbClr val="FFFFFF"/>
                </a:solidFill>
                <a:latin typeface="Lora"/>
              </a:rPr>
              <a:t>Будущее планеты в наших руках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3648968"/>
            <a:ext cx="5740400" cy="5651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263"/>
              </a:lnSpc>
            </a:pPr>
            <a:r>
              <a:rPr lang="ru-RU" sz="2175">
                <a:solidFill>
                  <a:srgbClr val="FFFFFF"/>
                </a:solidFill>
                <a:latin typeface="Golos Text"/>
              </a:rPr>
              <a:t>Начни с малого: сортируй мусор, экономь ресурсы, рассказывай другим. Поддержи экологические организации.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3884414" y="2423120"/>
            <a:ext cx="4423172" cy="596900"/>
          </a:xfrm>
          <a:prstGeom prst="roundRect">
            <a:avLst>
              <a:gd name="adj" fmla="val 3191"/>
            </a:avLst>
          </a:prstGeom>
          <a:solidFill>
            <a:srgbClr val="2A2622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1574105" y="3489920"/>
            <a:ext cx="1592858" cy="457200"/>
          </a:xfrm>
          <a:prstGeom prst="roundRect">
            <a:avLst>
              <a:gd name="adj" fmla="val 33333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777081" y="4124920"/>
            <a:ext cx="855266" cy="393700"/>
          </a:xfrm>
          <a:prstGeom prst="roundRect">
            <a:avLst>
              <a:gd name="adj" fmla="val 3387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1733947" y="4124920"/>
            <a:ext cx="2230140" cy="393700"/>
          </a:xfrm>
          <a:prstGeom prst="roundRect">
            <a:avLst>
              <a:gd name="adj" fmla="val 3387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4685903" y="3489920"/>
            <a:ext cx="2819995" cy="457200"/>
          </a:xfrm>
          <a:prstGeom prst="roundRect">
            <a:avLst>
              <a:gd name="adj" fmla="val 33333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8" name="card8"/>
          <p:cNvSpPr/>
          <p:nvPr/>
        </p:nvSpPr>
        <p:spPr>
          <a:xfrm>
            <a:off x="4885134" y="4124920"/>
            <a:ext cx="2421533" cy="393700"/>
          </a:xfrm>
          <a:prstGeom prst="roundRect">
            <a:avLst>
              <a:gd name="adj" fmla="val 3387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9" name="card9"/>
          <p:cNvSpPr/>
          <p:nvPr/>
        </p:nvSpPr>
        <p:spPr>
          <a:xfrm>
            <a:off x="5185668" y="4620220"/>
            <a:ext cx="1820466" cy="393700"/>
          </a:xfrm>
          <a:prstGeom prst="roundRect">
            <a:avLst>
              <a:gd name="adj" fmla="val 3387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10" name="card10"/>
          <p:cNvSpPr/>
          <p:nvPr/>
        </p:nvSpPr>
        <p:spPr>
          <a:xfrm>
            <a:off x="8450759" y="3489920"/>
            <a:ext cx="2740918" cy="457200"/>
          </a:xfrm>
          <a:prstGeom prst="roundRect">
            <a:avLst>
              <a:gd name="adj" fmla="val 33333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11" name="card11"/>
          <p:cNvSpPr/>
          <p:nvPr/>
        </p:nvSpPr>
        <p:spPr>
          <a:xfrm>
            <a:off x="9093398" y="4124920"/>
            <a:ext cx="1455638" cy="393700"/>
          </a:xfrm>
          <a:prstGeom prst="roundRect">
            <a:avLst>
              <a:gd name="adj" fmla="val 3387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12" name="card12"/>
          <p:cNvSpPr/>
          <p:nvPr/>
        </p:nvSpPr>
        <p:spPr>
          <a:xfrm>
            <a:off x="8757345" y="4620220"/>
            <a:ext cx="2127845" cy="393700"/>
          </a:xfrm>
          <a:prstGeom prst="roundRect">
            <a:avLst>
              <a:gd name="adj" fmla="val 33870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13" name="card1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762000" y="635000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500" cap="all" spc="270">
                <a:solidFill>
                  <a:srgbClr val="6E1E2A"/>
                </a:solidFill>
                <a:latin typeface="Golos Text"/>
              </a:rPr>
              <a:t>Основы экологии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762000" y="86360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040"/>
              </a:lnSpc>
            </a:pPr>
            <a:r>
              <a:rPr lang="ru-RU" sz="4800" b="1" spc="-47">
                <a:solidFill>
                  <a:srgbClr val="2A2622"/>
                </a:solidFill>
                <a:latin typeface="Lora"/>
              </a:rPr>
              <a:t>Что изучает экология?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341614" y="2599650"/>
            <a:ext cx="4143772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F6F3EC"/>
                </a:solidFill>
                <a:latin typeface="Golos Text"/>
              </a:rPr>
              <a:t>Экология — наука о взаимосвязях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1878905" y="3615650"/>
            <a:ext cx="1179909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F6F3EC"/>
                </a:solidFill>
                <a:latin typeface="Golos Text"/>
              </a:rPr>
              <a:t>Организмы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967581" y="4232870"/>
            <a:ext cx="601266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 b="1">
                <a:solidFill>
                  <a:srgbClr val="706C67"/>
                </a:solidFill>
                <a:latin typeface="Golos Text"/>
              </a:rPr>
              <a:t>Особи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1924447" y="4232870"/>
            <a:ext cx="2218968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 b="1">
                <a:solidFill>
                  <a:srgbClr val="706C67"/>
                </a:solidFill>
                <a:latin typeface="Golos Text"/>
              </a:rPr>
              <a:t>их строение и адаптации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4990703" y="3615650"/>
            <a:ext cx="2652474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F6F3EC"/>
                </a:solidFill>
                <a:latin typeface="Golos Text"/>
              </a:rPr>
              <a:t>Популяции и сообщества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5075634" y="4232870"/>
            <a:ext cx="2448639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 b="1">
                <a:solidFill>
                  <a:srgbClr val="706C67"/>
                </a:solidFill>
                <a:latin typeface="Golos Text"/>
              </a:rPr>
              <a:t>Группы особей одного вида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5376168" y="4728170"/>
            <a:ext cx="1727359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 b="1">
                <a:solidFill>
                  <a:srgbClr val="706C67"/>
                </a:solidFill>
                <a:latin typeface="Golos Text"/>
              </a:rPr>
              <a:t>их взаимодействия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8755559" y="3615650"/>
            <a:ext cx="2557582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F6F3EC"/>
                </a:solidFill>
                <a:latin typeface="Golos Text"/>
              </a:rPr>
              <a:t>Экосистемы и биосфера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9283898" y="4232870"/>
            <a:ext cx="1289566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 b="1">
                <a:solidFill>
                  <a:srgbClr val="706C67"/>
                </a:solidFill>
                <a:latin typeface="Golos Text"/>
              </a:rPr>
              <a:t>Биогеоценозы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8947845" y="4728170"/>
            <a:ext cx="2096214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 b="1">
                <a:solidFill>
                  <a:srgbClr val="706C67"/>
                </a:solidFill>
                <a:latin typeface="Golos Text"/>
              </a:rPr>
              <a:t>глобальная экосистема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4759623" y="5318720"/>
            <a:ext cx="3207306" cy="1879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70"/>
              </a:lnSpc>
            </a:pPr>
            <a:r>
              <a:rPr lang="ru-RU" sz="1725">
                <a:solidFill>
                  <a:srgbClr val="706C67"/>
                </a:solidFill>
                <a:latin typeface="Golos Text"/>
              </a:rPr>
              <a:t>Уровни организации живой природы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28961"/>
            <a:ext cx="3454400" cy="2386013"/>
          </a:xfrm>
          <a:prstGeom prst="roundRect">
            <a:avLst>
              <a:gd name="adj" fmla="val 79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4" name="card4"/>
          <p:cNvSpPr/>
          <p:nvPr/>
        </p:nvSpPr>
        <p:spPr>
          <a:xfrm>
            <a:off x="4368800" y="1528961"/>
            <a:ext cx="3454400" cy="2386013"/>
          </a:xfrm>
          <a:prstGeom prst="roundRect">
            <a:avLst>
              <a:gd name="adj" fmla="val 79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5" name="card5"/>
          <p:cNvSpPr/>
          <p:nvPr/>
        </p:nvSpPr>
        <p:spPr>
          <a:xfrm>
            <a:off x="7975600" y="1528961"/>
            <a:ext cx="3454400" cy="2386013"/>
          </a:xfrm>
          <a:prstGeom prst="roundRect">
            <a:avLst>
              <a:gd name="adj" fmla="val 79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6" name="card6"/>
          <p:cNvSpPr/>
          <p:nvPr/>
        </p:nvSpPr>
        <p:spPr>
          <a:xfrm>
            <a:off x="762000" y="4067373"/>
            <a:ext cx="3454400" cy="2144713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7" name="card7"/>
          <p:cNvSpPr/>
          <p:nvPr/>
        </p:nvSpPr>
        <p:spPr>
          <a:xfrm>
            <a:off x="4368800" y="4067373"/>
            <a:ext cx="3454400" cy="2144713"/>
          </a:xfrm>
          <a:prstGeom prst="roundRect">
            <a:avLst>
              <a:gd name="adj" fmla="val 888"/>
            </a:avLst>
          </a:prstGeom>
          <a:noFill/>
          <a:ln w="6350" cap="flat">
            <a:solidFill>
              <a:srgbClr val="FFFFFF"/>
            </a:solidFill>
          </a:ln>
        </p:spPr>
      </p:sp>
      <p:sp>
        <p:nvSpPr>
          <p:cNvPr id="8" name="card8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117600" y="622300"/>
            <a:ext cx="752118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обзор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62000" y="6959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040"/>
              </a:lnSpc>
            </a:pPr>
            <a:r>
              <a:rPr lang="ru-RU" sz="4800" b="1" spc="-47">
                <a:solidFill>
                  <a:srgbClr val="2A2622"/>
                </a:solidFill>
                <a:latin typeface="Lora"/>
              </a:rPr>
              <a:t>Главные экологические проблемы планеты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1814711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>
                <a:solidFill>
                  <a:srgbClr val="6E1E2A"/>
                </a:solidFill>
                <a:latin typeface="Golos Text"/>
              </a:rPr>
              <a:t>01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2111891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Изменение климата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3150" y="2442766"/>
            <a:ext cx="2857500" cy="95726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89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Глобальное потепление уже превысило 1,5°C доиндустриального уровня. 2025 год — самый жаркий за всю историю наблюдений.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4679950" y="1814711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>
                <a:solidFill>
                  <a:srgbClr val="6E1E2A"/>
                </a:solidFill>
                <a:latin typeface="Golos Text"/>
              </a:rPr>
              <a:t>02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4679950" y="2113161"/>
            <a:ext cx="2857500" cy="495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5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Загрязнение воздуха и воды</a:t>
            </a:r>
          </a:p>
        </p:txBody>
      </p:sp>
      <p:sp>
        <p:nvSpPr>
          <p:cNvPr id="16" name="text16"/>
          <p:cNvSpPr>
            <a:spLocks noChangeArrowheads="1"/>
          </p:cNvSpPr>
          <p:nvPr/>
        </p:nvSpPr>
        <p:spPr>
          <a:xfrm>
            <a:off x="4679950" y="2684066"/>
            <a:ext cx="2857500" cy="95726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89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Ежегодно 7 млн человек умирают из-за загрязнения воздуха. 80% сточных вод сбрасывается без очистки.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8286750" y="1814711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>
                <a:solidFill>
                  <a:srgbClr val="6E1E2A"/>
                </a:solidFill>
                <a:latin typeface="Golos Text"/>
              </a:rPr>
              <a:t>03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8286750" y="2111891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Утрата биоразнообразия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8286750" y="2442766"/>
            <a:ext cx="2857500" cy="95726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89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Под угрозой исчезновения находится 1 млн видов животных и растений. Вымирание происходит в 1000 раз быстрее естественного.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1073150" y="4353123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>
                <a:solidFill>
                  <a:srgbClr val="6E1E2A"/>
                </a:solidFill>
                <a:latin typeface="Golos Text"/>
              </a:rPr>
              <a:t>04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1073150" y="4650303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Истощение ресурсов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1073150" y="4981178"/>
            <a:ext cx="2857500" cy="95726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89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Человечество потребляет на 60% больше ресурсов, чем Земля может восполнить. Запасы пресной воды сокращаются.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4679950" y="4353123"/>
            <a:ext cx="339852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80"/>
              </a:lnSpc>
            </a:pPr>
            <a:r>
              <a:rPr lang="ru-RU" sz="1650">
                <a:solidFill>
                  <a:srgbClr val="6E1E2A"/>
                </a:solidFill>
                <a:latin typeface="Golos Text"/>
              </a:rPr>
              <a:t>05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4679950" y="4650303"/>
            <a:ext cx="339852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Проблема отходов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4679950" y="4981178"/>
            <a:ext cx="2857500" cy="95726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89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В мире ежегодно образуется 2,3 млрд тонн твёрдых коммунальных отходов. Лишь 13% из них перерабатывается.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127000" y="6477000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800"/>
              </a:lnSpc>
            </a:pPr>
            <a:r>
              <a:rPr lang="ru-RU" sz="1500">
                <a:solidFill>
                  <a:srgbClr val="A29E98"/>
                </a:solidFill>
                <a:latin typeface="Golos Text"/>
              </a:rPr>
              <a:t>Источник: ООН, ВОЗ, IPBES, данные 2025–2026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117600" y="2172395"/>
            <a:ext cx="1944807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Глобальные цифры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519065"/>
            <a:ext cx="11303000" cy="4927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670"/>
              </a:lnSpc>
            </a:pPr>
            <a:r>
              <a:rPr lang="ru-RU" sz="5400" b="1" spc="-53">
                <a:solidFill>
                  <a:srgbClr val="2A2622"/>
                </a:solidFill>
                <a:latin typeface="Lora"/>
              </a:rPr>
              <a:t>Загрязнение воздуха и воды в цифрах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92200" y="3234035"/>
            <a:ext cx="3454400" cy="596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6555"/>
              </a:lnSpc>
            </a:pPr>
            <a:r>
              <a:rPr lang="ru-RU" sz="6900" b="1" spc="-206">
                <a:solidFill>
                  <a:srgbClr val="6E1E2A"/>
                </a:solidFill>
                <a:latin typeface="Lora"/>
              </a:rPr>
              <a:t>99%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92200" y="3941366"/>
            <a:ext cx="2844800" cy="495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5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населения дышат воздухом сверх норм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92200" y="4474131"/>
            <a:ext cx="338328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превышает нормы ВОЗ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699000" y="3234035"/>
            <a:ext cx="3454400" cy="596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6555"/>
              </a:lnSpc>
            </a:pPr>
            <a:r>
              <a:rPr lang="ru-RU" sz="6900" b="1" spc="-206">
                <a:solidFill>
                  <a:srgbClr val="6E1E2A"/>
                </a:solidFill>
                <a:latin typeface="Lora"/>
              </a:rPr>
              <a:t>2,2 млрд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699000" y="3941366"/>
            <a:ext cx="2844800" cy="495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5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Людей без доступа к чистой воде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8305800" y="3234035"/>
            <a:ext cx="3454400" cy="596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6555"/>
              </a:lnSpc>
            </a:pPr>
            <a:r>
              <a:rPr lang="ru-RU" sz="6900" b="1" spc="-206">
                <a:solidFill>
                  <a:srgbClr val="6E1E2A"/>
                </a:solidFill>
                <a:latin typeface="Lora"/>
              </a:rPr>
              <a:t>7 млн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8305800" y="3941366"/>
            <a:ext cx="2844800" cy="4953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5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Смертей в год от загрязнения воздуха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8305800" y="4474131"/>
            <a:ext cx="338328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по данным ВОЗ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27000" y="6477000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800"/>
              </a:lnSpc>
            </a:pPr>
            <a:r>
              <a:rPr lang="ru-RU" sz="1500">
                <a:solidFill>
                  <a:srgbClr val="A29E98"/>
                </a:solidFill>
                <a:latin typeface="Golos Text"/>
              </a:rPr>
              <a:t>ВОЗ, 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graphicFrame>
        <p:nvGraphicFramePr>
          <p:cNvPr id="4" name="chart4"/>
          <p:cNvGraphicFramePr/>
          <p:nvPr/>
        </p:nvGraphicFramePr>
        <p:xfrm>
          <a:off x="762000" y="2990155"/>
          <a:ext cx="10668000" cy="99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0"/>
          </a:graphicData>
        </a:graphic>
      </p:graphicFrame>
      <p:sp>
        <p:nvSpPr>
          <p:cNvPr id="5" name="text5"/>
          <p:cNvSpPr>
            <a:spLocks noChangeArrowheads="1"/>
          </p:cNvSpPr>
          <p:nvPr/>
        </p:nvSpPr>
        <p:spPr>
          <a:xfrm>
            <a:off x="762000" y="2121495"/>
            <a:ext cx="11303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985"/>
              </a:lnSpc>
            </a:pPr>
            <a:r>
              <a:rPr lang="ru-RU" sz="5700" b="1" spc="-56">
                <a:solidFill>
                  <a:srgbClr val="2A2622"/>
                </a:solidFill>
                <a:latin typeface="Lora"/>
              </a:rPr>
              <a:t>Переработка отходов: Россия и Швеция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4285555"/>
            <a:ext cx="7645400" cy="4064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25"/>
              </a:lnSpc>
            </a:pPr>
            <a:r>
              <a:rPr lang="ru-RU" sz="1950">
                <a:solidFill>
                  <a:srgbClr val="706C67"/>
                </a:solidFill>
                <a:latin typeface="Golos Text"/>
              </a:rPr>
              <a:t>В Швеции 99% отходов не попадает на полигоны — переработка и энергия; в России перерабатывается около 10%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117600" y="2139752"/>
            <a:ext cx="2013387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ИЗМЕНЕНИЕ КЛИМАТА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486422"/>
            <a:ext cx="11303000" cy="4927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670"/>
              </a:lnSpc>
            </a:pPr>
            <a:r>
              <a:rPr lang="ru-RU" sz="5400" b="1" spc="-53">
                <a:solidFill>
                  <a:srgbClr val="2A2622"/>
                </a:solidFill>
                <a:latin typeface="Lora"/>
              </a:rPr>
              <a:t>Факты 2025 года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92200" y="3182342"/>
            <a:ext cx="3454400" cy="711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838"/>
              </a:lnSpc>
            </a:pPr>
            <a:r>
              <a:rPr lang="ru-RU" sz="8250" b="1" spc="-247">
                <a:solidFill>
                  <a:srgbClr val="6E1E2A"/>
                </a:solidFill>
                <a:latin typeface="Lora"/>
              </a:rPr>
              <a:t>2025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92200" y="4016097"/>
            <a:ext cx="338328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Самый жаркий год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92200" y="4308832"/>
            <a:ext cx="338328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За всю историю наблюдений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699000" y="3182342"/>
            <a:ext cx="3454400" cy="711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838"/>
              </a:lnSpc>
            </a:pPr>
            <a:r>
              <a:rPr lang="ru-RU" sz="8250" b="1" spc="-247">
                <a:solidFill>
                  <a:srgbClr val="6E1E2A"/>
                </a:solidFill>
                <a:latin typeface="Lora"/>
              </a:rPr>
              <a:t>420 ppm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699000" y="4016097"/>
            <a:ext cx="338328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Концентрация CO₂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4699000" y="4308832"/>
            <a:ext cx="3383280" cy="2108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4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Превышает безопасный уровень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8305800" y="3182342"/>
            <a:ext cx="3454400" cy="711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838"/>
              </a:lnSpc>
            </a:pPr>
            <a:r>
              <a:rPr lang="ru-RU" sz="8250" b="1" spc="-247">
                <a:solidFill>
                  <a:srgbClr val="6E1E2A"/>
                </a:solidFill>
                <a:latin typeface="Lora"/>
              </a:rPr>
              <a:t>1,5°C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8305800" y="4016097"/>
            <a:ext cx="338328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Golos Text"/>
              </a:rPr>
              <a:t>Порог потепления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8305800" y="4308872"/>
            <a:ext cx="2844800" cy="4087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339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Превышение ожидается в ближайшие 10 лет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127000" y="6477000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800"/>
              </a:lnSpc>
            </a:pPr>
            <a:r>
              <a:rPr lang="ru-RU" sz="1500">
                <a:solidFill>
                  <a:srgbClr val="A29E98"/>
                </a:solidFill>
                <a:latin typeface="Golos Text"/>
              </a:rPr>
              <a:t>Источник: ООН, ВМО, 2025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874000" y="3639145"/>
            <a:ext cx="127000" cy="127000"/>
          </a:xfrm>
          <a:prstGeom prst="roundRect">
            <a:avLst>
              <a:gd name="adj" fmla="val 45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5" name="pic5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1490861"/>
            <a:ext cx="6705600" cy="4432300"/>
          </a:xfrm>
          <a:prstGeom prst="rect">
            <a:avLst/>
          </a:prstGeom>
        </p:spPr>
      </p:pic>
      <p:sp>
        <p:nvSpPr>
          <p:cNvPr id="6" name="text6"/>
          <p:cNvSpPr>
            <a:spLocks noChangeArrowheads="1"/>
          </p:cNvSpPr>
          <p:nvPr/>
        </p:nvSpPr>
        <p:spPr>
          <a:xfrm>
            <a:off x="1117600" y="622300"/>
            <a:ext cx="1711682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Главные вызовы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8102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040"/>
              </a:lnSpc>
            </a:pPr>
            <a:r>
              <a:rPr lang="ru-RU" sz="4800" b="1" spc="-47">
                <a:solidFill>
                  <a:srgbClr val="2A2622"/>
                </a:solidFill>
                <a:latin typeface="Lora"/>
              </a:rPr>
              <a:t>Экологические проблемы России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8115300" y="3572470"/>
            <a:ext cx="39497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880"/>
              </a:lnSpc>
            </a:pPr>
            <a:r>
              <a:rPr lang="ru-RU" sz="2400" b="1">
                <a:solidFill>
                  <a:srgbClr val="2A2622"/>
                </a:solidFill>
                <a:latin typeface="Lora"/>
              </a:rPr>
              <a:t>Иркутская область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6071275"/>
            <a:ext cx="4304109" cy="2260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520"/>
              </a:lnSpc>
            </a:pPr>
            <a:r>
              <a:rPr lang="ru-RU" sz="1800">
                <a:solidFill>
                  <a:srgbClr val="706C67"/>
                </a:solidFill>
                <a:latin typeface="Golos Text"/>
              </a:rPr>
              <a:t>Источник: tochno.st, travel.yandex.ru, 2024–2025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8714383" y="6146800"/>
            <a:ext cx="3258741" cy="1498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620"/>
              </a:lnSpc>
            </a:pPr>
            <a:r>
              <a:rPr lang="ru-RU" sz="1350">
                <a:solidFill>
                  <a:srgbClr val="706C67"/>
                </a:solidFill>
                <a:latin typeface="Golos Text"/>
              </a:rPr>
              <a:t>Границы: OpenStreetMap · geoBoundaries · ODbL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62000" y="1503561"/>
            <a:ext cx="3454400" cy="2054920"/>
          </a:xfrm>
          <a:prstGeom prst="roundRect">
            <a:avLst>
              <a:gd name="adj" fmla="val 927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4" name="card4"/>
          <p:cNvSpPr/>
          <p:nvPr/>
        </p:nvSpPr>
        <p:spPr>
          <a:xfrm>
            <a:off x="1022350" y="1751211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4368800" y="1503561"/>
            <a:ext cx="3454400" cy="2054920"/>
          </a:xfrm>
          <a:prstGeom prst="roundRect">
            <a:avLst>
              <a:gd name="adj" fmla="val 927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6" name="card6"/>
          <p:cNvSpPr/>
          <p:nvPr/>
        </p:nvSpPr>
        <p:spPr>
          <a:xfrm>
            <a:off x="4629150" y="1751211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7975600" y="1503561"/>
            <a:ext cx="3454400" cy="2054920"/>
          </a:xfrm>
          <a:prstGeom prst="roundRect">
            <a:avLst>
              <a:gd name="adj" fmla="val 927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8" name="card8"/>
          <p:cNvSpPr/>
          <p:nvPr/>
        </p:nvSpPr>
        <p:spPr>
          <a:xfrm>
            <a:off x="8235950" y="1751211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9" name="card9"/>
          <p:cNvSpPr/>
          <p:nvPr/>
        </p:nvSpPr>
        <p:spPr>
          <a:xfrm>
            <a:off x="762000" y="3710880"/>
            <a:ext cx="3454400" cy="2258120"/>
          </a:xfrm>
          <a:prstGeom prst="roundRect">
            <a:avLst>
              <a:gd name="adj" fmla="val 843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10" name="card10"/>
          <p:cNvSpPr/>
          <p:nvPr/>
        </p:nvSpPr>
        <p:spPr>
          <a:xfrm>
            <a:off x="1022350" y="3958530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11" name="card11"/>
          <p:cNvSpPr/>
          <p:nvPr/>
        </p:nvSpPr>
        <p:spPr>
          <a:xfrm>
            <a:off x="4368800" y="3710880"/>
            <a:ext cx="3454400" cy="2258120"/>
          </a:xfrm>
          <a:prstGeom prst="roundRect">
            <a:avLst>
              <a:gd name="adj" fmla="val 843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12" name="card12"/>
          <p:cNvSpPr/>
          <p:nvPr/>
        </p:nvSpPr>
        <p:spPr>
          <a:xfrm>
            <a:off x="4629150" y="3958530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13" name="card13"/>
          <p:cNvSpPr/>
          <p:nvPr/>
        </p:nvSpPr>
        <p:spPr>
          <a:xfrm>
            <a:off x="7975600" y="3710880"/>
            <a:ext cx="3454400" cy="2258120"/>
          </a:xfrm>
          <a:prstGeom prst="roundRect">
            <a:avLst>
              <a:gd name="adj" fmla="val 843"/>
            </a:avLst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14" name="card14"/>
          <p:cNvSpPr/>
          <p:nvPr/>
        </p:nvSpPr>
        <p:spPr>
          <a:xfrm>
            <a:off x="8235950" y="3958530"/>
            <a:ext cx="381000" cy="381000"/>
          </a:xfrm>
          <a:prstGeom prst="roundRect">
            <a:avLst>
              <a:gd name="adj" fmla="val 40000"/>
            </a:avLst>
          </a:prstGeom>
          <a:solidFill>
            <a:srgbClr val="F6F3EC"/>
          </a:solidFill>
          <a:ln>
            <a:noFill/>
          </a:ln>
        </p:spPr>
      </p:sp>
      <p:sp>
        <p:nvSpPr>
          <p:cNvPr id="15" name="card15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16" name="pic16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3950" y="1852811"/>
            <a:ext cx="177800" cy="177800"/>
          </a:xfrm>
          <a:prstGeom prst="rect">
            <a:avLst/>
          </a:prstGeom>
        </p:spPr>
      </p:pic>
      <p:pic>
        <p:nvPicPr>
          <p:cNvPr id="17" name="pic17"/>
          <p:cNvPicPr/>
          <p:nvPr/>
        </p:nvPicPr>
        <p:blipFill>
          <a:blip r:embed="rId6"/>
          <a:stretch>
            <a:fillRect/>
          </a:stretch>
        </p:blipFill>
        <p:spPr>
          <a:xfrm>
            <a:off x="4730750" y="1852811"/>
            <a:ext cx="177800" cy="177800"/>
          </a:xfrm>
          <a:prstGeom prst="rect">
            <a:avLst/>
          </a:prstGeom>
        </p:spPr>
      </p:pic>
      <p:pic>
        <p:nvPicPr>
          <p:cNvPr id="18" name="pic18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337550" y="1852811"/>
            <a:ext cx="177800" cy="177800"/>
          </a:xfrm>
          <a:prstGeom prst="rect">
            <a:avLst/>
          </a:prstGeom>
        </p:spPr>
      </p:pic>
      <p:pic>
        <p:nvPicPr>
          <p:cNvPr id="19" name="pic19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23950" y="4060130"/>
            <a:ext cx="177800" cy="177800"/>
          </a:xfrm>
          <a:prstGeom prst="rect">
            <a:avLst/>
          </a:prstGeom>
        </p:spPr>
      </p:pic>
      <p:pic>
        <p:nvPicPr>
          <p:cNvPr id="20" name="pic20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730750" y="4060130"/>
            <a:ext cx="177800" cy="177800"/>
          </a:xfrm>
          <a:prstGeom prst="rect">
            <a:avLst/>
          </a:prstGeom>
        </p:spPr>
      </p:pic>
      <p:pic>
        <p:nvPicPr>
          <p:cNvPr id="21" name="pic21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337550" y="4060130"/>
            <a:ext cx="177800" cy="177800"/>
          </a:xfrm>
          <a:prstGeom prst="rect">
            <a:avLst/>
          </a:prstGeom>
        </p:spPr>
      </p:pic>
      <p:sp>
        <p:nvSpPr>
          <p:cNvPr id="22" name="text22"/>
          <p:cNvSpPr>
            <a:spLocks noChangeArrowheads="1"/>
          </p:cNvSpPr>
          <p:nvPr/>
        </p:nvSpPr>
        <p:spPr>
          <a:xfrm>
            <a:off x="1117600" y="622300"/>
            <a:ext cx="1474153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Простые шаги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762000" y="695920"/>
            <a:ext cx="11303000" cy="4394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040"/>
              </a:lnSpc>
            </a:pPr>
            <a:r>
              <a:rPr lang="ru-RU" sz="4800" b="1" spc="-47">
                <a:solidFill>
                  <a:srgbClr val="2A2622"/>
                </a:solidFill>
                <a:latin typeface="Lora"/>
              </a:rPr>
              <a:t>Что может сделать каждый? Экопривычки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1022350" y="2296041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2A2622"/>
                </a:solidFill>
                <a:latin typeface="Golos Text"/>
              </a:rPr>
              <a:t>Сортируйте отходы</a:t>
            </a:r>
          </a:p>
        </p:txBody>
      </p:sp>
      <p:sp>
        <p:nvSpPr>
          <p:cNvPr id="25" name="text25"/>
          <p:cNvSpPr>
            <a:spLocks noChangeArrowheads="1"/>
          </p:cNvSpPr>
          <p:nvPr/>
        </p:nvSpPr>
        <p:spPr>
          <a:xfrm>
            <a:off x="1022350" y="2564011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75"/>
              </a:lnSpc>
            </a:pPr>
            <a:r>
              <a:rPr lang="ru-RU" sz="1650">
                <a:solidFill>
                  <a:srgbClr val="706C67"/>
                </a:solidFill>
                <a:latin typeface="Golos Text"/>
              </a:rPr>
              <a:t>Разделяйте пластик, стекло, бумагу и металл — это сокращает объём мусора на свалках до 80%</a:t>
            </a:r>
          </a:p>
        </p:txBody>
      </p:sp>
      <p:sp>
        <p:nvSpPr>
          <p:cNvPr id="26" name="text26"/>
          <p:cNvSpPr>
            <a:spLocks noChangeArrowheads="1"/>
          </p:cNvSpPr>
          <p:nvPr/>
        </p:nvSpPr>
        <p:spPr>
          <a:xfrm>
            <a:off x="4629150" y="2296041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2A2622"/>
                </a:solidFill>
                <a:latin typeface="Golos Text"/>
              </a:rPr>
              <a:t>Экономьте воду</a:t>
            </a:r>
          </a:p>
        </p:txBody>
      </p:sp>
      <p:sp>
        <p:nvSpPr>
          <p:cNvPr id="27" name="text27"/>
          <p:cNvSpPr>
            <a:spLocks noChangeArrowheads="1"/>
          </p:cNvSpPr>
          <p:nvPr/>
        </p:nvSpPr>
        <p:spPr>
          <a:xfrm>
            <a:off x="4629150" y="2564011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75"/>
              </a:lnSpc>
            </a:pPr>
            <a:r>
              <a:rPr lang="ru-RU" sz="1650">
                <a:solidFill>
                  <a:srgbClr val="706C67"/>
                </a:solidFill>
                <a:latin typeface="Golos Text"/>
              </a:rPr>
              <a:t>Установите аэраторы на краны и принимайте душ вместо ванны — экономия до 50% воды</a:t>
            </a:r>
          </a:p>
        </p:txBody>
      </p:sp>
      <p:sp>
        <p:nvSpPr>
          <p:cNvPr id="28" name="text28"/>
          <p:cNvSpPr>
            <a:spLocks noChangeArrowheads="1"/>
          </p:cNvSpPr>
          <p:nvPr/>
        </p:nvSpPr>
        <p:spPr>
          <a:xfrm>
            <a:off x="8235950" y="2296041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2A2622"/>
                </a:solidFill>
                <a:latin typeface="Golos Text"/>
              </a:rPr>
              <a:t>Экономьте электричество</a:t>
            </a:r>
          </a:p>
        </p:txBody>
      </p:sp>
      <p:sp>
        <p:nvSpPr>
          <p:cNvPr id="29" name="text29"/>
          <p:cNvSpPr>
            <a:spLocks noChangeArrowheads="1"/>
          </p:cNvSpPr>
          <p:nvPr/>
        </p:nvSpPr>
        <p:spPr>
          <a:xfrm>
            <a:off x="8235950" y="2564011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75"/>
              </a:lnSpc>
            </a:pPr>
            <a:r>
              <a:rPr lang="ru-RU" sz="1650">
                <a:solidFill>
                  <a:srgbClr val="706C67"/>
                </a:solidFill>
                <a:latin typeface="Golos Text"/>
              </a:rPr>
              <a:t>Выключайте свет и электроприборы, используйте энергосберегающие лампы — это снижает выбросы CO₂</a:t>
            </a:r>
          </a:p>
        </p:txBody>
      </p:sp>
      <p:sp>
        <p:nvSpPr>
          <p:cNvPr id="30" name="text30"/>
          <p:cNvSpPr>
            <a:spLocks noChangeArrowheads="1"/>
          </p:cNvSpPr>
          <p:nvPr/>
        </p:nvSpPr>
        <p:spPr>
          <a:xfrm>
            <a:off x="1022350" y="4503360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2A2622"/>
                </a:solidFill>
                <a:latin typeface="Golos Text"/>
              </a:rPr>
              <a:t>Откажитесь от пластика</a:t>
            </a:r>
          </a:p>
        </p:txBody>
      </p:sp>
      <p:sp>
        <p:nvSpPr>
          <p:cNvPr id="31" name="text31"/>
          <p:cNvSpPr>
            <a:spLocks noChangeArrowheads="1"/>
          </p:cNvSpPr>
          <p:nvPr/>
        </p:nvSpPr>
        <p:spPr>
          <a:xfrm>
            <a:off x="1022350" y="4771330"/>
            <a:ext cx="29591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75"/>
              </a:lnSpc>
            </a:pPr>
            <a:r>
              <a:rPr lang="ru-RU" sz="1650">
                <a:solidFill>
                  <a:srgbClr val="706C67"/>
                </a:solidFill>
                <a:latin typeface="Golos Text"/>
              </a:rPr>
              <a:t>Замените пластиковые пакеты на шопперы, а бутылки — на многоразовые</a:t>
            </a:r>
          </a:p>
        </p:txBody>
      </p:sp>
      <p:sp>
        <p:nvSpPr>
          <p:cNvPr id="32" name="text32"/>
          <p:cNvSpPr>
            <a:spLocks noChangeArrowheads="1"/>
          </p:cNvSpPr>
          <p:nvPr/>
        </p:nvSpPr>
        <p:spPr>
          <a:xfrm>
            <a:off x="4629150" y="4504630"/>
            <a:ext cx="2959100" cy="419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00"/>
              </a:lnSpc>
            </a:pPr>
            <a:r>
              <a:rPr lang="ru-RU" sz="2025" b="1">
                <a:solidFill>
                  <a:srgbClr val="2A2622"/>
                </a:solidFill>
                <a:latin typeface="Golos Text"/>
              </a:rPr>
              <a:t>Пользуйтесь транспортом разумно</a:t>
            </a:r>
          </a:p>
        </p:txBody>
      </p:sp>
      <p:sp>
        <p:nvSpPr>
          <p:cNvPr id="33" name="text33"/>
          <p:cNvSpPr>
            <a:spLocks noChangeArrowheads="1"/>
          </p:cNvSpPr>
          <p:nvPr/>
        </p:nvSpPr>
        <p:spPr>
          <a:xfrm>
            <a:off x="4629150" y="4974530"/>
            <a:ext cx="2959100" cy="6413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75"/>
              </a:lnSpc>
            </a:pPr>
            <a:r>
              <a:rPr lang="ru-RU" sz="1650">
                <a:solidFill>
                  <a:srgbClr val="706C67"/>
                </a:solidFill>
                <a:latin typeface="Golos Text"/>
              </a:rPr>
              <a:t>Ходите пешком, ездите на велосипеде или общественном транспорте — это уменьшает загрязнение воздуха</a:t>
            </a:r>
          </a:p>
        </p:txBody>
      </p:sp>
      <p:sp>
        <p:nvSpPr>
          <p:cNvPr id="34" name="text34"/>
          <p:cNvSpPr>
            <a:spLocks noChangeArrowheads="1"/>
          </p:cNvSpPr>
          <p:nvPr/>
        </p:nvSpPr>
        <p:spPr>
          <a:xfrm>
            <a:off x="8235950" y="4503360"/>
            <a:ext cx="3520440" cy="2184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30"/>
              </a:lnSpc>
            </a:pPr>
            <a:r>
              <a:rPr lang="ru-RU" sz="2025" b="1">
                <a:solidFill>
                  <a:srgbClr val="2A2622"/>
                </a:solidFill>
                <a:latin typeface="Golos Text"/>
              </a:rPr>
              <a:t>Участвуйте в субботниках</a:t>
            </a:r>
          </a:p>
        </p:txBody>
      </p:sp>
      <p:sp>
        <p:nvSpPr>
          <p:cNvPr id="35" name="text35"/>
          <p:cNvSpPr>
            <a:spLocks noChangeArrowheads="1"/>
          </p:cNvSpPr>
          <p:nvPr/>
        </p:nvSpPr>
        <p:spPr>
          <a:xfrm>
            <a:off x="8235950" y="4771330"/>
            <a:ext cx="29591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475"/>
              </a:lnSpc>
            </a:pPr>
            <a:r>
              <a:rPr lang="ru-RU" sz="1650">
                <a:solidFill>
                  <a:srgbClr val="706C67"/>
                </a:solidFill>
                <a:latin typeface="Golos Text"/>
              </a:rPr>
              <a:t>Выходите на уборку парков и дворов: вместе мы делаем город чище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5461000" y="1671638"/>
            <a:ext cx="330200" cy="330200"/>
          </a:xfrm>
          <a:prstGeom prst="roundRect">
            <a:avLst>
              <a:gd name="adj" fmla="val 50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5461000" y="2230438"/>
            <a:ext cx="330200" cy="330200"/>
          </a:xfrm>
          <a:prstGeom prst="roundRect">
            <a:avLst>
              <a:gd name="adj" fmla="val 50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5461000" y="2789238"/>
            <a:ext cx="330200" cy="330200"/>
          </a:xfrm>
          <a:prstGeom prst="roundRect">
            <a:avLst>
              <a:gd name="adj" fmla="val 50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5461000" y="3413125"/>
            <a:ext cx="330200" cy="330200"/>
          </a:xfrm>
          <a:prstGeom prst="roundRect">
            <a:avLst>
              <a:gd name="adj" fmla="val 50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5461000" y="4102100"/>
            <a:ext cx="330200" cy="330200"/>
          </a:xfrm>
          <a:prstGeom prst="roundRect">
            <a:avLst>
              <a:gd name="adj" fmla="val 50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8" name="card8"/>
          <p:cNvSpPr/>
          <p:nvPr/>
        </p:nvSpPr>
        <p:spPr>
          <a:xfrm>
            <a:off x="5461000" y="4791075"/>
            <a:ext cx="330200" cy="330200"/>
          </a:xfrm>
          <a:prstGeom prst="roundRect">
            <a:avLst>
              <a:gd name="adj" fmla="val 50000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9" name="card9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10" name="pic10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49900" y="1773238"/>
            <a:ext cx="152400" cy="127000"/>
          </a:xfrm>
          <a:prstGeom prst="rect">
            <a:avLst/>
          </a:prstGeom>
        </p:spPr>
      </p:pic>
      <p:pic>
        <p:nvPicPr>
          <p:cNvPr id="11" name="pic11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49900" y="2332038"/>
            <a:ext cx="152400" cy="127000"/>
          </a:xfrm>
          <a:prstGeom prst="rect">
            <a:avLst/>
          </a:prstGeom>
        </p:spPr>
      </p:pic>
      <p:pic>
        <p:nvPicPr>
          <p:cNvPr id="12" name="pic12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49900" y="2890838"/>
            <a:ext cx="152400" cy="127000"/>
          </a:xfrm>
          <a:prstGeom prst="rect">
            <a:avLst/>
          </a:prstGeom>
        </p:spPr>
      </p:pic>
      <p:pic>
        <p:nvPicPr>
          <p:cNvPr id="13" name="pic13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549900" y="3514725"/>
            <a:ext cx="152400" cy="127000"/>
          </a:xfrm>
          <a:prstGeom prst="rect">
            <a:avLst/>
          </a:prstGeom>
        </p:spPr>
      </p:pic>
      <p:pic>
        <p:nvPicPr>
          <p:cNvPr id="14" name="pic14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49900" y="4203700"/>
            <a:ext cx="152400" cy="127000"/>
          </a:xfrm>
          <a:prstGeom prst="rect">
            <a:avLst/>
          </a:prstGeom>
        </p:spPr>
      </p:pic>
      <p:pic>
        <p:nvPicPr>
          <p:cNvPr id="15" name="pic15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49900" y="4892675"/>
            <a:ext cx="152400" cy="127000"/>
          </a:xfrm>
          <a:prstGeom prst="rect">
            <a:avLst/>
          </a:prstGeom>
        </p:spPr>
      </p:pic>
      <p:sp>
        <p:nvSpPr>
          <p:cNvPr id="16" name="text16"/>
          <p:cNvSpPr>
            <a:spLocks noChangeArrowheads="1"/>
          </p:cNvSpPr>
          <p:nvPr/>
        </p:nvSpPr>
        <p:spPr>
          <a:xfrm>
            <a:off x="1117600" y="2246709"/>
            <a:ext cx="2961600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200" b="1" cap="all" spc="240">
                <a:solidFill>
                  <a:srgbClr val="6E1E2A"/>
                </a:solidFill>
                <a:latin typeface="Golos Text"/>
              </a:rPr>
              <a:t>Будущее за эко-профессиями</a:t>
            </a:r>
          </a:p>
        </p:txBody>
      </p:sp>
      <p:sp>
        <p:nvSpPr>
          <p:cNvPr id="17" name="text17"/>
          <p:cNvSpPr>
            <a:spLocks noChangeArrowheads="1"/>
          </p:cNvSpPr>
          <p:nvPr/>
        </p:nvSpPr>
        <p:spPr>
          <a:xfrm>
            <a:off x="762000" y="2498130"/>
            <a:ext cx="3962400" cy="137269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354"/>
              </a:lnSpc>
            </a:pPr>
            <a:r>
              <a:rPr lang="ru-RU" sz="5100" b="1" spc="-50">
                <a:solidFill>
                  <a:srgbClr val="2A2622"/>
                </a:solidFill>
                <a:latin typeface="Lora"/>
              </a:rPr>
              <a:t>Экологические профессии будущего</a:t>
            </a:r>
          </a:p>
        </p:txBody>
      </p:sp>
      <p:sp>
        <p:nvSpPr>
          <p:cNvPr id="18" name="text18"/>
          <p:cNvSpPr>
            <a:spLocks noChangeArrowheads="1"/>
          </p:cNvSpPr>
          <p:nvPr/>
        </p:nvSpPr>
        <p:spPr>
          <a:xfrm>
            <a:off x="762000" y="4082604"/>
            <a:ext cx="3962400" cy="52447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022"/>
              </a:lnSpc>
            </a:pPr>
            <a:r>
              <a:rPr lang="ru-RU" sz="1950">
                <a:solidFill>
                  <a:srgbClr val="706C67"/>
                </a:solidFill>
                <a:latin typeface="Golos Text"/>
              </a:rPr>
              <a:t>Узнайте, какие специальности будут востребованы в сфере экологии</a:t>
            </a:r>
          </a:p>
        </p:txBody>
      </p:sp>
      <p:sp>
        <p:nvSpPr>
          <p:cNvPr id="19" name="text19"/>
          <p:cNvSpPr>
            <a:spLocks noChangeArrowheads="1"/>
          </p:cNvSpPr>
          <p:nvPr/>
        </p:nvSpPr>
        <p:spPr>
          <a:xfrm>
            <a:off x="5969000" y="1720850"/>
            <a:ext cx="4198739" cy="242888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19"/>
              </a:lnSpc>
            </a:pPr>
            <a:r>
              <a:rPr lang="ru-RU" sz="2175" b="1">
                <a:solidFill>
                  <a:srgbClr val="2A2622"/>
                </a:solidFill>
                <a:latin typeface="Golos Text"/>
              </a:rPr>
              <a:t>Эколог – изучает и защищает природу</a:t>
            </a:r>
          </a:p>
        </p:txBody>
      </p:sp>
      <p:sp>
        <p:nvSpPr>
          <p:cNvPr id="20" name="text20"/>
          <p:cNvSpPr>
            <a:spLocks noChangeArrowheads="1"/>
          </p:cNvSpPr>
          <p:nvPr/>
        </p:nvSpPr>
        <p:spPr>
          <a:xfrm>
            <a:off x="5969000" y="2279650"/>
            <a:ext cx="4580235" cy="242888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19"/>
              </a:lnSpc>
            </a:pPr>
            <a:r>
              <a:rPr lang="ru-RU" sz="2175" b="1">
                <a:solidFill>
                  <a:srgbClr val="2A2622"/>
                </a:solidFill>
                <a:latin typeface="Golos Text"/>
              </a:rPr>
              <a:t>Урбанист-эколог – проектирует экогорода</a:t>
            </a:r>
          </a:p>
        </p:txBody>
      </p:sp>
      <p:sp>
        <p:nvSpPr>
          <p:cNvPr id="21" name="text21"/>
          <p:cNvSpPr>
            <a:spLocks noChangeArrowheads="1"/>
          </p:cNvSpPr>
          <p:nvPr/>
        </p:nvSpPr>
        <p:spPr>
          <a:xfrm>
            <a:off x="5969000" y="2838450"/>
            <a:ext cx="6065441" cy="242888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19"/>
              </a:lnSpc>
            </a:pPr>
            <a:r>
              <a:rPr lang="ru-RU" sz="2175" b="1">
                <a:solidFill>
                  <a:srgbClr val="2A2622"/>
                </a:solidFill>
                <a:latin typeface="Golos Text"/>
              </a:rPr>
              <a:t>ESG-менеджер – внедряет устойчивое развитие в бизнесе</a:t>
            </a:r>
          </a:p>
        </p:txBody>
      </p:sp>
      <p:sp>
        <p:nvSpPr>
          <p:cNvPr id="22" name="text22"/>
          <p:cNvSpPr>
            <a:spLocks noChangeArrowheads="1"/>
          </p:cNvSpPr>
          <p:nvPr/>
        </p:nvSpPr>
        <p:spPr>
          <a:xfrm>
            <a:off x="5969000" y="3347244"/>
            <a:ext cx="5486400" cy="47307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19"/>
              </a:lnSpc>
            </a:pPr>
            <a:r>
              <a:rPr lang="ru-RU" sz="2175" b="1">
                <a:solidFill>
                  <a:srgbClr val="2A2622"/>
                </a:solidFill>
                <a:latin typeface="Golos Text"/>
              </a:rPr>
              <a:t>Биотехнолог – очищает природу с помощью живых организмов</a:t>
            </a:r>
          </a:p>
        </p:txBody>
      </p:sp>
      <p:sp>
        <p:nvSpPr>
          <p:cNvPr id="23" name="text23"/>
          <p:cNvSpPr>
            <a:spLocks noChangeArrowheads="1"/>
          </p:cNvSpPr>
          <p:nvPr/>
        </p:nvSpPr>
        <p:spPr>
          <a:xfrm>
            <a:off x="5969000" y="4036219"/>
            <a:ext cx="5486400" cy="47307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19"/>
              </a:lnSpc>
            </a:pPr>
            <a:r>
              <a:rPr lang="ru-RU" sz="2175" b="1">
                <a:solidFill>
                  <a:srgbClr val="2A2622"/>
                </a:solidFill>
                <a:latin typeface="Golos Text"/>
              </a:rPr>
              <a:t>Специалист по возобновляемой энергетике – развивает чистую энергию</a:t>
            </a:r>
          </a:p>
        </p:txBody>
      </p:sp>
      <p:sp>
        <p:nvSpPr>
          <p:cNvPr id="24" name="text24"/>
          <p:cNvSpPr>
            <a:spLocks noChangeArrowheads="1"/>
          </p:cNvSpPr>
          <p:nvPr/>
        </p:nvSpPr>
        <p:spPr>
          <a:xfrm>
            <a:off x="5969000" y="4725194"/>
            <a:ext cx="5486400" cy="47307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719"/>
              </a:lnSpc>
            </a:pPr>
            <a:r>
              <a:rPr lang="ru-RU" sz="2175" b="1">
                <a:solidFill>
                  <a:srgbClr val="2A2622"/>
                </a:solidFill>
                <a:latin typeface="Golos Text"/>
              </a:rPr>
              <a:t>Инженер-эколог по переработке отходов – создаёт технологии рециклинга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Слайда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Экология: проблемы и решения</dc:title>
  <dc:creator>Слайда</dc:creator>
</cp:coreProperties>
</file>