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поговорим о буллинге — явлении, с которым сталкивался почти каждый. Разберём, чем травля отличается от конфликта, какие роли есть у участников и как правильно действовать, чтобы защитить себя и других.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Здесь всё просто: травлю можно остановить, если не молчать. Каждый из нас — и ученик, и взрослый — может изменить ситуацию: поддержать того, кого задирают, рассказать о случившемся учителю или родителям. Если справиться самому не получается, всегда можно позвонить на детский телефон доверия — это бесплатно и анонимно. Помните: активная позиция свидетеля чаще всего прекращает травлю быстрее, чем любые наказания. Не будьте наблюдателями — будьте теми, кто помогает.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Часто родители и учителя говорят: «это просто детские ссоры». Но буллинг — это не ссора. Это систематическая агрессия, где у участников неравные силы: один не может защититься. В обычном конфликте стороны равны и могут отстоять себя, а травля повторяется и всегда умышленна. Если мы видим повторяющиеся нападки одного ребёнка на другого — это уже не конфликт, а буллинг. Важно научиться отличать его сразу, чтобы вовремя вмешаться.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Буллинг редко ограничивается одной формой, но обычно можно выделить четыре основных вида. Это физическая агрессия — толчки, побои, порча вещей. Словесная — оскорбления, угрозы, насмешки, которая встречается чаще всего. Бойкот — когда человека намеренно игнорируют и исключают из общения. И кибербуллинг — травля в интернете, которая сегодня становится всё более распространённой. Важно понимать, что все эти формы одинаково болезненны и требуют вмешательства.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любой травле есть три роли, и они закрепляются очень быстро. Агрессор — это не всегда «плохой» ребёнок: часто он самоутверждается, потому что сам испытывает неуверенность или давление. Жертвой может стать любой, кто чем-то отличается, — и это никогда не вина самого ребёнка. Но самая большая группа в классе — свидетели: именно их молчание даёт агрессору ощущение безнаказанности. Когда хотя бы один свидетель открыто поддерживает жертву, травля начинает отступать. Поэтому дальше посмотрим, чем участие в травле оборачивается для каждой из ролей.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Травля не проходит бесследно ни для кого. Для жертвы это постоянный стресс, который перерастает в тревожность, депрессию, падение успеваемости, а в самых тяжёлых случаях — в мысли о суициде. Агрессор тоже страдает: такое поведение закрепляется, и во взрослом возрасте это приводит к проблемам с законом и асоциальным поступкам. Свидетели, даже если просто наблюдают со стороны, испытывают чувство вины и тревогу — часто они боятся оказаться на месте жертвы. Важно понимать: буллинг — это не шутки, а системный вред для всех участников. Именно поэтому дальше я расскажу, насколько распространена эта проблема в наших школах.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цифры: почти три четверти россиян называют буллинг важной проблемой, а каждый четвёртый лично через это прошёл. Особенно тревожно, что каждый пятый подросток прямо сейчас сталкивается с травлей в школе. Отдельно отмечу динамику кибербуллинга: около десяти тысяч резонансных эпизодов за прошлый год — это на 14% больше, чем годом ранее. То есть проблема не затухает, а смещается в интернет и растёт. Поэтому дальше поговорим о ролях в травле и о том, что делать каждому.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оказались в ситуации травли, запомните главное: буллинг живёт в тишине. Чем дольше о нём молчат, тем сильнее он становится — поэтому первый шаг — рассказать взрослым. Не бойтесь, что не поверят: фиксируйте всё, что происходит, — скриншоты, даты, сообщения. Это не ябедничество, а защита себя. И не оставайтесь один на один с проблемой: рядом есть друзья, психолог, близкие, которым вы небезразличны. Поддержка — лучшее лекарство от травли.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Свидетели — самая большая группа в любой травле. От их поведения зависит, продолжится ли буллинг. Часто достаточно одного человека, который скажет «стоп», чтобы ситуация изменилась. Поэтому так важно не молчать, не смеяться и не поддерживать обидчика. Если вы видите травлю — сообщите взрослым, это не предательство, а защита. И обязательно поддержите жертву: ваше внимание и дружба могут стать для неё спасательным кругом.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сталкиваешься с травлей, самое опасное — замкнуться и молчать. Помните: рядом всегда есть люди, готовые помочь. Начните с близких — родители или друзья поддержат и подскажут, как действовать. В школе за порядок отвечают учителя и классный руководитель, а школьный психолог поможет справиться с эмоциями. Если говорить страшно или не с кем — позвоните на детский телефон доверия 8-800-2000-122. Это бесплатно, анонимно и работает круглосуточно. Также есть онлайн-чаты, где можно получить поддержку, не называя себя. Не оставайтесь один на один с проблемой.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c2709d2ba5b3119.png"/><Relationship Id="rId4" Type="http://schemas.openxmlformats.org/officeDocument/2006/relationships/image" Target="../media/m00ff4be6dacc787e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Relationship Id="rId4" Type="http://schemas.openxmlformats.org/officeDocument/2006/relationships/image" Target="../media/m821a05d0d3b19a1c.png"/><Relationship Id="rId5" Type="http://schemas.openxmlformats.org/officeDocument/2006/relationships/image" Target="../media/m7c3e877f0ebca5e7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22633a6cf67887e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48e81afff89ebdf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Relationship Id="rId4" Type="http://schemas.openxmlformats.org/officeDocument/2006/relationships/image" Target="../media/m1802fbfd741f574a.png"/><Relationship Id="rId5" Type="http://schemas.openxmlformats.org/officeDocument/2006/relationships/image" Target="../media/mbece74c1b4eb4afe.svg"/><Relationship Id="rId6" Type="http://schemas.openxmlformats.org/officeDocument/2006/relationships/image" Target="../media/m1e0bfa603f7d6dc1.png"/><Relationship Id="rId7" Type="http://schemas.openxmlformats.org/officeDocument/2006/relationships/image" Target="../media/mbece74c1b4eb4afe.svg"/><Relationship Id="rId8" Type="http://schemas.openxmlformats.org/officeDocument/2006/relationships/image" Target="../media/mec4a0830078acd32.png"/><Relationship Id="rId9" Type="http://schemas.openxmlformats.org/officeDocument/2006/relationships/image" Target="../media/mbece74c1b4eb4afe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48e81afff89ebdf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392826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Rubik"/>
              </a:rPr>
              <a:t>Презентация · Школьная травля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1568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Буллинг: как распознать и остановить травлю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Rubik"/>
              </a:rPr>
              <a:t>Разбираемся, что такое буллинг, чем он отличается от конфликта, какие роли есть у участников и как защитить себя и других.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257973"/>
            <a:ext cx="3287812" cy="533400"/>
          </a:xfrm>
          <a:prstGeom prst="roundRect">
            <a:avLst>
              <a:gd name="adj" fmla="val 28571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202212" y="4257973"/>
            <a:ext cx="2360116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943773"/>
            <a:ext cx="3036491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7" name="card7"/>
          <p:cNvSpPr/>
          <p:nvPr/>
        </p:nvSpPr>
        <p:spPr>
          <a:xfrm>
            <a:off x="8890000" y="1987550"/>
            <a:ext cx="2413000" cy="2413000"/>
          </a:xfrm>
          <a:prstGeom prst="roundRect">
            <a:avLst>
              <a:gd name="adj" fmla="val 1421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16150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1380827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8F1"/>
                </a:solidFill>
                <a:latin typeface="Rubik"/>
              </a:rPr>
              <a:t>Итог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64117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8F1"/>
                </a:solidFill>
                <a:latin typeface="Nunito"/>
              </a:rPr>
              <a:t>Буллинг можно остановить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01813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8F1"/>
                </a:solidFill>
                <a:latin typeface="Rubik"/>
              </a:rPr>
              <a:t>Каждый может повлиять на ситуацию: не молчи, поддержи того, кого травят, и обратись за помощью к взрослым или психологу.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59939" y="4421803"/>
            <a:ext cx="309193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Не молчи — скажи взрослому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392920" y="4421803"/>
            <a:ext cx="19787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Поддержи жертву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85071" y="5107603"/>
            <a:ext cx="279034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Позвони: 8-800-2000-122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750300" y="4578350"/>
            <a:ext cx="2692400" cy="304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50"/>
              </a:lnSpc>
            </a:pPr>
            <a:r>
              <a:rPr lang="ru-RU" sz="950" cap="all" spc="133">
                <a:solidFill>
                  <a:srgbClr val="FFF8F0"/>
                </a:solidFill>
                <a:latin typeface="Rubik"/>
              </a:rPr>
              <a:t>Детский телефон доверия: 8-800-2000-122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18345"/>
            <a:ext cx="151259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562795"/>
            <a:ext cx="1488972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чёткие определения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09155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Что такое буллинг и чем он отличается от конфликта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4864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Буллинг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77221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Систематическая агрессия при неравенстве сил: повторяется, агрессор действует умышленно, жертва не может защититься.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44864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Конфликт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3877221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Разовое столкновение равных сторон: каждый может отстоять себя, после разрешения ситуация прекращается.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14207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Буллинг — не ссора, а системная травля: роли закреплены, силы неравны.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30810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679450"/>
            <a:ext cx="124358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школьная травля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Виды травли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Физическая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Толчки, побои, порча вещей — прямое насилие, чаще встречается у мальчиков.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Словесная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Обзывательства, угрозы, унизительные комментарии — самый частый вид травли.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Бойкот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Намеренное игнорирование, исключение из общения, слухи — скрытая форма.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Кибербуллинг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Травля в соцсетях и мессенджерах: оскорбления, фейки, угрозы онлайн.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18320"/>
            <a:ext cx="1659037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532434" y="295275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FFE8D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206901" y="295275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FFE8D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881467" y="2952750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FFE8DD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362770"/>
            <a:ext cx="1664708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кто участвует в травле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3933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Роли в травле: агрессор, жертва, свидетели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54634" y="343852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F07A5B"/>
                </a:solidFill>
                <a:latin typeface="Nunito"/>
              </a:rPr>
              <a:t>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832322" y="4876800"/>
            <a:ext cx="117812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4A3B33"/>
                </a:solidFill>
                <a:latin typeface="Nunito"/>
              </a:rPr>
              <a:t>Агрессор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49300" y="5196780"/>
            <a:ext cx="3344267" cy="355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50"/>
              </a:lnSpc>
            </a:pPr>
            <a:r>
              <a:rPr lang="ru-RU" sz="1100" spc="66">
                <a:solidFill>
                  <a:srgbClr val="F07A5B"/>
                </a:solidFill>
                <a:latin typeface="Rubik"/>
              </a:rPr>
              <a:t>Инициатор травли, стремится доминировать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029101" y="343852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F07A5B"/>
                </a:solidFill>
                <a:latin typeface="Nunito"/>
              </a:rPr>
              <a:t>Ж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606544" y="4876800"/>
            <a:ext cx="97881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4A3B33"/>
                </a:solidFill>
                <a:latin typeface="Nunito"/>
              </a:rPr>
              <a:t>Жертва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352528" y="5196780"/>
            <a:ext cx="348684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F07A5B"/>
                </a:solidFill>
                <a:latin typeface="Rubik"/>
              </a:rPr>
              <a:t>Объект травли, часто «белая ворона»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703667" y="3438525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F07A5B"/>
                </a:solidFill>
                <a:latin typeface="Nunito"/>
              </a:rPr>
              <a:t>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090253" y="4876800"/>
            <a:ext cx="1360527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4A3B33"/>
                </a:solidFill>
                <a:latin typeface="Nunito"/>
              </a:rPr>
              <a:t>Свидетели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907040" y="5196780"/>
            <a:ext cx="372695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F07A5B"/>
                </a:solidFill>
                <a:latin typeface="Rubik"/>
              </a:rPr>
              <a:t>Наблюдатели, чья реакция решает исход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0504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679450"/>
            <a:ext cx="147992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последствия травли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Последствия для всех участников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Жертва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Тревожность, депрессия, снижение успеваемости, риск суицидальных мыслей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Агрессор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Асоциальное поведение, проблемы с законом, закрепление агрессивных моделей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Свидетели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Чувство вины, тревога за свою безопасность, снижение эмпатии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40134"/>
            <a:ext cx="120769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7456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207456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62000" y="405576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197600" y="4055765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484584"/>
            <a:ext cx="112309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цифры и факты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8809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Буллинг в цифрах: статистика по школам России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26506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72%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06516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Считают буллинг важной проблемой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36742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по данным опроса россиян, 2025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26506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25%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06516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Лично сталкивались с травлей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336742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каждый четвёртый россиянин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24626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21%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04636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Подростков испытывают буллинг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34862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примерно каждый пятый школьник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246265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10 тыс.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046365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Эпизодов кибербуллинга в 2025 году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77000" y="5348625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на 14% больше, чем в 2024-м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6024265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Каждый пятый подросток сталкивается с травлей, а число эпизодов кибербуллинга выросло на 14% за год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ВЦИОМ, 2025; РИА Новости, 2024–2026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38783"/>
            <a:ext cx="165735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913434"/>
            <a:ext cx="2247900" cy="420568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8700" y="1913434"/>
            <a:ext cx="2247900" cy="420568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1913434"/>
            <a:ext cx="2247900" cy="420568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1913434"/>
            <a:ext cx="2247900" cy="4205684"/>
          </a:xfrm>
          <a:prstGeom prst="roundRect">
            <a:avLst>
              <a:gd name="adj" fmla="val 1525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908326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908326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908326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901700" y="783233"/>
            <a:ext cx="166268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пошаговая инструкция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90894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Что делать, если травят тебя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12933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081834"/>
            <a:ext cx="1663700" cy="717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Не молчи — расскажи взрослым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897213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Расскажи родителям или учителю о том, что происходит. Травля теряет силу, когда о ней узнают взрослые.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12933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081834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Фиксируй случаи травли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66226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Сохраняй скриншоты, сообщения и записи, фиксируй даты. Доказательства помогут взрослым разобраться и защитить тебя.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12933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081834"/>
            <a:ext cx="1663700" cy="952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Ищи поддержку у друзей и психолога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413216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Рядом есть те, кто на твоей стороне: друзья, школьный психолог, близкие. Просить о помощи — это не слабость, а смелость.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12933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081834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FFF8F1"/>
                </a:solidFill>
                <a:latin typeface="Rubik"/>
              </a:rPr>
              <a:t>Не оставайся в изоляции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366226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Rubik"/>
              </a:rPr>
              <a:t>Продолжай общаться с теми, кому доверяешь, и заниматься любимым делом. Ты не один — вместе травлю можно остановить.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7306"/>
            <a:ext cx="146734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90206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8315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76102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69050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56199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81756"/>
            <a:ext cx="143467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памятка свидетелю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21766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Свидетель — не соучастник: как помочь, а не навредить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82036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поддерживай травлю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Не смейся над обидчиками и не повторяй их слова — так ты становишься частью травли.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7498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Выскажи несогласие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Твёрдо скажи, что тебе это не нравится. Одно слово против может остановить буллера.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67932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Сообщи взрослым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Расскажи учителю или родителям — это не ябедничество, а защита человека.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60881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Поддержи жертву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Побудь рядом, предложи помощь и дружбу — для жертвы это очень важно.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55382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 оставайся безучастным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Молчание делает свидетеля частью травли. Даже маленький шаг меняет ситуацию.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662330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Активная позиция свидетеля — самый действенный способ остановить травлю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92237"/>
            <a:ext cx="114220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950285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87976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8092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7387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566821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36687"/>
            <a:ext cx="1044512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помощь рядом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76697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Куда обратиться за помощью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86858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Родители и близкие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Расскажите им о травле — это первый и самый надёжный шаг.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79806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Учитель или классный руководитель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Они обязаны отреагировать и принять меры, чтобы остановить травлю.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72754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Школьный психолог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Поможет разобраться в чувствах и восстановить уверенность в себе.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6570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Детский телефон доверия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8-800-2000-122 — круглосуточно, бесплатно и анонимно.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558651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Онлайн-чаты и горячие линии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Поддержка в интернете, где можно остаться анонимным.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</dc:title>
  <dc:creator>Слайда</dc:creator>
</cp:coreProperties>
</file>