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  <p:sldId id="266" r:id="rId111"/>
  </p:sldIdLst>
  <p:sldSz cx="12192000" cy="6858000"/>
  <p:notesSz cx="6858000" cy="9144000"/>
  <p:embeddedFontLst>
    <p:embeddedFont>
      <p:font typeface="JetBrains Mono"/>
      <p:regular r:id="rId200"/>
      <p:bold r:id="rId201"/>
    </p:embeddedFont>
    <p:embeddedFont>
      <p:font typeface="Onest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111" Type="http://schemas.openxmlformats.org/officeDocument/2006/relationships/slide" Target="slides/slide11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roundedCorners val="0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5905F"/>
            </a:solidFill>
            <a:ln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15181C"/>
                        </a:solidFill>
                        <a:latin typeface="+mn-lt"/>
                      </a:rPr>
                      <a:t>54%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15181C"/>
                        </a:solidFill>
                        <a:latin typeface="+mn-lt"/>
                      </a:rPr>
                      <a:t>40%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15181C"/>
                        </a:solidFill>
                        <a:latin typeface="+mn-lt"/>
                      </a:rPr>
                      <a:t>31%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15181C"/>
                        </a:solidFill>
                        <a:latin typeface="+mn-lt"/>
                      </a:rPr>
                      <a:t>26%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15181C"/>
                        </a:solidFill>
                        <a:latin typeface="+mn-lt"/>
                      </a:rPr>
                      <a:t>23%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Троллинг и оскорбления</c:v>
                </c:pt>
                <c:pt idx="1">
                  <c:v>Угрозы</c:v>
                </c:pt>
                <c:pt idx="2">
                  <c:v>Клевета</c:v>
                </c:pt>
                <c:pt idx="3">
                  <c:v>Вымогательство</c:v>
                </c:pt>
                <c:pt idx="4">
                  <c:v>Фейковые фото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40</c:v>
                </c:pt>
                <c:pt idx="2">
                  <c:v>31</c:v>
                </c:pt>
                <c:pt idx="3">
                  <c:v>26</c:v>
                </c:pt>
                <c:pt idx="4">
                  <c:v>23</c:v>
                </c:pt>
              </c:numCache>
            </c:numRef>
          </c:val>
        </c:ser>
        <c:gapWidth val="60"/>
        <c:axId val="101"/>
        <c:axId val="102"/>
      </c:barChart>
      <c:catAx>
        <c:axId val="101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solidFill>
                  <a:srgbClr val="15181C"/>
                </a:solidFill>
                <a:latin typeface="+mn-lt"/>
              </a:defRPr>
            </a:pPr>
            <a:endParaRPr lang="ru-RU"/>
          </a:p>
        </c:txPr>
        <c:crossAx val="102"/>
      </c:catAx>
      <c:valAx>
        <c:axId val="102"/>
        <c:scaling>
          <c:orientation val="minMax"/>
        </c:scaling>
        <c:delete val="1"/>
        <c:axPos val="b"/>
        <c:majorTickMark val="none"/>
        <c:minorTickMark val="none"/>
        <c:tickLblPos val="none"/>
        <c:crossAx val="101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0">
          <a:solidFill>
            <a:srgbClr val="5C6062"/>
          </a:solidFill>
          <a:latin typeface="+mn-lt"/>
        </a:defRPr>
      </a:pPr>
      <a:endParaRPr lang="ru-RU"/>
    </a:p>
  </c:txPr>
</c:chartSpac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Привет, ребята. Сегодня мы поговорим о том, что интернет — это не только развлечения и общение, но и место, где нас могут подстерегать опасности. Мошенники, кибербуллинг, утечка данных — всё это реально. Но если знать правила, можно защитить себя. Давайте разберёмся вместе.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рассмотрим памятку-чеклист. Пять простых, но важных действий помогут вам оставаться в безопасности. Во-первых, используйте надёжные пароли — длинные и уникальные для каждого сервиса. Во-вторых, никогда не делитесь личной информацией в сети. В-третьих, всегда проверяйте ссылки перед тем, как нажать. В-четвёртых, обновляйте программы, чтобы закрыть уязвимости. И наконец, если заметили что-то подозрительное — немедленно сообщайте взрослым. Эти правила — ваша цифровая гигиена.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Итак, друзья, мы с вами сегодня разобрали основные угрозы в интернете и способы защиты. Самое главное — быть внимательными и не доверять незнакомцам. Если вы столкнулись с опасностью, обязательно расскажите родителям или учителям. А если нужна анонимная поддержка, вы всегда можете позвонить на единый телефон доверия 8-800-2000-122. Берегите себя и оставайтесь в безопасности!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посмотрите на этот слайд. В интернете нас подстерегает множество опасностей. Самые распространённые из них — это вредоносные программы, фишинг, кибербуллинг, мошенничество и утечка данных. Каждая из этих угроз может серьёзно навредить — от потери денег до психологических проблем. Поэтому важно знать, как их распознать и защитить себя. Дальше мы разберём каждую угрозу подробнее.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посмотрите на эти цифры. Глобальный ущерб от киберпреступности в 2025 году — 10,5 триллионов долларов. Это больше, чем ВВП многих стран. А в России, по данным ВЦИОМ, 69% школьников сталкивались с кибербуллингом. И эта цифра выросла на 14% за последний год. Это значит, что почти каждый из вас мог быть в такой ситуации. Поэтому так важно знать, как защитить себя. Дальше мы разберем основные правила безопасности.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поговорим о паролях. Один из главных секретов безопасности в сети — надёжный пароль. Что значит «надёжный»? Во-первых, он должен быть длинным. Специалисты рекомендуют не меньше 12 символов. Во-вторых, используйте разные типы символов: большие и маленькие буквы, цифры и спецзнаки. И никогда не используйте один и тот же пароль на разных сайтах — если злоумышленники взломают один, они получат доступ ко всем вашим аккаунтам. Лучше всего доверить запоминание паролей специальному приложению — менеджеру паролей. Запомните: надёжный пароль — это первый рубеж вашей защиты.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мы переходим к защите персональных данных. Это любая информация, которая может вас идентифицировать: имя, адрес, телефон. Важно понимать, что в интернете ваши данные могут быть украдены, если вы не соблюдаете простые правила. Во-первых, не выкладывайте в открытый доступ лишнюю информацию: не стоит писать свой адрес или номер телефона в соцсетях. Во-вторых, всегда проверяйте настройки приватности — кто может видеть ваши посты. И самое главное: никогда не отвечайте на подозрительные запросы, даже если они кажутся безобидными. Помните: ни один настоящий банк или госорган не попросит вас назвать пароль по телефону. В следующем слайде мы поговорим о том, как общаться с незнакомцами в сети.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посмотрим, как именно проявляется кибербуллинг. Согласно данным исследования, чаще всего — это троллинг и оскорбления, с ними сталкиваются 54% пострадавших. Почти каждый второй получал угрозы. Треть — клевету. Четверть — вымогательство или публикацию отфотошопленных фото. Важно понимать, что за любой такой агрессией стоит реальный человек. Поэтому никогда не соглашайтесь на встречи с незнакомцами из сети и не отправляйте личные фото. Это простые правила, которые помогут избежать многих проблем. Дальше поговорим о том, как защитить свои персональные данные.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разберём основные мошеннические схемы. Первая — фишинг: вам приходит письмо, якобы от банка, с требованием срочно перейти по ссылке. Никогда не кликайте по таким ссылкам! Вторая — фальшивые интернет-магазины: они заманивают низкими ценами, но после оплаты исчезают. Третья — лотереи: вы якобы выиграли приз, но нужно заплатить налог. Четвёртая — звонки от «службы безопасности»: мошенники представляются сотрудниками банка и просят назвать код. Запомните: настоящий банк никогда не попросит код или перевод. Если сомневаетесь — положите трубку и перезвоните сами.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разберём основные правила безопасности, которые помогут вам защитить себя в интернете. Во-первых, обязательно используйте антивирус на всех устройствах — это ваша первая линия обороны. Во-вторых, не забывайте своевременно обновлять программы и операционную систему, ведь обновления закрывают дыры, через которые могут проникнуть злоумышленники. Третье правило: никогда не переходите по подозрительным ссылкам, особенно если они пришли от незнакомцев или выглядят слишком заманчиво. Также не скачивайте файлы из непроверенных источников — это самый частый способ подхватить вирус. Очень советую включить двухфакторную аутентификацию на всех важных аккаунтах: даже если пароль украдут, второй фактор спасёт. И наконец, никогда не сообщайте личные данные незнакомцам в сети. Помните: эти простые правила могут уберечь вас от большинства угроз.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если вы столкнулись с угрозой в интернете, главное — не паниковать. Сохраняйте спокойствие и ни в коем случае не отвечайте на угрозы. Сделайте скриншоты переписки или страницы — это сохранит доказательства. Обязательно расскажите о случившемся родителям или учителю. При необходимости обратитесь в службу поддержки сайта или в полицию. И не забудьте сменить пароли от своих аккаунтов. Помните: вы не одни, и помощь всегда рядом.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c1ce2b261b27e3d0.png"/><Relationship Id="rId4" Type="http://schemas.openxmlformats.org/officeDocument/2006/relationships/image" Target="../media/md1caf6ab85cfd98b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381851615e8e6e75.png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m381851615e8e6e75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381851615e8e6e75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381851615e8e6e75.pn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381851615e8e6e75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381851615e8e6e75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381851615e8e6e75.png"/><Relationship Id="rId100" Type="http://schemas.openxmlformats.org/officeDocument/2006/relationships/chart" Target="../charts/char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381851615e8e6e75.png"/><Relationship Id="rId4" Type="http://schemas.openxmlformats.org/officeDocument/2006/relationships/image" Target="../media/md87c808ac903d7fc.png"/><Relationship Id="rId5" Type="http://schemas.openxmlformats.org/officeDocument/2006/relationships/image" Target="../media/mcfb2068078dba9ff.svg"/><Relationship Id="rId6" Type="http://schemas.openxmlformats.org/officeDocument/2006/relationships/image" Target="../media/m16587ffd092f6b26.png"/><Relationship Id="rId8" Type="http://schemas.openxmlformats.org/officeDocument/2006/relationships/image" Target="../media/m11427de6a4e4a66f.png"/><Relationship Id="rId9" Type="http://schemas.openxmlformats.org/officeDocument/2006/relationships/image" Target="../media/m1a53f430dbeb368d.svg"/><Relationship Id="rId10" Type="http://schemas.openxmlformats.org/officeDocument/2006/relationships/image" Target="../media/m2b62e4923152ec61.png"/><Relationship Id="rId11" Type="http://schemas.openxmlformats.org/officeDocument/2006/relationships/image" Target="../media/mda3b519d85cff4f0.sv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381851615e8e6e75.png"/><Relationship Id="rId4" Type="http://schemas.openxmlformats.org/officeDocument/2006/relationships/image" Target="../media/md87c808ac903d7fc.png"/><Relationship Id="rId5" Type="http://schemas.openxmlformats.org/officeDocument/2006/relationships/image" Target="../media/mcfb2068078dba9ff.svg"/><Relationship Id="rId6" Type="http://schemas.openxmlformats.org/officeDocument/2006/relationships/image" Target="../media/m6fdae1d2a94a419a.png"/><Relationship Id="rId8" Type="http://schemas.openxmlformats.org/officeDocument/2006/relationships/image" Target="../media/mf002ae8fa6aa59f4.png"/><Relationship Id="rId9" Type="http://schemas.openxmlformats.org/officeDocument/2006/relationships/image" Target="../media/m1a53f430dbeb368d.svg"/><Relationship Id="rId10" Type="http://schemas.openxmlformats.org/officeDocument/2006/relationships/image" Target="../media/m2b62e4923152ec61.png"/><Relationship Id="rId11" Type="http://schemas.openxmlformats.org/officeDocument/2006/relationships/image" Target="../media/mda3b519d85cff4f0.svg"/><Relationship Id="rId12" Type="http://schemas.openxmlformats.org/officeDocument/2006/relationships/image" Target="../media/mcf3378e891d7f286.png"/><Relationship Id="rId13" Type="http://schemas.openxmlformats.org/officeDocument/2006/relationships/image" Target="../media/mc2ce9ca325706f2b.svg"/><Relationship Id="rId14" Type="http://schemas.openxmlformats.org/officeDocument/2006/relationships/image" Target="../media/m3f3ce4d86da643da.png"/><Relationship Id="rId15" Type="http://schemas.openxmlformats.org/officeDocument/2006/relationships/image" Target="../media/m3bceee52aeb3ac78.sv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381851615e8e6e75.png"/><Relationship Id="rId4" Type="http://schemas.openxmlformats.org/officeDocument/2006/relationships/image" Target="../media/ma074fb320fec8d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4526359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JetBrains Mono"/>
              </a:rPr>
              <a:t>Классный час · Безопасность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786709"/>
            <a:ext cx="9842500" cy="7061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190"/>
              </a:lnSpc>
            </a:pPr>
            <a:r>
              <a:rPr lang="ru-RU" sz="7800" b="1" spc="-194">
                <a:solidFill>
                  <a:srgbClr val="FFFFFF"/>
                </a:solidFill>
                <a:latin typeface="JetBrains Mono"/>
              </a:rPr>
              <a:t>Безопасность в интернете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565775"/>
            <a:ext cx="6985000" cy="298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FFFFFF"/>
                </a:solidFill>
                <a:latin typeface="Onest"/>
              </a:rPr>
              <a:t>Как защитить себя в сети: от паролей до кибербуллинга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6032500"/>
            <a:ext cx="113030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 b="1">
                <a:solidFill>
                  <a:srgbClr val="FFFFFF"/>
                </a:solidFill>
                <a:latin typeface="Onest"/>
              </a:rPr>
              <a:t>Доклад для школьников и студентов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17241"/>
            <a:ext cx="3454400" cy="2436813"/>
          </a:xfrm>
          <a:prstGeom prst="roundRect">
            <a:avLst>
              <a:gd name="adj" fmla="val 1563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4" name="card4"/>
          <p:cNvSpPr/>
          <p:nvPr/>
        </p:nvSpPr>
        <p:spPr>
          <a:xfrm>
            <a:off x="4368800" y="1417241"/>
            <a:ext cx="3454400" cy="2436813"/>
          </a:xfrm>
          <a:prstGeom prst="roundRect">
            <a:avLst>
              <a:gd name="adj" fmla="val 1563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7975600" y="1417241"/>
            <a:ext cx="3454400" cy="2436813"/>
          </a:xfrm>
          <a:prstGeom prst="roundRect">
            <a:avLst>
              <a:gd name="adj" fmla="val 1563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card6"/>
          <p:cNvSpPr/>
          <p:nvPr/>
        </p:nvSpPr>
        <p:spPr>
          <a:xfrm>
            <a:off x="762000" y="4006453"/>
            <a:ext cx="3454400" cy="2436813"/>
          </a:xfrm>
          <a:prstGeom prst="roundRect">
            <a:avLst>
              <a:gd name="adj" fmla="val 1563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7" name="card7"/>
          <p:cNvSpPr/>
          <p:nvPr/>
        </p:nvSpPr>
        <p:spPr>
          <a:xfrm>
            <a:off x="4368800" y="4006453"/>
            <a:ext cx="3454400" cy="2436813"/>
          </a:xfrm>
          <a:prstGeom prst="roundRect">
            <a:avLst>
              <a:gd name="adj" fmla="val 1563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57785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15181C"/>
                </a:solidFill>
                <a:latin typeface="JetBrains Mono"/>
              </a:rPr>
              <a:t>Памятка-чеклист: 5 шагов к безопасности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17029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2014141"/>
            <a:ext cx="2857500" cy="5334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075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Используй надёжные пароли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2619970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Создавай пароли длиной не менее 12 символов из букв, цифр и символов. Не используй одинаковые пароли для разных сервисов.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79950" y="17029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02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679950" y="2014141"/>
            <a:ext cx="2857500" cy="5334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075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Не делись личной информацией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9950" y="2619970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Не сообщай в сети адрес, телефон, номер школы, фото документов. Личные данные — твоя главная ценность.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86750" y="17029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03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286750" y="2014141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Проверяй ссылки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86750" y="2359620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Перед переходом наводи курсор и смотри настоящий адрес. Не кликай на подозрительные ссылки — они могут вести на фишинг.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73150" y="4292203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04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1073150" y="4603353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Обновляй ПО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073150" y="4948833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Регулярно обновляй операционную систему, браузер и антивирус — это закрывает уязвимости, которыми пользуются хакеры.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4679950" y="4292203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05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4679950" y="4603353"/>
            <a:ext cx="2857500" cy="5334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075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Сообщай о подозрительном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4679950" y="5209183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Если кто-то угрожает, просит деньги или присылает странные ссылки — сразу скажи родителям или учителю. Не пытайся разобраться сам.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4752975"/>
            <a:ext cx="9525000" cy="908050"/>
          </a:xfrm>
          <a:prstGeom prst="roundRect">
            <a:avLst>
              <a:gd name="adj" fmla="val 4195"/>
            </a:avLst>
          </a:prstGeom>
          <a:noFill/>
          <a:ln w="6350" cap="flat">
            <a:solidFill>
              <a:srgbClr val="D0E1D7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1196975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15905F"/>
                </a:solidFill>
                <a:latin typeface="JetBrains Mono"/>
              </a:rPr>
              <a:t>Итог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1438275"/>
            <a:ext cx="10693400" cy="1790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500"/>
              </a:lnSpc>
            </a:pPr>
            <a:r>
              <a:rPr lang="ru-RU" sz="10500" b="1" spc="-314">
                <a:solidFill>
                  <a:srgbClr val="15181C"/>
                </a:solidFill>
                <a:latin typeface="JetBrains Mono"/>
              </a:rPr>
              <a:t>Будьте в безопасности!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359150"/>
            <a:ext cx="6375400" cy="869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5C6062"/>
                </a:solidFill>
                <a:latin typeface="Onest"/>
              </a:rPr>
              <a:t>Помните главные правила: не делитесь личными данными, используйте сложные пароли, не общайтесь с незнакомцами. Ваша безопасность в ваших руках!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22350" y="4987925"/>
            <a:ext cx="9639300" cy="134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 cap="all" spc="168">
                <a:solidFill>
                  <a:srgbClr val="5C6062"/>
                </a:solidFill>
                <a:latin typeface="JetBrains Mono"/>
              </a:rPr>
              <a:t>Телефон доверия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22350" y="5210175"/>
            <a:ext cx="963930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8-800-2000-122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649883" cy="206375"/>
          </a:xfrm>
          <a:prstGeom prst="roundRect">
            <a:avLst>
              <a:gd name="adj" fmla="val 18461"/>
            </a:avLst>
          </a:prstGeom>
          <a:noFill/>
          <a:ln w="6350" cap="flat">
            <a:solidFill>
              <a:srgbClr val="15905F"/>
            </a:solidFill>
          </a:ln>
        </p:spPr>
      </p:sp>
      <p:sp>
        <p:nvSpPr>
          <p:cNvPr id="4" name="card4"/>
          <p:cNvSpPr/>
          <p:nvPr/>
        </p:nvSpPr>
        <p:spPr>
          <a:xfrm>
            <a:off x="762000" y="1623616"/>
            <a:ext cx="3454400" cy="2176463"/>
          </a:xfrm>
          <a:prstGeom prst="roundRect">
            <a:avLst>
              <a:gd name="adj" fmla="val 175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4368800" y="1623616"/>
            <a:ext cx="3454400" cy="2176463"/>
          </a:xfrm>
          <a:prstGeom prst="roundRect">
            <a:avLst>
              <a:gd name="adj" fmla="val 175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card6"/>
          <p:cNvSpPr/>
          <p:nvPr/>
        </p:nvSpPr>
        <p:spPr>
          <a:xfrm>
            <a:off x="7975600" y="1623616"/>
            <a:ext cx="3454400" cy="2176463"/>
          </a:xfrm>
          <a:prstGeom prst="roundRect">
            <a:avLst>
              <a:gd name="adj" fmla="val 175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7" name="card7"/>
          <p:cNvSpPr/>
          <p:nvPr/>
        </p:nvSpPr>
        <p:spPr>
          <a:xfrm>
            <a:off x="762000" y="3952478"/>
            <a:ext cx="3454400" cy="2176463"/>
          </a:xfrm>
          <a:prstGeom prst="roundRect">
            <a:avLst>
              <a:gd name="adj" fmla="val 175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8" name="card8"/>
          <p:cNvSpPr/>
          <p:nvPr/>
        </p:nvSpPr>
        <p:spPr>
          <a:xfrm>
            <a:off x="4368800" y="3952478"/>
            <a:ext cx="3454400" cy="2176463"/>
          </a:xfrm>
          <a:prstGeom prst="roundRect">
            <a:avLst>
              <a:gd name="adj" fmla="val 175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850900" y="673100"/>
            <a:ext cx="675283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113">
                <a:solidFill>
                  <a:srgbClr val="15905F"/>
                </a:solidFill>
                <a:latin typeface="Onest"/>
              </a:rPr>
              <a:t>УГРОЗЫ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2000" y="784225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15181C"/>
                </a:solidFill>
                <a:latin typeface="JetBrains Mono"/>
              </a:rPr>
              <a:t>Какие угрозы есть в сети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190936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01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3150" y="222051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Вредоносные программы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3150" y="2565995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Вирусы, трояны и шпионское ПО могут украсть данные, повредить устройство или следить за вами.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9950" y="190936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02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4679950" y="222051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Фишинг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4679950" y="2565995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Поддельные сайты и письма, маскирующиеся под официальные, чтобы выманить пароли и личную информацию.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86750" y="190936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03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8286750" y="222051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Кибербуллинг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8286750" y="2565995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Травля, оскорбления и угрозы в соцсетях и мессенджерах — серьёзная проблема среди подростков.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073150" y="4238228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04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1073150" y="4549378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Мошенничество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1073150" y="4894858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Звонки от «банков», предложения лёгкого заработка и другие уловки для кражи денег.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4679950" y="4238228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05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4679950" y="4549378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Утечка данных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4679950" y="4894858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Раскрытие персональной информации (адрес, фото, пароли) без вашего ведома — потеря приватности.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3122910"/>
            <a:ext cx="5232400" cy="1816100"/>
          </a:xfrm>
          <a:prstGeom prst="roundRect">
            <a:avLst>
              <a:gd name="adj" fmla="val 2097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4" name="card4"/>
          <p:cNvSpPr/>
          <p:nvPr/>
        </p:nvSpPr>
        <p:spPr>
          <a:xfrm>
            <a:off x="6197600" y="3122910"/>
            <a:ext cx="5232400" cy="1816100"/>
          </a:xfrm>
          <a:prstGeom prst="roundRect">
            <a:avLst>
              <a:gd name="adj" fmla="val 2097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1849140"/>
            <a:ext cx="10693400" cy="10261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15181C"/>
                </a:solidFill>
                <a:latin typeface="JetBrains Mono"/>
              </a:rPr>
              <a:t>Статистика кибермошенничества в цифрах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47750" y="3332460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15905F"/>
                </a:solidFill>
                <a:latin typeface="JetBrains Mono"/>
              </a:rPr>
              <a:t>$10,5 трлн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47750" y="4119860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15181C"/>
                </a:solidFill>
                <a:latin typeface="Onest"/>
              </a:rPr>
              <a:t>Глобальный ущерб от киберпреступности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47750" y="4437360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Прогноз Cybersecurity Ventures на 2025 год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6483350" y="3332460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15905F"/>
                </a:solidFill>
                <a:latin typeface="JetBrains Mono"/>
              </a:rPr>
              <a:t>69%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6483350" y="4119860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15181C"/>
                </a:solidFill>
                <a:latin typeface="Onest"/>
              </a:rPr>
              <a:t>Кибербуллинг среди школьников (Россия)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6483350" y="4437360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Рост на 14% в 2025 г. (данные ВЦИОМ)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38328" y="1923496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15905F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2852977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15905F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3782458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15905F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8328" y="4711940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15905F"/>
          </a:solidFill>
          <a:ln>
            <a:noFill/>
          </a:ln>
        </p:spPr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862608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15181C"/>
                </a:solidFill>
                <a:latin typeface="JetBrains Mono"/>
              </a:rPr>
              <a:t>Надёжные пароли: правила безопасности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79500" y="1844973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5181C"/>
                </a:solidFill>
                <a:latin typeface="Onest"/>
              </a:rPr>
              <a:t>Длина и сложность</a:t>
            </a:r>
            <a:r>
              <a:rPr lang="ru-RU" sz="2850">
                <a:solidFill>
                  <a:srgbClr val="15181C"/>
                </a:solidFill>
                <a:latin typeface="Onest"/>
              </a:rPr>
              <a:t> Используйте не менее 12 символов: буквы разного регистра, цифры, спецсимволы.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9500" y="2774454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5181C"/>
                </a:solidFill>
                <a:latin typeface="Onest"/>
              </a:rPr>
              <a:t>Уникальность паролей</a:t>
            </a:r>
            <a:r>
              <a:rPr lang="ru-RU" sz="2850">
                <a:solidFill>
                  <a:srgbClr val="15181C"/>
                </a:solidFill>
                <a:latin typeface="Onest"/>
              </a:rPr>
              <a:t> Никогда не используйте один и тот же пароль для разных сайтов и сервисов.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3703935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5181C"/>
                </a:solidFill>
                <a:latin typeface="Onest"/>
              </a:rPr>
              <a:t>Менеджер паролей</a:t>
            </a:r>
            <a:r>
              <a:rPr lang="ru-RU" sz="2850">
                <a:solidFill>
                  <a:srgbClr val="15181C"/>
                </a:solidFill>
                <a:latin typeface="Onest"/>
              </a:rPr>
              <a:t> Доверьте запоминание паролей специальным приложениям — это безопасно и удобно.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4633416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5181C"/>
                </a:solidFill>
                <a:latin typeface="Onest"/>
              </a:rPr>
              <a:t>Никому не сообщайте пароль</a:t>
            </a:r>
            <a:r>
              <a:rPr lang="ru-RU" sz="2850">
                <a:solidFill>
                  <a:srgbClr val="15181C"/>
                </a:solidFill>
                <a:latin typeface="Onest"/>
              </a:rPr>
              <a:t> Даже друзьям: многие взломы происходят из-за небрежности.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62000" y="5715893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5C6062"/>
                </a:solidFill>
                <a:latin typeface="Onest"/>
              </a:rPr>
              <a:t>Помните: надёжный пароль — залог вашей безопасности в сети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17241"/>
            <a:ext cx="5257800" cy="2199680"/>
          </a:xfrm>
          <a:prstGeom prst="roundRect">
            <a:avLst>
              <a:gd name="adj" fmla="val 1732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4" name="card4"/>
          <p:cNvSpPr/>
          <p:nvPr/>
        </p:nvSpPr>
        <p:spPr>
          <a:xfrm>
            <a:off x="6172200" y="1417241"/>
            <a:ext cx="5257800" cy="2199680"/>
          </a:xfrm>
          <a:prstGeom prst="roundRect">
            <a:avLst>
              <a:gd name="adj" fmla="val 1732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762000" y="3769320"/>
            <a:ext cx="5257800" cy="2199680"/>
          </a:xfrm>
          <a:prstGeom prst="roundRect">
            <a:avLst>
              <a:gd name="adj" fmla="val 1732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card6"/>
          <p:cNvSpPr/>
          <p:nvPr/>
        </p:nvSpPr>
        <p:spPr>
          <a:xfrm>
            <a:off x="6172200" y="3769320"/>
            <a:ext cx="5257800" cy="2199680"/>
          </a:xfrm>
          <a:prstGeom prst="roundRect">
            <a:avLst>
              <a:gd name="adj" fmla="val 1732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57785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15181C"/>
                </a:solidFill>
                <a:latin typeface="JetBrains Mono"/>
              </a:rPr>
              <a:t>Защита персональных данных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73150" y="1702991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01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2014141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Что такое персональные данные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2359620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Информация, позволяющая идентифицировать человека: имя, адрес, телефон, фото, паспорт.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6483350" y="1702991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02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483350" y="2014141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Не делитесь лишним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83350" y="2359620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Не публикуйте в соцсетях свой адрес, номер телефона, паспортные данные и другую личную информацию.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1073150" y="4055070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03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073150" y="4366220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Настройте приватность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73150" y="4711700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Проверьте настройки конфиденциальности в соцсетях и мессенджерах: ограничьте доступ к вашим данным.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6483350" y="4055070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15905F"/>
                </a:solidFill>
                <a:latin typeface="JetBrains Mono"/>
              </a:rPr>
              <a:t>04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6483350" y="4366220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5181C"/>
                </a:solidFill>
                <a:latin typeface="Onest"/>
              </a:rPr>
              <a:t>Осторожно: запросы!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483350" y="4711700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C6062"/>
                </a:solidFill>
                <a:latin typeface="Onest"/>
              </a:rPr>
              <a:t>Не отвечайте на подозрительные сообщения, просьбы прислать пароль, код или фото документов.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chart3"/>
          <p:cNvGraphicFramePr/>
          <p:nvPr/>
        </p:nvGraphicFramePr>
        <p:xfrm>
          <a:off x="762000" y="2205930"/>
          <a:ext cx="1066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sp>
        <p:nvSpPr>
          <p:cNvPr id="4" name="text4"/>
          <p:cNvSpPr>
            <a:spLocks noChangeArrowheads="1"/>
          </p:cNvSpPr>
          <p:nvPr/>
        </p:nvSpPr>
        <p:spPr>
          <a:xfrm>
            <a:off x="762000" y="1324570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15181C"/>
                </a:solidFill>
                <a:latin typeface="JetBrains Mono"/>
              </a:rPr>
              <a:t>Как проявляется кибербуллинг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5253930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5C6062"/>
                </a:solidFill>
                <a:latin typeface="Onest"/>
              </a:rPr>
              <a:t>Не соглашайтесь на встречи с незнакомцами, не отправляйте личные фото — это снизит риск.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27000" y="64643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8F9494"/>
                </a:solidFill>
                <a:latin typeface="JetBrains Mono"/>
              </a:rPr>
              <a:t>Михайлов и Партнеры. Аналитика,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599281" cy="206375"/>
          </a:xfrm>
          <a:prstGeom prst="roundRect">
            <a:avLst>
              <a:gd name="adj" fmla="val 18461"/>
            </a:avLst>
          </a:prstGeom>
          <a:noFill/>
          <a:ln w="6350" cap="flat">
            <a:solidFill>
              <a:srgbClr val="15905F"/>
            </a:solidFill>
          </a:ln>
        </p:spPr>
      </p:sp>
      <p:sp>
        <p:nvSpPr>
          <p:cNvPr id="4" name="card4"/>
          <p:cNvSpPr/>
          <p:nvPr/>
        </p:nvSpPr>
        <p:spPr>
          <a:xfrm>
            <a:off x="762000" y="1598216"/>
            <a:ext cx="5257800" cy="2109192"/>
          </a:xfrm>
          <a:prstGeom prst="roundRect">
            <a:avLst>
              <a:gd name="adj" fmla="val 1806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5" name="card5"/>
          <p:cNvSpPr/>
          <p:nvPr/>
        </p:nvSpPr>
        <p:spPr>
          <a:xfrm>
            <a:off x="1022350" y="184586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6172200" y="1598216"/>
            <a:ext cx="5257800" cy="2109192"/>
          </a:xfrm>
          <a:prstGeom prst="roundRect">
            <a:avLst>
              <a:gd name="adj" fmla="val 1806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7" name="card7"/>
          <p:cNvSpPr/>
          <p:nvPr/>
        </p:nvSpPr>
        <p:spPr>
          <a:xfrm>
            <a:off x="6432550" y="184586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762000" y="3859808"/>
            <a:ext cx="5257800" cy="2109192"/>
          </a:xfrm>
          <a:prstGeom prst="roundRect">
            <a:avLst>
              <a:gd name="adj" fmla="val 1806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9" name="card9"/>
          <p:cNvSpPr/>
          <p:nvPr/>
        </p:nvSpPr>
        <p:spPr>
          <a:xfrm>
            <a:off x="1022350" y="4107458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sp>
        <p:nvSpPr>
          <p:cNvPr id="10" name="card10"/>
          <p:cNvSpPr/>
          <p:nvPr/>
        </p:nvSpPr>
        <p:spPr>
          <a:xfrm>
            <a:off x="6172200" y="3859808"/>
            <a:ext cx="5257800" cy="2109192"/>
          </a:xfrm>
          <a:prstGeom prst="roundRect">
            <a:avLst>
              <a:gd name="adj" fmla="val 1806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11" name="card11"/>
          <p:cNvSpPr/>
          <p:nvPr/>
        </p:nvSpPr>
        <p:spPr>
          <a:xfrm>
            <a:off x="6432550" y="4107458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pic>
        <p:nvPicPr>
          <p:cNvPr id="12" name="pic1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950" y="1947466"/>
            <a:ext cx="177800" cy="177800"/>
          </a:xfrm>
          <a:prstGeom prst="rect">
            <a:avLst/>
          </a:prstGeom>
        </p:spPr>
      </p:pic>
      <p:pic>
        <p:nvPicPr>
          <p:cNvPr id="13" name="pic13"/>
          <p:cNvPicPr/>
          <p:nvPr/>
        </p:nvPicPr>
        <p:blipFill>
          <a:blip r:embed="rId6"/>
          <a:stretch>
            <a:fillRect/>
          </a:stretch>
        </p:blipFill>
        <p:spPr>
          <a:xfrm>
            <a:off x="6534150" y="1947466"/>
            <a:ext cx="177800" cy="177800"/>
          </a:xfrm>
          <a:prstGeom prst="rect">
            <a:avLst/>
          </a:prstGeom>
        </p:spPr>
      </p:pic>
      <p:pic>
        <p:nvPicPr>
          <p:cNvPr id="14" name="pic14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3950" y="4209058"/>
            <a:ext cx="177800" cy="177800"/>
          </a:xfrm>
          <a:prstGeom prst="rect">
            <a:avLst/>
          </a:prstGeom>
        </p:spPr>
      </p:pic>
      <p:pic>
        <p:nvPicPr>
          <p:cNvPr id="15" name="pic15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4150" y="4209058"/>
            <a:ext cx="177800" cy="177800"/>
          </a:xfrm>
          <a:prstGeom prst="rect">
            <a:avLst/>
          </a:prstGeom>
        </p:spPr>
      </p:pic>
      <p:sp>
        <p:nvSpPr>
          <p:cNvPr id="16" name="text16"/>
          <p:cNvSpPr>
            <a:spLocks noChangeArrowheads="1"/>
          </p:cNvSpPr>
          <p:nvPr/>
        </p:nvSpPr>
        <p:spPr>
          <a:xfrm>
            <a:off x="850900" y="673100"/>
            <a:ext cx="624681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113">
                <a:solidFill>
                  <a:srgbClr val="15905F"/>
                </a:solidFill>
                <a:latin typeface="Onest"/>
              </a:rPr>
              <a:t>Схемы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762000" y="784225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15181C"/>
                </a:solidFill>
                <a:latin typeface="JetBrains Mono"/>
              </a:rPr>
              <a:t>Мошеннические схемы и как их распознать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22350" y="2391966"/>
            <a:ext cx="537210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Фишинг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1022350" y="2668191"/>
            <a:ext cx="47625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Поддельные письма от банков. Просят ввести данные по ссылке. Признак: срочность и необычный адрес.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432550" y="2391966"/>
            <a:ext cx="537210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Фальшивые магазины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432550" y="2668191"/>
            <a:ext cx="47625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Товары по низким ценам, требуют предоплату. После оплаты сайт исчезает. Проверяйте отзывы и адрес.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1022350" y="4653558"/>
            <a:ext cx="537210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Лотереи и выигрыши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1022350" y="4929783"/>
            <a:ext cx="47625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Сообщают о выигрыше, просят перевести налог. Помните: бесплатный сыр — в мышеловке.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6432550" y="4653558"/>
            <a:ext cx="537210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Звонки из банка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6432550" y="4929783"/>
            <a:ext cx="47625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Якобы из службы безопасности банка. Просят назвать код из СМС. Перезвоните в банк сами.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722412" cy="206375"/>
          </a:xfrm>
          <a:prstGeom prst="roundRect">
            <a:avLst>
              <a:gd name="adj" fmla="val 18461"/>
            </a:avLst>
          </a:prstGeom>
          <a:noFill/>
          <a:ln w="6350" cap="flat">
            <a:solidFill>
              <a:srgbClr val="15905F"/>
            </a:solidFill>
          </a:ln>
        </p:spPr>
      </p:sp>
      <p:sp>
        <p:nvSpPr>
          <p:cNvPr id="4" name="card4"/>
          <p:cNvSpPr/>
          <p:nvPr/>
        </p:nvSpPr>
        <p:spPr>
          <a:xfrm>
            <a:off x="762000" y="1598216"/>
            <a:ext cx="3454400" cy="2001242"/>
          </a:xfrm>
          <a:prstGeom prst="roundRect">
            <a:avLst>
              <a:gd name="adj" fmla="val 1903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5" name="card5"/>
          <p:cNvSpPr/>
          <p:nvPr/>
        </p:nvSpPr>
        <p:spPr>
          <a:xfrm>
            <a:off x="1022350" y="184586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4368800" y="1598216"/>
            <a:ext cx="3454400" cy="2001242"/>
          </a:xfrm>
          <a:prstGeom prst="roundRect">
            <a:avLst>
              <a:gd name="adj" fmla="val 1903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7" name="card7"/>
          <p:cNvSpPr/>
          <p:nvPr/>
        </p:nvSpPr>
        <p:spPr>
          <a:xfrm>
            <a:off x="4629150" y="184586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7975600" y="1598216"/>
            <a:ext cx="3454400" cy="2001242"/>
          </a:xfrm>
          <a:prstGeom prst="roundRect">
            <a:avLst>
              <a:gd name="adj" fmla="val 1903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9" name="card9"/>
          <p:cNvSpPr/>
          <p:nvPr/>
        </p:nvSpPr>
        <p:spPr>
          <a:xfrm>
            <a:off x="8235950" y="184586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sp>
        <p:nvSpPr>
          <p:cNvPr id="10" name="card10"/>
          <p:cNvSpPr/>
          <p:nvPr/>
        </p:nvSpPr>
        <p:spPr>
          <a:xfrm>
            <a:off x="762000" y="3751858"/>
            <a:ext cx="3454400" cy="2217142"/>
          </a:xfrm>
          <a:prstGeom prst="roundRect">
            <a:avLst>
              <a:gd name="adj" fmla="val 1718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11" name="card11"/>
          <p:cNvSpPr/>
          <p:nvPr/>
        </p:nvSpPr>
        <p:spPr>
          <a:xfrm>
            <a:off x="1022350" y="3999508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sp>
        <p:nvSpPr>
          <p:cNvPr id="12" name="card12"/>
          <p:cNvSpPr/>
          <p:nvPr/>
        </p:nvSpPr>
        <p:spPr>
          <a:xfrm>
            <a:off x="4368800" y="3751858"/>
            <a:ext cx="3454400" cy="2217142"/>
          </a:xfrm>
          <a:prstGeom prst="roundRect">
            <a:avLst>
              <a:gd name="adj" fmla="val 1718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13" name="card13"/>
          <p:cNvSpPr/>
          <p:nvPr/>
        </p:nvSpPr>
        <p:spPr>
          <a:xfrm>
            <a:off x="4629150" y="3999508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sp>
        <p:nvSpPr>
          <p:cNvPr id="14" name="card14"/>
          <p:cNvSpPr/>
          <p:nvPr/>
        </p:nvSpPr>
        <p:spPr>
          <a:xfrm>
            <a:off x="7975600" y="3751858"/>
            <a:ext cx="3454400" cy="2217142"/>
          </a:xfrm>
          <a:prstGeom prst="roundRect">
            <a:avLst>
              <a:gd name="adj" fmla="val 1718"/>
            </a:avLst>
          </a:prstGeom>
          <a:solidFill>
            <a:srgbClr val="FFFFFF"/>
          </a:solidFill>
          <a:ln w="6350" cap="flat">
            <a:solidFill>
              <a:srgbClr val="C6CBCA"/>
            </a:solidFill>
          </a:ln>
        </p:spPr>
      </p:sp>
      <p:sp>
        <p:nvSpPr>
          <p:cNvPr id="15" name="card15"/>
          <p:cNvSpPr/>
          <p:nvPr/>
        </p:nvSpPr>
        <p:spPr>
          <a:xfrm>
            <a:off x="8235950" y="3999508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8EDEA"/>
          </a:solidFill>
          <a:ln>
            <a:noFill/>
          </a:ln>
        </p:spPr>
      </p:sp>
      <p:pic>
        <p:nvPicPr>
          <p:cNvPr id="16" name="pic1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950" y="1947466"/>
            <a:ext cx="177800" cy="177800"/>
          </a:xfrm>
          <a:prstGeom prst="rect">
            <a:avLst/>
          </a:prstGeom>
        </p:spPr>
      </p:pic>
      <p:pic>
        <p:nvPicPr>
          <p:cNvPr id="17" name="pic17"/>
          <p:cNvPicPr/>
          <p:nvPr/>
        </p:nvPicPr>
        <p:blipFill>
          <a:blip r:embed="rId6"/>
          <a:stretch>
            <a:fillRect/>
          </a:stretch>
        </p:blipFill>
        <p:spPr>
          <a:xfrm>
            <a:off x="4730750" y="1947466"/>
            <a:ext cx="177800" cy="177800"/>
          </a:xfrm>
          <a:prstGeom prst="rect">
            <a:avLst/>
          </a:prstGeom>
        </p:spPr>
      </p:pic>
      <p:pic>
        <p:nvPicPr>
          <p:cNvPr id="18" name="pic18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7550" y="1947466"/>
            <a:ext cx="177800" cy="177800"/>
          </a:xfrm>
          <a:prstGeom prst="rect">
            <a:avLst/>
          </a:prstGeom>
        </p:spPr>
      </p:pic>
      <p:pic>
        <p:nvPicPr>
          <p:cNvPr id="19" name="pic19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3950" y="4101108"/>
            <a:ext cx="177800" cy="177800"/>
          </a:xfrm>
          <a:prstGeom prst="rect">
            <a:avLst/>
          </a:prstGeom>
        </p:spPr>
      </p:pic>
      <p:pic>
        <p:nvPicPr>
          <p:cNvPr id="20" name="pic20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0750" y="4101108"/>
            <a:ext cx="177800" cy="177800"/>
          </a:xfrm>
          <a:prstGeom prst="rect">
            <a:avLst/>
          </a:prstGeom>
        </p:spPr>
      </p:pic>
      <p:pic>
        <p:nvPicPr>
          <p:cNvPr id="21" name="pic21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7550" y="4101108"/>
            <a:ext cx="177800" cy="177800"/>
          </a:xfrm>
          <a:prstGeom prst="rect">
            <a:avLst/>
          </a:prstGeom>
        </p:spPr>
      </p:pic>
      <p:sp>
        <p:nvSpPr>
          <p:cNvPr id="22" name="text22"/>
          <p:cNvSpPr>
            <a:spLocks noChangeArrowheads="1"/>
          </p:cNvSpPr>
          <p:nvPr/>
        </p:nvSpPr>
        <p:spPr>
          <a:xfrm>
            <a:off x="850900" y="673100"/>
            <a:ext cx="747812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113">
                <a:solidFill>
                  <a:srgbClr val="15905F"/>
                </a:solidFill>
                <a:latin typeface="Onest"/>
              </a:rPr>
              <a:t>Правила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762000" y="784225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15181C"/>
                </a:solidFill>
                <a:latin typeface="JetBrains Mono"/>
              </a:rPr>
              <a:t>Правила безопасного поведения в сети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1022350" y="2391966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Используй антивирус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1022350" y="2668191"/>
            <a:ext cx="2959100" cy="641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Установи защитное ПО на все устройства и регулярно обновляй его для предотвращения заражения вирусами.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4629150" y="2391966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Обновляй программы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4629150" y="2668191"/>
            <a:ext cx="2959100" cy="641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Своевременно устанавливай обновления операционной системы и приложений — они закрывают уязвимости.</a:t>
            </a:r>
          </a:p>
        </p:txBody>
      </p:sp>
      <p:sp>
        <p:nvSpPr>
          <p:cNvPr id="28" name="text28"/>
          <p:cNvSpPr>
            <a:spLocks noChangeArrowheads="1"/>
          </p:cNvSpPr>
          <p:nvPr/>
        </p:nvSpPr>
        <p:spPr>
          <a:xfrm>
            <a:off x="8235950" y="2391966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Проверяй ссылки перед кликом</a:t>
            </a:r>
          </a:p>
        </p:txBody>
      </p:sp>
      <p:sp>
        <p:nvSpPr>
          <p:cNvPr id="29" name="text29"/>
          <p:cNvSpPr>
            <a:spLocks noChangeArrowheads="1"/>
          </p:cNvSpPr>
          <p:nvPr/>
        </p:nvSpPr>
        <p:spPr>
          <a:xfrm>
            <a:off x="8235950" y="2668191"/>
            <a:ext cx="2959100" cy="641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Перед переходом проверяй адрес ссылки, особенно в письмах и сообщениях от незнакомцев.</a:t>
            </a:r>
          </a:p>
        </p:txBody>
      </p:sp>
      <p:sp>
        <p:nvSpPr>
          <p:cNvPr id="30" name="text30"/>
          <p:cNvSpPr>
            <a:spLocks noChangeArrowheads="1"/>
          </p:cNvSpPr>
          <p:nvPr/>
        </p:nvSpPr>
        <p:spPr>
          <a:xfrm>
            <a:off x="1022350" y="4545608"/>
            <a:ext cx="2959100" cy="444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55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Не скачивай сомнительные файлы</a:t>
            </a:r>
          </a:p>
        </p:txBody>
      </p:sp>
      <p:sp>
        <p:nvSpPr>
          <p:cNvPr id="31" name="text31"/>
          <p:cNvSpPr>
            <a:spLocks noChangeArrowheads="1"/>
          </p:cNvSpPr>
          <p:nvPr/>
        </p:nvSpPr>
        <p:spPr>
          <a:xfrm>
            <a:off x="1022350" y="5037733"/>
            <a:ext cx="2959100" cy="641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Загружай файлы только с официальных сайтов и доверенных платформ, избегая торрентов и сомнительных ресурсов.</a:t>
            </a:r>
          </a:p>
        </p:txBody>
      </p:sp>
      <p:sp>
        <p:nvSpPr>
          <p:cNvPr id="32" name="text32"/>
          <p:cNvSpPr>
            <a:spLocks noChangeArrowheads="1"/>
          </p:cNvSpPr>
          <p:nvPr/>
        </p:nvSpPr>
        <p:spPr>
          <a:xfrm>
            <a:off x="4629150" y="4545608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Включи двухфакторный вход</a:t>
            </a:r>
          </a:p>
        </p:txBody>
      </p:sp>
      <p:sp>
        <p:nvSpPr>
          <p:cNvPr id="33" name="text33"/>
          <p:cNvSpPr>
            <a:spLocks noChangeArrowheads="1"/>
          </p:cNvSpPr>
          <p:nvPr/>
        </p:nvSpPr>
        <p:spPr>
          <a:xfrm>
            <a:off x="4629150" y="4821833"/>
            <a:ext cx="2959100" cy="641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Добавь дополнительный уровень защиты к своим аккаунтам — это сильно усложнит взлом.</a:t>
            </a:r>
          </a:p>
        </p:txBody>
      </p:sp>
      <p:sp>
        <p:nvSpPr>
          <p:cNvPr id="34" name="text34"/>
          <p:cNvSpPr>
            <a:spLocks noChangeArrowheads="1"/>
          </p:cNvSpPr>
          <p:nvPr/>
        </p:nvSpPr>
        <p:spPr>
          <a:xfrm>
            <a:off x="8235950" y="4545608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5181C"/>
                </a:solidFill>
                <a:latin typeface="Onest"/>
              </a:rPr>
              <a:t>Не сообщай данные незнакомцам</a:t>
            </a:r>
          </a:p>
        </p:txBody>
      </p:sp>
      <p:sp>
        <p:nvSpPr>
          <p:cNvPr id="35" name="text35"/>
          <p:cNvSpPr>
            <a:spLocks noChangeArrowheads="1"/>
          </p:cNvSpPr>
          <p:nvPr/>
        </p:nvSpPr>
        <p:spPr>
          <a:xfrm>
            <a:off x="8235950" y="4821833"/>
            <a:ext cx="2959100" cy="641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5C6062"/>
                </a:solidFill>
                <a:latin typeface="Onest"/>
              </a:rPr>
              <a:t>Никому не передавай пароли, номера карт, адреса и другую личную информацию в сети.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949920" cy="206375"/>
          </a:xfrm>
          <a:prstGeom prst="roundRect">
            <a:avLst>
              <a:gd name="adj" fmla="val 18461"/>
            </a:avLst>
          </a:prstGeom>
          <a:noFill/>
          <a:ln w="6350" cap="flat">
            <a:solidFill>
              <a:srgbClr val="15905F"/>
            </a:solidFill>
          </a:ln>
        </p:spPr>
      </p:sp>
      <p:pic>
        <p:nvPicPr>
          <p:cNvPr id="4" name="pic4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2037556"/>
            <a:ext cx="10668000" cy="3874294"/>
          </a:xfrm>
          <a:prstGeom prst="rect">
            <a:avLst/>
          </a:prstGeom>
        </p:spPr>
      </p:pic>
      <p:sp>
        <p:nvSpPr>
          <p:cNvPr id="5" name="text5"/>
          <p:cNvSpPr>
            <a:spLocks noChangeArrowheads="1"/>
          </p:cNvSpPr>
          <p:nvPr/>
        </p:nvSpPr>
        <p:spPr>
          <a:xfrm>
            <a:off x="850900" y="673100"/>
            <a:ext cx="1002744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113">
                <a:solidFill>
                  <a:srgbClr val="15905F"/>
                </a:solidFill>
                <a:latin typeface="Onest"/>
              </a:rPr>
              <a:t>Инструкция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898525"/>
            <a:ext cx="10693400" cy="865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39"/>
              </a:lnSpc>
            </a:pPr>
            <a:r>
              <a:rPr lang="ru-RU" sz="4800" b="1" spc="-47">
                <a:solidFill>
                  <a:srgbClr val="15181C"/>
                </a:solidFill>
                <a:latin typeface="JetBrains Mono"/>
              </a:rPr>
              <a:t>Что делать, если столкнулся с угрозой в интернете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6076950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5C6062"/>
                </a:solidFill>
                <a:latin typeface="Onest"/>
              </a:rPr>
              <a:t>Запомни: всегда обращайся за помощью к взрослым!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интернете</dc:title>
  <dc:creator>Слайда</dc:creator>
</cp:coreProperties>
</file>