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  <p:sldId id="267" r:id="rId112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112" Type="http://schemas.openxmlformats.org/officeDocument/2006/relationships/slide" Target="slides/slide12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A2E2E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900 слов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12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35 сек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6 мин 30 с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Слов в докладе на 7 минут</c:v>
                </c:pt>
                <c:pt idx="1">
                  <c:v>Слайдов в докладе</c:v>
                </c:pt>
                <c:pt idx="2">
                  <c:v>Секунд на один слайд</c:v>
                </c:pt>
                <c:pt idx="3">
                  <c:v>Репетиция с запасом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900</c:v>
                </c:pt>
                <c:pt idx="1">
                  <c:v>12</c:v>
                </c:pt>
                <c:pt idx="2">
                  <c:v>35</c:v>
                </c:pt>
                <c:pt idx="3">
                  <c:v>6.5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A2622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706C67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Здравствуйте. Этот разбор — для студента, который уже собрал слайды и садится писать текст выступления. Главный принцип простой: речь пишется под слайды, а не переносится на них. Мы пройдём двенадцать шагов — от титула до чек-листа перед защитой. Никаких конкретных тем и дат: всё, что здесь разберём, подойдёт любой курсовой или диплому.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Слайд и речь — это два разных текста, и их нельзя путать. На экране остаётся только то, что комиссия успевает прочитать за три-пять секунд: тезис, цифра, схема, подпись к рисунку. Вслух же звучит связная фраза — пояснение, из которого слушатель понимает, что эта цифра значит и какой из неё следует вывод. Посмотрите на пример: на слайде короткая строка, а произносим мы две фразы, которые её раскрывают. Если читать со слайда дословно, комиссия перестаёт слушать — глаза обгоняют голос. Поэтому правило простое: на экране — опора, в речи — объяснение.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Считаем просто: при темпе около ста тридцати слов в минуту семь минут доклада — это примерно девятьсот слов. Делим на двенадцать слайдов и получаем около тридцати пяти секунд на каждый. Это и есть ваш лимит: если на слайде написано больше, чем можно произнести за полминуты, текст надо сокращать. И ещё одно правило — репетировать не на семь минут, а на шесть с половиной. Тридцать секунд запаса уйдут на волнение, паузы и неизбежные заминки, и вы всё равно уложитесь в регламент.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Первые полминуты решают, как комиссия будет вас слушать дальше. Здесь нужны ровно три вещи: обращение, тема и одна фраза о том, зачем эта работа. Не начинайте с истории вопроса и не пересказывайте введение — это съест время, а слушатели ещё не включились. Скажите, например: «Уважаемые члены комиссии, вашему вниманию представляется работа на тему… Цель работы — …, поэтому в ней решается задача…». Всё, это 25–30 секунд, и дальше вы спокойно переходите к актуальности и цели.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Актуальность и цель в докладе — это ровно два предложения. Первое называет проблему или востребованность: почему тему вообще стоит рассматривать. Второе — цель через глагол: разработать, обосновать, сравнить. Здесь важно удержаться от соблазна пересказать введение: обзор литературы, фамилии авторов и повторение формулировки из текста работы вслух не нужны — комиссия их уже прочитала. Скажите две фразы, сделайте короткую паузу и переходите к методам. Дальше — что именно вы делали и на каком материале.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Про методы и материал говорите коротко: комиссии важно понять, с чем вы работали и какими инструментами, а не выслушать методичку. Назовите тип материала, объём выборки одной цифрой и перечислите методы по именам. Не объясняйте, как именно считали, — это вы расскажете, если спросят. Так вы сохраните время и оставите запас для результатов, которые действительно нужно проговорить. Дальше перейдём к тому, как подавать сами числа.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Когда доходим до результатов, главная ошибка — читать числа со слайда подряд. Слушающий их не удерживает: он слышит ряд цифр и теряет, что изменилось. Поэтому вслух называем только два-три значимых числа и обязательно проговариваем изменение: «показатель вырос с одного значения до другого». Остальные значения оставляем на слайде и в тексте работы — их назовём, если комиссия спросит. И округляем до читаемых цифр: «примерно сорок процентов» звучит понятнее, чем «тридцать девять и восемь десятых». Так число запоминается, а не проскакивает мимо.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Связки — это то, что превращает набор слайдов в цельный доклад. Четыре оборота закрывают почти все переходы: «перехожу к…» начинает новую мысль, «из этого следует…» показывает логику, «отдельно остановлюсь на…» выделяет важное, «таким образом…» подводит итог. Главное правило — произносить оборот в начале мысли о следующем слайде, а не после щелчка, иначе комиссия ещё смотрит на предыдущий экран. После каждого оборота держите короткую паузу: она даёт время перевести взгляд и делает речь размеренной. Дальше посмотрим, как этими же приёмами закончить доклад так, чтобы было слышно, что вы завершили.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Заканчивайте доклад так же осознанно, как начинали. Последние двадцать-тридцать секунд — это итог по каждой задаче одной строкой и одна фраза о том, где результат применим. Не добавляйте здесь новых мыслей и не пересказывайте весь доклад заново — комиссия уже всё слышала. И обязательно произнесите фразу-сигнал: «доклад окончен, готов ответить на вопросы». Без неё повисает пауза, и никто не понимает, закончили вы или просто задумались. Эта фраза переводит защиту в следующий этап — вопросы.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Вопросы комиссии — это не проверка на прочность, а шанс показать, что вы владеете материалом. Почти всегда спрашивают про личный вклад и новизну, про источник данных и про то, где результат применим. На каждый вопрос держите одну и ту же схему: коротко согласиться с вопросом, привести один факт и закончить выводом в одну фразу. Не пересказывайте всю работу заново — отвечайте ровно на то, что спросили. Если вопрос непонятен, переформулируйте его вслух и уточните, что имеется в виду, — это лучше, чем отвечать не на тот вопрос.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Репетировать нужно вслух и с секундомером: глазами текст всегда кажется короче, чем звучит. Если уложились в семь минут — речь закреплена, можно остановиться. Если нет, сокращаем строго по порядку: сначала повторы одной мысли, потом подробное описание методов, затем второстепенные примеры. Выводы и финальную фразу не трогаем никогда — именно по ним комиссия понимает, что доклад окончен. Дальше проверим речь по чек-листу перед защитой.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Перед защитой пройдитесь по этому списку — он короткий, но каждый пункт закрывает реальную причину провала. Время обязательно замерьте вслух: на глаз доклад всегда кажется короче, чем звучит. Речь должна быть произнесена целиком, а не прочитана с листа, — комиссия это слышит сразу. Числа называйте словами, не заставляйте комиссию читать экран. И держите наготове финальную фразу, после которой становится ясно, что доклад окончен, и заготовки ответов на три частых вопроса. Если все шесть пунктов отмечены — вы готовы.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0cca3f8fa9768233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2f4df1e512ea5814.png"/><Relationship Id="rId4" Type="http://schemas.openxmlformats.org/officeDocument/2006/relationships/image" Target="../media/mec9217d4f5c086e6.png"/><Relationship Id="rId5" Type="http://schemas.openxmlformats.org/officeDocument/2006/relationships/image" Target="../media/ma428d0b290c43e1f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2f4df1e512ea5814.png"/><Relationship Id="rId4" Type="http://schemas.openxmlformats.org/officeDocument/2006/relationships/image" Target="../media/mf7b5a7b2a24f3c7a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2f4df1e512ea5814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f90569edc1fccbdb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c3af05bc2c7f3663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f0a76018377cc3cd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8091340d3a369553.png"/><Relationship Id="rId4" Type="http://schemas.openxmlformats.org/officeDocument/2006/relationships/image" Target="../media/mae276873ef1063c6.png"/><Relationship Id="rId5" Type="http://schemas.openxmlformats.org/officeDocument/2006/relationships/image" Target="../media/m1409b118f9c3c530.svg"/><Relationship Id="rId6" Type="http://schemas.openxmlformats.org/officeDocument/2006/relationships/image" Target="../media/m65c6082bc9f26a4a.png"/><Relationship Id="rId7" Type="http://schemas.openxmlformats.org/officeDocument/2006/relationships/image" Target="../media/m1409b118f9c3c530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69748edb7ccd0225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f90569edc1fccbdb.png"/><Relationship Id="rId4" Type="http://schemas.openxmlformats.org/officeDocument/2006/relationships/image" Target="../media/mb23ea21fdbe62237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m5cdc6ba853288a5d.png"/><Relationship Id="rId4" Type="http://schemas.openxmlformats.org/officeDocument/2006/relationships/image" Target="../media/m4883a6bb1eba35d2.png"/><Relationship Id="rId5" Type="http://schemas.openxmlformats.org/officeDocument/2006/relationships/image" Target="../media/mc1478cb199ef8475.svg"/><Relationship Id="rId6" Type="http://schemas.openxmlformats.org/officeDocument/2006/relationships/image" Target="../media/mdc72735c59ab06e3.png"/><Relationship Id="rId7" Type="http://schemas.openxmlformats.org/officeDocument/2006/relationships/image" Target="../media/mc1478cb199ef8475.svg"/><Relationship Id="rId8" Type="http://schemas.openxmlformats.org/officeDocument/2006/relationships/image" Target="../media/m58000148ba0b362a.png"/><Relationship Id="rId9" Type="http://schemas.openxmlformats.org/officeDocument/2006/relationships/image" Target="../media/mc1478cb199ef8475.svg"/><Relationship Id="rId10" Type="http://schemas.openxmlformats.org/officeDocument/2006/relationships/image" Target="../media/m4883a6bb1eba35d2.png"/><Relationship Id="rId11" Type="http://schemas.openxmlformats.org/officeDocument/2006/relationships/image" Target="../media/mc1478cb199ef8475.svg"/><Relationship Id="rId12" Type="http://schemas.openxmlformats.org/officeDocument/2006/relationships/image" Target="../media/m4883a6bb1eba35d2.png"/><Relationship Id="rId13" Type="http://schemas.openxmlformats.org/officeDocument/2006/relationships/image" Target="../media/mc1478cb199ef8475.svg"/><Relationship Id="rId14" Type="http://schemas.openxmlformats.org/officeDocument/2006/relationships/image" Target="../media/m4883a6bb1eba35d2.png"/><Relationship Id="rId15" Type="http://schemas.openxmlformats.org/officeDocument/2006/relationships/image" Target="../media/mc1478cb199ef847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5000"/>
            <a:ext cx="277324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A2622"/>
                </a:solidFill>
                <a:latin typeface="Golos Text"/>
              </a:rPr>
              <a:t>Защита учебной работы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68860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2E"/>
                </a:solidFill>
                <a:latin typeface="Golos Text"/>
              </a:rPr>
              <a:t>Разбор · Подготовка к защите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96800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2A2622"/>
                </a:solidFill>
                <a:latin typeface="Lora"/>
              </a:rPr>
              <a:t>Текст выступления к защите: что говорить под каждый слайд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210645"/>
            <a:ext cx="7010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06C67"/>
                </a:solidFill>
                <a:latin typeface="Golos Text"/>
              </a:rPr>
              <a:t>Двенадцать шагов от титула до чек-листа: речь пишется под слайды, а не переносится на них.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92800"/>
            <a:ext cx="365601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Формат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89015"/>
            <a:ext cx="3625215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Пошаговый разбор речи под слайды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189413" y="5892800"/>
            <a:ext cx="4546798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Аудитория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89413" y="6089015"/>
            <a:ext cx="4546798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Студент перед защитой курсовой или диплома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768350" y="704850"/>
            <a:ext cx="1259284" cy="330200"/>
          </a:xfrm>
          <a:prstGeom prst="roundRect">
            <a:avLst>
              <a:gd name="adj" fmla="val 5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A262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888405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6F3EC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946150" y="793750"/>
            <a:ext cx="1246981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706C67"/>
                </a:solidFill>
                <a:latin typeface="Golos Text"/>
              </a:rPr>
              <a:t>На экране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8350" y="1295400"/>
            <a:ext cx="47117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706C67"/>
                </a:solidFill>
                <a:latin typeface="Golos Text"/>
              </a:rPr>
              <a:t>Слайд: тезис, цифра, схема, подпись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8350" y="23171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50627" y="2317750"/>
            <a:ext cx="3118485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Читается глазами за 3–5 секунд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8350" y="2781856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50627" y="2782491"/>
            <a:ext cx="3943648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Короткая строка: «Доля выросла вдвое»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8350" y="3246596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—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50627" y="3247231"/>
            <a:ext cx="4089797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Схема и подпись к рисунку без пояснений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908800" y="787400"/>
            <a:ext cx="82236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6F3EC"/>
                </a:solidFill>
                <a:latin typeface="Golos Text"/>
              </a:rPr>
              <a:t>Вслух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12890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6F3EC"/>
                </a:solidFill>
                <a:latin typeface="Golos Text"/>
              </a:rPr>
              <a:t>Речь: связная фраза, пояснение, вывод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731000" y="23107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981230" y="2311400"/>
            <a:ext cx="4916884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Произносится вслух и не дублирует надписи слайда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731000" y="2775506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981230" y="2776141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Две фразы: «На втором этапе показатель вырос вдвое. Это значит, что выбранный подход работает»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731000" y="3486706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7A2E2E"/>
                </a:solidFill>
                <a:latin typeface="Golos Text"/>
              </a:rPr>
              <a:t>+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981230" y="3487341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Связка между элементами: что из чего следует и почему это важно для вывода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4" name="chart4"/>
          <p:cNvGraphicFramePr/>
          <p:nvPr/>
        </p:nvGraphicFramePr>
        <p:xfrm>
          <a:off x="762000" y="2345630"/>
          <a:ext cx="10668000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5" name="text5"/>
          <p:cNvSpPr>
            <a:spLocks noChangeArrowheads="1"/>
          </p:cNvSpPr>
          <p:nvPr/>
        </p:nvSpPr>
        <p:spPr>
          <a:xfrm>
            <a:off x="762000" y="1476970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Сколько слов и секунд в докладе на 7 минут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12629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Репетируйте на 6 минут 30 секунд — 30 секунд остаются на волнение и паузы.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5823588" y="4341359"/>
            <a:ext cx="125723" cy="125723"/>
          </a:xfrm>
          <a:prstGeom prst="roundRect">
            <a:avLst>
              <a:gd name="adj" fmla="val 22728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6" name="pic6"/>
          <p:cNvPicPr/>
          <p:nvPr/>
        </p:nvPicPr>
        <p:blipFill>
          <a:blip r:embed="rId4"/>
          <a:srcRect l="28112" t="0" r="28112" b="0"/>
          <a:stretch>
            <a:fillRect/>
          </a:stretch>
        </p:blipFill>
        <p:spPr>
          <a:xfrm>
            <a:off x="6350" y="6350"/>
            <a:ext cx="5194300" cy="6845300"/>
          </a:xfrm>
          <a:prstGeom prst="rect">
            <a:avLst/>
          </a:prstGeom>
        </p:spPr>
      </p:pic>
      <p:sp>
        <p:nvSpPr>
          <p:cNvPr id="7" name="text7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2E"/>
                </a:solidFill>
                <a:latin typeface="Golos Text"/>
              </a:rPr>
              <a:t>Начало доклада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927100"/>
            <a:ext cx="56134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2A2622"/>
                </a:solidFill>
                <a:latin typeface="Lora"/>
              </a:rPr>
              <a:t>Первые тридцать секунд: три обязательных элемента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5842000" y="2019945"/>
            <a:ext cx="5613400" cy="200392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Обращение к комиссии, точное название темы и одна фраза о том, зачем выполнена работа. Пример реплики вслух: «Уважаемые члены комиссии, вашему вниманию представляется работа на тему… Цель работы — …, поэтому в ней решается задача…». Ни истории вопроса, ни пересказа введения — только эти три элемента, укладывающиеся в 25–30 секунд.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121400" y="4269284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A2622"/>
                </a:solidFill>
                <a:latin typeface="Golos Text"/>
              </a:rPr>
              <a:t>Вся реплика — 25–30 секунд: дальше сразу переход к актуальности и цели.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43588" y="3058758"/>
            <a:ext cx="125724" cy="125724"/>
          </a:xfrm>
          <a:prstGeom prst="roundRect">
            <a:avLst>
              <a:gd name="adj" fmla="val 30304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43588" y="3801709"/>
            <a:ext cx="125724" cy="125723"/>
          </a:xfrm>
          <a:prstGeom prst="roundRect">
            <a:avLst>
              <a:gd name="adj" fmla="val 30304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43588" y="4544659"/>
            <a:ext cx="125724" cy="125723"/>
          </a:xfrm>
          <a:prstGeom prst="roundRect">
            <a:avLst>
              <a:gd name="adj" fmla="val 30304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766491"/>
            <a:ext cx="5257800" cy="4456509"/>
          </a:xfrm>
          <a:prstGeom prst="roundRect">
            <a:avLst>
              <a:gd name="adj" fmla="val 427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2E"/>
                </a:solidFill>
                <a:latin typeface="Golos Text"/>
              </a:rPr>
              <a:t>Речь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88265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Актуальность и цель — двумя предложениями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1400" y="2993033"/>
            <a:ext cx="4699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A2622"/>
                </a:solidFill>
                <a:latin typeface="Golos Text"/>
              </a:rPr>
              <a:t>Обзор литературы и перечисление авторов — это работа для введения, а не для устной речи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1400" y="3735983"/>
            <a:ext cx="4699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A2622"/>
                </a:solidFill>
                <a:latin typeface="Golos Text"/>
              </a:rPr>
              <a:t>Дословное повторение формулировки из введения — комиссия уже читала её в тексте работы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1400" y="4478933"/>
            <a:ext cx="4699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A2622"/>
                </a:solidFill>
                <a:latin typeface="Golos Text"/>
              </a:rPr>
              <a:t>Общие слова о важности темы без опоры на конкретную проблему или потребность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553200" y="3083620"/>
            <a:ext cx="51308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BF9491"/>
                </a:solidFill>
                <a:latin typeface="Golos Text"/>
              </a:rPr>
              <a:t>Чего в этих двух фразах быть не должно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553200" y="3389709"/>
            <a:ext cx="4521200" cy="15238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380"/>
              </a:lnSpc>
            </a:pPr>
            <a:r>
              <a:rPr lang="ru-RU" sz="1700" b="1">
                <a:solidFill>
                  <a:srgbClr val="F6F3EC"/>
                </a:solidFill>
                <a:latin typeface="Golos Text"/>
              </a:rPr>
              <a:t>Первое предложение — проблема или востребованность темы. Второе — цель через глагол: разработать, обосновать, сравнить. Два предложения — и переход к методам.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1910040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Что сказать вслух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Методы и материал: что достаточно назвать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Тип материала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Что именно вы изучали: тексты, данные, объекты, случаи — одно короткое называние без подробностей.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Объём выборки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Число объектов или наблюдений одной цифрой — этого достаточно, чтобы комиссия поняла масштаб.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Названия методов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Перечислите методы по именам, без объяснения их сути — детали держите для ответов на вопросы.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Что оставить на вопросы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Как именно считали, почему выбрали метод, какие были ограничения — это проговаривается только по запросу.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92477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924770"/>
            <a:ext cx="3200400" cy="1651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62000" y="373757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62000" y="373757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62000" y="455037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62000" y="455037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62000" y="536317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762000" y="5363170"/>
            <a:ext cx="7467600" cy="1651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17600" y="1317030"/>
            <a:ext cx="160762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Речь под слайд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1689100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Результаты: как проговорить числа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2574250"/>
            <a:ext cx="4441329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Доля чисел, которые называем вслух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923191" y="2531070"/>
            <a:ext cx="633809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7A2E2E"/>
                </a:solidFill>
                <a:latin typeface="Lora"/>
              </a:rPr>
              <a:t>30%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2000" y="3387050"/>
            <a:ext cx="3614261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Озвученные числа округляем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806906" y="3343870"/>
            <a:ext cx="750094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7A2E2E"/>
                </a:solidFill>
                <a:latin typeface="Lora"/>
              </a:rPr>
              <a:t>100%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4199850"/>
            <a:ext cx="4642842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Озвученные числа даём как изменение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806906" y="4156670"/>
            <a:ext cx="750094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7A2E2E"/>
                </a:solidFill>
                <a:latin typeface="Lora"/>
              </a:rPr>
              <a:t>100%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62000" y="5012650"/>
            <a:ext cx="5000923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Числа, которые остаются только на экране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945217" y="4969470"/>
            <a:ext cx="611783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7A2E2E"/>
                </a:solidFill>
                <a:latin typeface="Lora"/>
              </a:rPr>
              <a:t>70%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583803"/>
            <a:ext cx="1744186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Речь под слайды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778073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Связки между слайдами: четыре готовых оборота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201664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524244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Перехожу к…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907109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Ставится в начале мысли о следующем слайде, а не после щелчка. Даёт комиссии понять, что вы уже движетесь дальше, и время перевести взгляд на экран.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24600" y="2201664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324600" y="2524244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Из этого следует…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324600" y="2907109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Показывает логическую связь между двумя слайдами. Произносится на стыке: сначала итог предыдущего, затем — что из него вытекает.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158555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4481135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Отдельно остановлюсь на…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4864001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Выделяет важный фрагмент, к которому стоит привлечь внимание. После оборота — короткая пауза, чтобы комиссия успела посмотреть на экран.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324600" y="4158555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04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324600" y="4481135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Таким образом…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324600" y="4864001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Подводит промежуточный итог перед переходом к выводам. Держите паузу в одну-две секунды — она отделяет сказанное от следующей части.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6064012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Оборот — начало мысли, а не реакция на смену слайда; после него — короткая пауза.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438499"/>
            <a:ext cx="3183434" cy="3027363"/>
          </a:xfrm>
          <a:prstGeom prst="roundRect">
            <a:avLst>
              <a:gd name="adj" fmla="val 62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504234" y="2438499"/>
            <a:ext cx="3183533" cy="3027363"/>
          </a:xfrm>
          <a:prstGeom prst="roundRect">
            <a:avLst>
              <a:gd name="adj" fmla="val 62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46566" y="2438499"/>
            <a:ext cx="3183434" cy="3027363"/>
          </a:xfrm>
          <a:prstGeom prst="roundRect">
            <a:avLst>
              <a:gd name="adj" fmla="val 629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34" y="3844230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0166" y="3844230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1117600" y="1379438"/>
            <a:ext cx="213518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Завершение доклада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453059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Выводы и практическая значимость: как закончить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679799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2E"/>
                </a:solidFill>
                <a:latin typeface="Lora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606264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Итог по задачам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3955554"/>
            <a:ext cx="2599234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По каждой задаче — одна строка: что сделано и какой получен результат. Без новых мыслей и без пересказа всего доклада.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679799"/>
            <a:ext cx="320893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2E"/>
                </a:solidFill>
                <a:latin typeface="Lora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606264"/>
            <a:ext cx="3088719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Где применим результат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3955554"/>
            <a:ext cx="2599333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Одна фраза о практической значимости: где и как можно использовать полученный результат на практике.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679799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2E"/>
                </a:solidFill>
                <a:latin typeface="Lora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606899"/>
            <a:ext cx="2599234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F6F3EC"/>
                </a:solidFill>
                <a:latin typeface="Golos Text"/>
              </a:rPr>
              <a:t>Фраза-сигнал завершения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4190504"/>
            <a:ext cx="2599234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«Доклад окончен, готов ответить на вопросы». Без неё комиссия не понимает, что вы закончили, и пауза затягивается.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364258"/>
            <a:ext cx="197016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Вопросы комиссии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95078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Три частых вопроса и заготовки ответов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039269"/>
            <a:ext cx="28247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2E"/>
                </a:solidFill>
                <a:latin typeface="Golos Text"/>
              </a:rPr>
              <a:t>Q.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44476" y="3036729"/>
            <a:ext cx="4694535" cy="2336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В чём ваш личный вклад и новизна работы?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41400" y="3361234"/>
            <a:ext cx="4762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Согласитесь с вопросом, назовите одно конкретное своё решение или наблюдение, завершите фразой о том, что именно оно даёт работе.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413500" y="3039269"/>
            <a:ext cx="28247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2E"/>
                </a:solidFill>
                <a:latin typeface="Golos Text"/>
              </a:rPr>
              <a:t>Q.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695976" y="3036729"/>
            <a:ext cx="5185073" cy="2336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Откуда взяты данные и насколько они надёжны?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692900" y="3361234"/>
            <a:ext cx="4762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Коротко подтвердите источник, назовите один факт о выборке или периоде, закончите выводом о том, почему этим данным можно доверять.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686201"/>
            <a:ext cx="28247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2E"/>
                </a:solidFill>
                <a:latin typeface="Golos Text"/>
              </a:rPr>
              <a:t>Q.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4476" y="4683661"/>
            <a:ext cx="4888111" cy="2336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Где результат можно применить на практике?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1400" y="5008166"/>
            <a:ext cx="4762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Примите вопрос, приведите один пример применения, завершите одной фразой о том, кому и как это поможет.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4" name="pic4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1516261"/>
            <a:ext cx="10668000" cy="4408289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1117600" y="622300"/>
            <a:ext cx="77225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Шаг 11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8102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Репетиция: замер времени и что сокращать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608901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Выводы и финальная фраза не сокращаются никогда.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5461000" y="173672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236061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304958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6734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42322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461000" y="47910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10" name="pic10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1838325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2462213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151188"/>
            <a:ext cx="152400" cy="1270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3775075"/>
            <a:ext cx="152400" cy="1270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333875"/>
            <a:ext cx="152400" cy="1270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49900" y="4892675"/>
            <a:ext cx="152400" cy="1270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1117600" y="2118816"/>
            <a:ext cx="157583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Перед защитой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2370237"/>
            <a:ext cx="3962400" cy="13726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33">
                <a:solidFill>
                  <a:srgbClr val="2A2622"/>
                </a:solidFill>
                <a:latin typeface="Lora"/>
              </a:rPr>
              <a:t>Чек-лист речи: шесть пунктов проверки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3954711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Пройдите по списку за день до защиты — каждый пункт отмечается только после реальной проверки.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969000" y="1785938"/>
            <a:ext cx="6058198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Время замерено вслух: доклад укладывается в регламент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969000" y="2294731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Речь произнесена целиком по памяти, а не прочитана с листа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969000" y="2983706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Числа названы словами и слышны, а не прочитаны с экрана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969000" y="3722688"/>
            <a:ext cx="4451052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Между слайдами стоят связки-переходы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969000" y="4281488"/>
            <a:ext cx="5548114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Есть финальная фраза-сигнал об окончании доклада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969000" y="4840288"/>
            <a:ext cx="6000452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2A2622"/>
                </a:solidFill>
                <a:latin typeface="Golos Text"/>
              </a:rPr>
              <a:t>Ответы на три частых вопроса комиссии отрепетированы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 выступления к защите: что говорить под каждый слайд</dc:title>
  <dc:creator>Слайда</dc:creator>
</cp:coreProperties>
</file>