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Сегодня разберём тему, которая пригодится каждому, кто хоть раз готовил выступление: из чего состоит презентация и в каком порядке эти части идут. Хорошая новость в том, что каркас у любой презентации универсальный — что школьный доклад, что отчёт для руководителя собираются из одних и тех же блоков. За ближайшие минуты мы пройдём весь этот каркас от первого слайда до финала.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Для отчёта о работе каркас строится вокруг движения от плана к результату. Сначала показываем план и факт — что собирались сделать и что получилось. Затем перечисляем конкретные результаты, подкрепляем их числовыми показателями. Дальше честно говорим о проблемах и о том, как их решили. И завершаем планами на следующий период — так отчёт не выглядит подведением итогов, а становится основой для дальнейшей работы.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наполнять слайды, проверьте структуру на пять типичных ошибок. Первая и самая частая — нет главной мысли: презентация есть, а ради чего она — непонятно. Вторая — слайд-простыня, когда на экране сплошной текст, который никто не читает. Третья — забыли про выводы, и слушатель уходит без итога. Дальше — перепутан порядок блоков, когда логика выступления ломается. И наконец, слайдов вдвое больше отведённого времени — это верный способ утомить аудиторию. Если хотя бы одна ошибка есть — исправьте её до того, как начнёте работать над содержанием.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открывать редактор и подбирать картинки, проверьте саму структуру. Я предлагаю пять простых вопросов — по одному на каждый ключевой блок. Есть ли главная мысль? Каждый ли слайд несёт одну идею? Логичен ли порядок? Укладываемся ли мы в тайминг? И главное — есть ли выводы и следующий шаг. Если на все пять ответ «да» — структура готова, можно наполнять.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Любая презентация, какой бы она ни была — учебной, продающей или отчётной, — держится на одном и том же каркасе. Это четыре смысловых блока, и у каждого своя задача. Сначала введение: мы захватываем внимание и объясняем, о чём пойдёт речь. Затем основная часть — здесь мы доносим ключевые идеи. Дальше доказательства: подкрепляем сказанное фактами и примерами. И наконец финал: закрепляем выводы и зовём к действию. Запомните эту последовательность — дальше мы разберём, сколько слайдов нужно на каждый блок.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Чтобы выступление звучало уверенно, а не превращалось в гонку по слайдам, есть простой ориентир: примерно один слайд на минуту. На пятиминутку хватит пяти-семи слайдов, а на сорок минут — уже двадцати пяти-тридцати. Это не жёсткое правило, а рабочий каркас: если слайдов заметно больше, вы либо не успеете, либо начнёте говорить слишком быстро. Лучше оставить запас и убрать лишнее, чем скомкать финал.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Введение — это первые три слайда, которые задают тон всему выступлению. Первый — титул: имя докладчика и тема, чтобы слушатель сразу понял, кто перед ним и о чём пойдёт речь. Второй — «зачем вам эта тема»: здесь мы честно говорим, какую пользу человек вынесет из выступления. И третий — главная мысль одной фразой: короткий тезис, который станет стержнем всей презентации. Если эти три слайда готовы, дальше структура собирается почти сама.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основной части держим простое правило: один слайд — один тезис. Не пытайтесь уместить всё сразу — лучше разбейте материал на три-четыре смысловых блока, и внутри каждого блока по одному-два слайда, которые развивают общую мысль. Так слушатель успевает усвоить идею, а вы — не сбиваетесь. Дальше посмотрим, как это работает на конкретных примерах.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мы дошли до доказательств, у нас есть три проверенных инструмента. Первый — число: одна сильная цифра, которая бьёт точно в цель и остаётся в памяти слушателя. Второй — график: он показывает динамику, тренд, движение — то, что словами объяснять долго. И третий — кейс: реальный пример с результатом, который убеждает лучше любых абстрактных рассуждений. Главное правило — не смешивать их на одном слайде. Один слайд — один формат, одна мысль. И тогда доказательная часть работает безотказно.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Финал — это то, что останется у слушателя после того, как вы закончите. Здесь три обязательных элемента. Первый — выводы: два-три коротких пункта, которые резюмируют главное из выступления. Второй — следующий шаг: скажите слушателю прямо, что он может сделать сразу после того, как вы закончите, — задать вопрос, открыть сайт, записаться. И третий — контакты: телефон, почта, соцсети, чтобы с вами было легко связаться. И не забудьте про завершающий слайд «Спасибо» — это вежливая и аккуратная точка выступления.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Для защиты учебной работы каркас почти готов — просто меняем порядок блоков под логику исследования. Сначала показываем актуальность, чтобы комиссия поняла, почему тема заслуживает внимания. Потом — цель и задачи: что именно вы планировали сделать. Дальше методы, чтобы было видно, как вы работали. Затем результаты с ключевыми цифрами — это сердце защиты. И в конце выводы, где подводите итог и объясняете значимость работы. Такой порядок помогает комиссии легко следить за вашей логикой.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мы готовим презентацию для встречи с клиентом, важно выстроить её вокруг его вопросов, а не вокруг наших возможностей. Поэтому каркас начинается с задачи клиента — это его потребность, которую мы закрываем. Дальше идёт наше решение и механизм: что именно мы предлагаем и как это работает на практике. Затем мы показываем результаты — цифры и кейсы, которые подтверждают, что решение работает, и честно говорим о цене. И в конце всегда должен быть следующий шаг — конкретная договорённость, чтобы встреча закончилась действием, а не просто разговором.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1596f509933444ce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923af6d9af5736d0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86c6c84105a3fb9b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31db599005b0045e.png"/><Relationship Id="rId4" Type="http://schemas.openxmlformats.org/officeDocument/2006/relationships/image" Target="../media/mb07cf53db22c5ac2.png"/><Relationship Id="rId5" Type="http://schemas.openxmlformats.org/officeDocument/2006/relationships/image" Target="../media/m788015e0f5770224.svg"/><Relationship Id="rId6" Type="http://schemas.openxmlformats.org/officeDocument/2006/relationships/image" Target="../media/mb07cf53db22c5ac2.png"/><Relationship Id="rId7" Type="http://schemas.openxmlformats.org/officeDocument/2006/relationships/image" Target="../media/m788015e0f5770224.svg"/><Relationship Id="rId8" Type="http://schemas.openxmlformats.org/officeDocument/2006/relationships/image" Target="../media/m3316057842bf3091.png"/><Relationship Id="rId9" Type="http://schemas.openxmlformats.org/officeDocument/2006/relationships/image" Target="../media/m788015e0f5770224.svg"/><Relationship Id="rId10" Type="http://schemas.openxmlformats.org/officeDocument/2006/relationships/image" Target="../media/m7ea891471ffb48b0.png"/><Relationship Id="rId11" Type="http://schemas.openxmlformats.org/officeDocument/2006/relationships/image" Target="../media/m788015e0f5770224.svg"/><Relationship Id="rId12" Type="http://schemas.openxmlformats.org/officeDocument/2006/relationships/image" Target="../media/m3ab9961587116500.png"/><Relationship Id="rId13" Type="http://schemas.openxmlformats.org/officeDocument/2006/relationships/image" Target="../media/m788015e0f5770224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923af6d9af5736d0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cfb64499c092a4e8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923af6d9af5736d0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e2fd79e482d4672b.png"/><Relationship Id="rId4" Type="http://schemas.openxmlformats.org/officeDocument/2006/relationships/image" Target="../media/ma1217f1171da159d.png"/><Relationship Id="rId5" Type="http://schemas.openxmlformats.org/officeDocument/2006/relationships/image" Target="../media/maa9b6c685721fa05.svg"/><Relationship Id="rId6" Type="http://schemas.openxmlformats.org/officeDocument/2006/relationships/image" Target="../media/mf9e57a84d7ca8184.png"/><Relationship Id="rId7" Type="http://schemas.openxmlformats.org/officeDocument/2006/relationships/image" Target="../media/maa9b6c685721fa05.svg"/><Relationship Id="rId8" Type="http://schemas.openxmlformats.org/officeDocument/2006/relationships/image" Target="../media/mce46048237cd3b47.png"/><Relationship Id="rId9" Type="http://schemas.openxmlformats.org/officeDocument/2006/relationships/image" Target="../media/maa9b6c685721fa05.sv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923af6d9af5736d0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923af6d9af5736d0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923af6d9af5736d0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97bf80940ac84555.png"/><Relationship Id="rId4" Type="http://schemas.openxmlformats.org/officeDocument/2006/relationships/image" Target="../media/ma1217f1171da159d.png"/><Relationship Id="rId5" Type="http://schemas.openxmlformats.org/officeDocument/2006/relationships/image" Target="../media/maa9b6c685721fa05.svg"/><Relationship Id="rId6" Type="http://schemas.openxmlformats.org/officeDocument/2006/relationships/image" Target="../media/mf9e57a84d7ca8184.png"/><Relationship Id="rId7" Type="http://schemas.openxmlformats.org/officeDocument/2006/relationships/image" Target="../media/maa9b6c685721fa05.svg"/><Relationship Id="rId8" Type="http://schemas.openxmlformats.org/officeDocument/2006/relationships/image" Target="../media/mce46048237cd3b47.png"/><Relationship Id="rId9" Type="http://schemas.openxmlformats.org/officeDocument/2006/relationships/image" Target="../media/maa9b6c685721fa0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2B5B84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86442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2B5B84"/>
                </a:solidFill>
                <a:latin typeface="Manrope"/>
              </a:rPr>
              <a:t>Разбор темы · Структура презентации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137470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Структура презентации: универсальный каркас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685480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Любая презентация — от школьного доклада до отчёта для руководителя — собирается из одних и тех же повторяющихся блоков. Разберём, из каких именно и в каком порядке их выстраивать.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848350"/>
            <a:ext cx="63423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57900"/>
            <a:ext cx="63423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школьников, студентов и специалистов, готовящих выступление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75296"/>
            <a:ext cx="2011660" cy="4393704"/>
          </a:xfrm>
          <a:prstGeom prst="roundRect">
            <a:avLst>
              <a:gd name="adj" fmla="val 1136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965200" y="2191246"/>
            <a:ext cx="1605260" cy="8890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2926060" y="1575296"/>
            <a:ext cx="2011660" cy="4393704"/>
          </a:xfrm>
          <a:prstGeom prst="roundRect">
            <a:avLst>
              <a:gd name="adj" fmla="val 1136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129260" y="2191246"/>
            <a:ext cx="1605260" cy="8890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090120" y="1575296"/>
            <a:ext cx="2011660" cy="4393704"/>
          </a:xfrm>
          <a:prstGeom prst="roundRect">
            <a:avLst>
              <a:gd name="adj" fmla="val 1136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293320" y="2191246"/>
            <a:ext cx="1605260" cy="8890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254180" y="1575296"/>
            <a:ext cx="2011660" cy="4393704"/>
          </a:xfrm>
          <a:prstGeom prst="roundRect">
            <a:avLst>
              <a:gd name="adj" fmla="val 11363"/>
            </a:avLst>
          </a:prstGeom>
          <a:solidFill>
            <a:srgbClr val="E2E9EF"/>
          </a:solidFill>
          <a:ln w="12700" cap="flat">
            <a:solidFill>
              <a:srgbClr val="2B5B84"/>
            </a:solidFill>
          </a:ln>
        </p:spPr>
      </p:sp>
      <p:sp>
        <p:nvSpPr>
          <p:cNvPr id="10" name="card10"/>
          <p:cNvSpPr/>
          <p:nvPr/>
        </p:nvSpPr>
        <p:spPr>
          <a:xfrm>
            <a:off x="7470080" y="2203946"/>
            <a:ext cx="1579860" cy="8890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9418241" y="1575296"/>
            <a:ext cx="2011660" cy="4393704"/>
          </a:xfrm>
          <a:prstGeom prst="roundRect">
            <a:avLst>
              <a:gd name="adj" fmla="val 1136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9621441" y="2191246"/>
            <a:ext cx="1605260" cy="685800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117600" y="615950"/>
            <a:ext cx="172166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B5B84"/>
                </a:solidFill>
                <a:latin typeface="Manrope"/>
              </a:rPr>
              <a:t>Отчёт о работе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Каркас отчёта: от плана к планам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65200" y="1803896"/>
            <a:ext cx="569615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Этап 1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2102048" y="1861046"/>
            <a:ext cx="692948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Готово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130300" y="2330946"/>
            <a:ext cx="130046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 strike="sngStrike">
                <a:solidFill>
                  <a:srgbClr val="636569"/>
                </a:solidFill>
                <a:latin typeface="Manrope"/>
              </a:rPr>
              <a:t>План и факт: что планировали и что сделали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3129260" y="1803896"/>
            <a:ext cx="597098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Этап 2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266109" y="1861046"/>
            <a:ext cx="692948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Готово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3294360" y="2330946"/>
            <a:ext cx="130046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 strike="sngStrike">
                <a:solidFill>
                  <a:srgbClr val="636569"/>
                </a:solidFill>
                <a:latin typeface="Manrope"/>
              </a:rPr>
              <a:t>Что сделано: перечень результатов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5293320" y="1803896"/>
            <a:ext cx="5944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Этап 3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430169" y="1861046"/>
            <a:ext cx="692948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Готово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5458420" y="2330946"/>
            <a:ext cx="130046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 strike="sngStrike">
                <a:solidFill>
                  <a:srgbClr val="636569"/>
                </a:solidFill>
                <a:latin typeface="Manrope"/>
              </a:rPr>
              <a:t>Показатели: числовые метрики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7470080" y="1816596"/>
            <a:ext cx="600075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2B5B84"/>
                </a:solidFill>
                <a:latin typeface="Manrope"/>
              </a:rPr>
              <a:t>Этап 4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575873" y="1873746"/>
            <a:ext cx="698603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2B5B84"/>
                </a:solidFill>
                <a:latin typeface="Manrope"/>
              </a:rPr>
              <a:t>Сейчас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7635180" y="2343646"/>
            <a:ext cx="127506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Проблемы: трудности и их решение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621441" y="1803896"/>
            <a:ext cx="59819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Этап 5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10902652" y="1861046"/>
            <a:ext cx="548584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9786541" y="2330946"/>
            <a:ext cx="130046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Планы: следующие шаги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1896607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2B5B84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82608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2B5B84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75557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B5B84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68505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B5B84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561453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B5B84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26864"/>
            <a:ext cx="204658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B5B84"/>
                </a:solidFill>
                <a:latin typeface="Manrope"/>
              </a:rPr>
              <a:t>Типичные ошибки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2302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Пять типичных ошибок структуры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181490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Нет главной мысли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Сформулируйте ключевую идею одной фразой и проверьте, что каждый слайд работает на неё.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274439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Слайд-простыня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Оставляйте на слайде один тезис и визуал — подробности выносите в речь или раздаточный материал.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367387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Нет выводов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Завершайте каждый блок и всю презентацию итогом — иначе слушатель не запомнит главное.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460335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Перепутан порядок блоков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Двигайтесь по каркасу: введение → основная часть → доказательства → финал, не меняя логику.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553283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Слайдов вдвое больше времени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Считайте по правилу: 1 минута — 1 слайд. Лишнее сокращайте без жалости.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461000" y="2016125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2B5B84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461000" y="2574925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2B5B84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461000" y="3198813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2B5B84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461000" y="38227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2B5B84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461000" y="4446588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2B5B84"/>
          </a:solidFill>
          <a:ln>
            <a:noFill/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49900" y="2117725"/>
            <a:ext cx="152400" cy="1270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49900" y="2676525"/>
            <a:ext cx="152400" cy="1270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9900" y="3300413"/>
            <a:ext cx="152400" cy="127000"/>
          </a:xfrm>
          <a:prstGeom prst="rect">
            <a:avLst/>
          </a:prstGeom>
        </p:spPr>
      </p:pic>
      <p:pic>
        <p:nvPicPr>
          <p:cNvPr id="11" name="pic11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49900" y="3924300"/>
            <a:ext cx="152400" cy="1270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49900" y="4548188"/>
            <a:ext cx="152400" cy="127000"/>
          </a:xfrm>
          <a:prstGeom prst="rect">
            <a:avLst/>
          </a:prstGeom>
        </p:spPr>
      </p:pic>
      <p:sp>
        <p:nvSpPr>
          <p:cNvPr id="13" name="text13"/>
          <p:cNvSpPr>
            <a:spLocks noChangeArrowheads="1"/>
          </p:cNvSpPr>
          <p:nvPr/>
        </p:nvSpPr>
        <p:spPr>
          <a:xfrm>
            <a:off x="1117600" y="2003227"/>
            <a:ext cx="224375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B5B84"/>
                </a:solidFill>
                <a:latin typeface="Manrope"/>
              </a:rPr>
              <a:t>Перед наполнением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2262882"/>
            <a:ext cx="3962400" cy="18260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570"/>
              </a:lnSpc>
            </a:pPr>
            <a:r>
              <a:rPr lang="ru-RU" sz="3400" b="1" spc="-67">
                <a:solidFill>
                  <a:srgbClr val="15171C"/>
                </a:solidFill>
                <a:latin typeface="Manrope"/>
              </a:rPr>
              <a:t>Чек-лист: проверьте структуру до наполнения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4322911"/>
            <a:ext cx="3962400" cy="52447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15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Пять вопросов — если на все ответ «да», структура готова к работе.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5969000" y="2053431"/>
            <a:ext cx="6029920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Есть ли главная мысль, ради которой всё рассказывается?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5969000" y="2612231"/>
            <a:ext cx="4497784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Каждый ли слайд несёт ровно одну идею?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969000" y="3121025"/>
            <a:ext cx="5486400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Логичен ли порядок блоков — введение, основа, доказательства, финал?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969000" y="3860006"/>
            <a:ext cx="5796260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Укладывается ли число слайдов в отведённый тайминг?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5969000" y="4368800"/>
            <a:ext cx="5486400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Есть ли выводы и понятный следующий шаг для слушателя?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86882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B5B84"/>
                </a:solidFill>
                <a:latin typeface="Manrope"/>
              </a:rPr>
              <a:t>Каркас доклада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Четыре смысловых блока любого доклада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Введение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11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Захватить внимание и обозначить тему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Основная часть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11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Донести ключевые идеи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Доказательства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13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Подкрепить фактами и примерами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Финал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13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Закрепить выводы и призвать к действию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252266"/>
            <a:ext cx="10668000" cy="2978150"/>
          </a:xfrm>
          <a:prstGeom prst="roundRect">
            <a:avLst>
              <a:gd name="adj" fmla="val 7675"/>
            </a:avLst>
          </a:prstGeom>
          <a:noFill/>
          <a:ln w="12700" cap="flat">
            <a:solidFill>
              <a:srgbClr val="E2E9EF"/>
            </a:solidFill>
          </a:ln>
        </p:spPr>
      </p:sp>
      <p:sp>
        <p:nvSpPr>
          <p:cNvPr id="4" name="card4"/>
          <p:cNvSpPr/>
          <p:nvPr/>
        </p:nvSpPr>
        <p:spPr>
          <a:xfrm>
            <a:off x="7323931" y="2264966"/>
            <a:ext cx="4093369" cy="590550"/>
          </a:xfrm>
          <a:prstGeom prst="rect">
            <a:avLst/>
          </a:prstGeom>
          <a:solidFill>
            <a:srgbClr val="E2E9E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23931" y="2855516"/>
            <a:ext cx="4093369" cy="590550"/>
          </a:xfrm>
          <a:prstGeom prst="rect">
            <a:avLst/>
          </a:prstGeom>
          <a:solidFill>
            <a:srgbClr val="E2E9E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23931" y="3446066"/>
            <a:ext cx="4093369" cy="590550"/>
          </a:xfrm>
          <a:prstGeom prst="rect">
            <a:avLst/>
          </a:prstGeom>
          <a:solidFill>
            <a:srgbClr val="E2E9E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23931" y="4036616"/>
            <a:ext cx="4093369" cy="590550"/>
          </a:xfrm>
          <a:prstGeom prst="rect">
            <a:avLst/>
          </a:prstGeom>
          <a:solidFill>
            <a:srgbClr val="E2E9E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323931" y="4627166"/>
            <a:ext cx="4093369" cy="590550"/>
          </a:xfrm>
          <a:prstGeom prst="rect">
            <a:avLst/>
          </a:prstGeom>
          <a:solidFill>
            <a:srgbClr val="E2E9EF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1227435"/>
            <a:ext cx="357157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B5B84"/>
                </a:solidFill>
                <a:latin typeface="Manrope"/>
              </a:rPr>
              <a:t>Соответствие времени и слайдов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455341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Сколько слайдов нужно выступлению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65200" y="2430066"/>
            <a:ext cx="680323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Длительность выступления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196931" y="2430066"/>
            <a:ext cx="434736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B5B84"/>
                </a:solidFill>
                <a:latin typeface="Manrope"/>
              </a:rPr>
              <a:t>Число слайдов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65200" y="3020616"/>
            <a:ext cx="680323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5 минут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196931" y="3020616"/>
            <a:ext cx="434736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5–7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65200" y="3611166"/>
            <a:ext cx="680323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10 минут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196931" y="3611166"/>
            <a:ext cx="434736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10–12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65200" y="4201716"/>
            <a:ext cx="680323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20 минут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196931" y="4201716"/>
            <a:ext cx="434736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15–20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65200" y="4792266"/>
            <a:ext cx="680323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40 минут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196931" y="4792266"/>
            <a:ext cx="434736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25–30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62000" y="538281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Рабочий ориентир — примерно один слайд на минуту с запасом.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615950"/>
            <a:ext cx="113635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B5B84"/>
                </a:solidFill>
                <a:latin typeface="Manrope"/>
              </a:rPr>
              <a:t>Введение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Введение: три обязательных слайда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Титул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Имя докладчика и тема выступления — чтобы слушатель знал, кто перед ним и о чём пойдёт речь.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Зачем вам эта тема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Польза для слушателя: что он узнает и как применит. Отвечает на вопрос «почему мне это важно».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Главная мысль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Тезис всего выступления одной фразой — задаёт направление и помогает не потерять нить рассказа.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668588"/>
            <a:ext cx="2247900" cy="2588022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568700" y="2668588"/>
            <a:ext cx="2247900" cy="2588022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375400" y="2668588"/>
            <a:ext cx="2247900" cy="2588022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82100" y="2668588"/>
            <a:ext cx="2247900" cy="2588022"/>
          </a:xfrm>
          <a:prstGeom prst="roundRect">
            <a:avLst>
              <a:gd name="adj" fmla="val 10169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54648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54648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54648"/>
            <a:ext cx="254000" cy="215900"/>
          </a:xfrm>
          <a:prstGeom prst="rect">
            <a:avLst/>
          </a:prstGeom>
        </p:spPr>
      </p:pic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1582241"/>
            <a:ext cx="186501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B5B84"/>
                </a:solidFill>
                <a:latin typeface="Manrope"/>
              </a:rPr>
              <a:t>Основная часть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670447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Один слайд — один тезис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288448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B5B84"/>
                </a:solidFill>
                <a:latin typeface="Manrope"/>
              </a:rPr>
              <a:t>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3836988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Блок 1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4217392"/>
            <a:ext cx="16637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1–2 слайда раскрывают первый тезис выступления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3873500" y="288448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B5B84"/>
                </a:solidFill>
                <a:latin typeface="Manrope"/>
              </a:rPr>
              <a:t>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3836988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Блок 2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4217392"/>
            <a:ext cx="16637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Следующая группа слайдов — второй тезис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680200" y="288448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B5B84"/>
                </a:solidFill>
                <a:latin typeface="Manrope"/>
              </a:rPr>
              <a:t>3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3836988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Блок 3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4217392"/>
            <a:ext cx="16637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Третий тезис: ещё 1–2 слайда с аргументами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486900" y="288448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B5B84"/>
                </a:solidFill>
                <a:latin typeface="Manrope"/>
              </a:rPr>
              <a:t>4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3836988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Блок 4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4217392"/>
            <a:ext cx="16637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Завершающий тезис основной части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953669"/>
            <a:ext cx="52578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615950"/>
            <a:ext cx="243401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B5B84"/>
                </a:solidFill>
                <a:latin typeface="Manrope"/>
              </a:rPr>
              <a:t>Доказательная часть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Три формата доказательств: число, график, кейс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Число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20851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Одна сильная цифра, которая впечатляет и запоминается. Уместно, когда нужно показать масштаб или результат. Подавайте крупно, без лишних деталей.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График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20851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Наглядная динамика: рост, падение, сравнение. Уместен, когда важно показать тренд или изменение во времени. Один график — один вывод.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423941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55691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Кейс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92462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Реальный пример с результатом: было — сделали — получили. Убеждает лучше абстракций. Кратко: ситуация, действие, итог.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84405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B5B84"/>
                </a:solidFill>
                <a:latin typeface="Manrope"/>
              </a:rPr>
              <a:t>Финал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Финал: выводы, следующий шаг, контакты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Выводы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2–3 пункта-резюме: что слушатель должен запомнить из вашего выступления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Следующий шаг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Конкретное действие сразу после выступления: задать вопрос, открыть сайт, записаться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Контакты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Телефон, почта, соцсети — чтобы слушатель знал, как с вами связаться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Спасибо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Завершающий слайд с благодарностью — вежливая точка выступления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34544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549896"/>
            <a:ext cx="34544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1549896"/>
            <a:ext cx="34544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35598"/>
            <a:ext cx="34544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card7"/>
          <p:cNvSpPr/>
          <p:nvPr/>
        </p:nvSpPr>
        <p:spPr>
          <a:xfrm>
            <a:off x="4368800" y="3835598"/>
            <a:ext cx="34544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15950"/>
            <a:ext cx="176822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B5B84"/>
                </a:solidFill>
                <a:latin typeface="Manrope"/>
              </a:rPr>
              <a:t>Каркас защиты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Структура защиты учебной работы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83564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15314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Актуальность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520811"/>
            <a:ext cx="339852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Почему тема важна и кому это нужно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9950" y="183564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215314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Цель и задачи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520811"/>
            <a:ext cx="339852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Что планировалось сделать и зачем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6750" y="183564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215314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Методы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520811"/>
            <a:ext cx="339852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Как проводилось исследование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73150" y="4121348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4438848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Результаты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806513"/>
            <a:ext cx="339852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Что получилось, ключевые цифры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679950" y="4121348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B5B84"/>
                </a:solidFill>
                <a:latin typeface="Manrope"/>
              </a:rPr>
              <a:t>05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9950" y="4438848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Выводы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806513"/>
            <a:ext cx="339852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Итоги и значимость работы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062956"/>
            <a:ext cx="2247900" cy="379928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568700" y="2062956"/>
            <a:ext cx="2247900" cy="379928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375400" y="2062956"/>
            <a:ext cx="2247900" cy="379928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82100" y="2062956"/>
            <a:ext cx="2247900" cy="3799284"/>
          </a:xfrm>
          <a:prstGeom prst="roundRect">
            <a:avLst>
              <a:gd name="adj" fmla="val 10169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54648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54648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54648"/>
            <a:ext cx="254000" cy="215900"/>
          </a:xfrm>
          <a:prstGeom prst="rect">
            <a:avLst/>
          </a:prstGeom>
        </p:spPr>
      </p:pic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976610"/>
            <a:ext cx="228233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B5B84"/>
                </a:solidFill>
                <a:latin typeface="Manrope"/>
              </a:rPr>
              <a:t>Продающая встреча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06481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Каркас для встречи с клиентом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227885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B5B84"/>
                </a:solidFill>
                <a:latin typeface="Manrope"/>
              </a:rPr>
              <a:t>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3231356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Задача клиента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3611761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Начните с потребности клиента: какую проблему он хочет решить и почему это важно для него.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3873500" y="227885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B5B84"/>
                </a:solidFill>
                <a:latin typeface="Manrope"/>
              </a:rPr>
              <a:t>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3231356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Решение и механизм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3878461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Покажите ваше предложение и объясните, как оно работает: что именно вы делаете и каким образом это закрывает задачу.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680200" y="227885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B5B84"/>
                </a:solidFill>
                <a:latin typeface="Manrope"/>
              </a:rPr>
              <a:t>3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3231356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Результаты и цена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3878461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Подкрепите решение цифрами и кейсами, затем честно назовите стоимость и условия — это снимает возражения.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486900" y="227885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B5B84"/>
                </a:solidFill>
                <a:latin typeface="Manrope"/>
              </a:rPr>
              <a:t>4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3231356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Следующий шаг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3611761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Завершите конкретной договорённостью: что клиент делает дальше — тест, пилот, подписание договора.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презентации: универсальный каркас</dc:title>
  <dc:creator>Слайда</dc:creator>
</cp:coreProperties>
</file>