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JetBrains Mono"/>
      <p:regular r:id="rId200"/>
      <p:bold r:id="rId201"/>
    </p:embeddedFont>
    <p:embeddedFont>
      <p:font typeface="Oswald"/>
      <p:regular r:id="rId204"/>
      <p:bold r:id="rId205"/>
    </p:embeddedFont>
    <p:embeddedFont>
      <p:font typeface="Golos Text"/>
      <p:regular r:id="rId208"/>
      <p:bold r:id="rId209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Relationship Id="rId208" Type="http://schemas.openxmlformats.org/officeDocument/2006/relationships/font" Target="fonts/font9.fntdata"/><Relationship Id="rId209" Type="http://schemas.openxmlformats.org/officeDocument/2006/relationships/font" Target="fonts/font10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C8102E"/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rgbClr val="E08482"/>
              </a:solidFill>
              <a:ln>
                <a:noFill/>
              </a:ln>
            </c:spPr>
          </c:dPt>
          <c:dPt>
            <c:idx val="2"/>
            <c:bubble3D val="0"/>
            <c:spPr>
              <a:solidFill>
                <a:srgbClr val="7D2D30"/>
              </a:solidFill>
              <a:ln>
                <a:noFill/>
              </a:ln>
            </c:spPr>
          </c:dPt>
          <c:dPt>
            <c:idx val="3"/>
            <c:bubble3D val="0"/>
            <c:spPr>
              <a:solidFill>
                <a:srgbClr val="E7B6B5"/>
              </a:solidFill>
              <a:ln>
                <a:noFill/>
              </a:ln>
            </c:spPr>
          </c:dPt>
          <c:dPt>
            <c:idx val="4"/>
            <c:bubble3D val="0"/>
            <c:spPr>
              <a:solidFill>
                <a:srgbClr val="666A6E"/>
              </a:solidFill>
              <a:ln>
                <a:noFill/>
              </a:ln>
            </c:spPr>
          </c:dPt>
          <c:dLbls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Sheet1!$A$2:$A$6</c:f>
              <c:strCache>
                <c:ptCount val="5"/>
                <c:pt idx="0">
                  <c:v>Материалы</c:v>
                </c:pt>
                <c:pt idx="1">
                  <c:v>Строительно-монтажные работы</c:v>
                </c:pt>
                <c:pt idx="2">
                  <c:v>Техника</c:v>
                </c:pt>
                <c:pt idx="3">
                  <c:v>Проектирование и согласования</c:v>
                </c:pt>
                <c:pt idx="4">
                  <c:v>Накладные расходы и прибыль подрядчика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45</c:v>
                </c:pt>
                <c:pt idx="1">
                  <c:v>25</c:v>
                </c:pt>
                <c:pt idx="2">
                  <c:v>10</c:v>
                </c:pt>
                <c:pt idx="3">
                  <c:v>8</c:v>
                </c:pt>
                <c:pt idx="4">
                  <c:v>12</c:v>
                </c:pt>
              </c:numCache>
            </c:numRef>
          </c:val>
        </c:ser>
        <c:firstSliceAng val="0"/>
        <c:holeSize val="70"/>
      </c:doughnutChart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400">
          <a:solidFill>
            <a:srgbClr val="666A6E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день. Мы — «Гранит-Строй», строим коммерческие объекты под ключ: от производственных зданий до складов и офисов. За 15 лет на рынке мы прошли путь от небольших подрядов до объектов, где заказчик доверяет нам весь цикл — от проекта до ввода в эксплуатацию. Сегодня покажем, как мы работаем, на чём стоим и что вы получите, подписав договор с нами.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готовы сделать следующий шаг — приехать на вашу площадку, оценить условия и подготовить расчёт сметы в течение 10 рабочих дней. Это позволит вам увидеть реальную стоимость и сроки до подписания договора. Наши контакты на слайде — свяжитесь с нами, и мы назначим выезд. Спасибо за внимание, готовы ответить на ваши вопросы.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Коротко о компании. Мы работаем с 2011 года, за это время сдали 47 объектов. В штате 320 специалистов — это наши инженеры, прорабы и рабочие, а не субподрядчики. У нас есть допуски СРО на генподряд, работаем в 12 регионах России.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строим четыре типа объектов — от производственных зданий до реконструкции. По каждому направлению у нас есть типовые параметры: площадь и срок. Например, склад до 30 тысяч квадратов мы готовы сдать за 10–16 месяцев, а реконструкция может занять от полугода. Эти цифры — ориентир для планирования вашего проекта.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ведём проект по отработанной схеме. Начинаем с изысканий и проектирования — это подготовительный этап, где закладывается вся база. Затем идут согласования и подготовка площадки: мы берём на себя экспертизу, разрешения и обустройство бытового городка. Основной этап — строительно-монтажные работы — занимает 8–12 месяцев. Завершаем сдачей в эксплуатацию с полным пакетом документов. В сумме полный цикл занимает от 14 до 21 месяца в зависимости от сложности объекта.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За последние три года мы сдали четыре объекта в четырёх городах — от производственного цеха до реконструкции торгового центра. Обратите внимание на сроки: они включают все этапы, от изысканий до ввода в эксплуатацию. Например, складской комплекс на 12 тысяч квадратов в Казани мы построили за 16 месяцев — это хороший показатель для такого объёма. Реконструкция торгового центра в Самаре заняла всего 9 месяцев, потому что мы работали в действующем здании. Эти объекты — наша база для расчёта сроков и стоимости вашего проекта.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Чтобы вы понимали, на какие ресурсы мы опираемся при строительстве вашего объекта, покажу наш собственный парк и команды. У нас 28 единиц техники — это краны, экскаваторы, самосвалы, всё своё, не арендуем. Шесть постоянных бригад — монолитчики, каменщики, отделочники, кровельщики. В пиковые периоды на площадке одновременно работают до 150 человек. И отдельно отмечу собственную лабораторию контроля качества бетона и грунтов — это позволяет нам проверять материалы прямо на объекте, не отправляя пробы в сторонние организации. Именно поэтому ключевые этапы мы делаем своими силами и меньше зависим от субподрядчиков.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Качество и безопасность у нас — это не отдельная функция, а ежедневная работа каждого участника стройки. На каждом объекте действует трёхуровневая система контроля: ежедневно прораб и инженер ПТО проверяют и качество работ, и соблюдение техники безопасности. Раз в неделю собирается комиссия во главе с главным инженером, которая разбирает замечания и корректирует графики. А раз в месяц подключается наша строительная лаборатория — она испытывает материалы и конструкции, проводит аудит документации. За весь период 2023–2026 годов у нас ноль случаев травматизма. Это результат того, что безопасность встроена в процесс, а не висит отдельным приказом.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Типовой объект площадью 5 000 квадратных метров мы строим за 12 месяцев. Первые два месяца уходят на изыскания и проектирование, ещё один — на экспертизу. С четвёртого месяца начинаются строительно-монтажные работы, которые занимают основную часть графика — семь месяцев. Последний месяц — это сдача объекта с полным пакетом исполнительной документации. Срок удерживаем за счёт еженедельного план-факта по каждой захватке и заложенного резерва на техперерывы, например на зимнее бетонирование.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Давайте разберём, из чего складывается цена. Основная доля — материалы, почти половина сметы. Ещё четверть — это сами строительно-монтажные работы, то есть труд наших бригад. Техника, проектирование и согласования — ещё около 18 процентов. И 12 процентов — накладные расходы и наша прибыль как подрядчика. Важно понимать: итоговая цифра сильно зависит от условий конкретного объекта — сложности конструкций, грунтов, удалённости площадки и ваших требований. Поэтому точную смету мы считаем после выезда на участок и изучения документации.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5a2133ad6696b05c.png"/><Relationship Id="rId4" Type="http://schemas.openxmlformats.org/officeDocument/2006/relationships/image" Target="../media/m609090dd01776270.jpe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29421776e21552b2.png"/><Relationship Id="rId4" Type="http://schemas.openxmlformats.org/officeDocument/2006/relationships/image" Target="../media/md9c29ebe20832622.png"/><Relationship Id="rId5" Type="http://schemas.openxmlformats.org/officeDocument/2006/relationships/image" Target="../media/mc1aede929ea60a2f.sv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42f310d88707f409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29421776e21552b2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74fa400457de461c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29421776e21552b2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29421776e21552b2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29421776e21552b2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74fa400457de461c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29421776e21552b2.png"/><Relationship Id="rId100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tretch>
            <a:fillRect/>
          </a:stretch>
        </p:blipFill>
        <p:spPr>
          <a:xfrm>
            <a:off x="12700" y="12700"/>
            <a:ext cx="12166600" cy="6832600"/>
          </a:xfrm>
          <a:prstGeom prst="rect">
            <a:avLst/>
          </a:prstGeom>
        </p:spPr>
      </p:pic>
      <p:sp>
        <p:nvSpPr>
          <p:cNvPr id="4" name="text4"/>
          <p:cNvSpPr>
            <a:spLocks noChangeArrowheads="1"/>
          </p:cNvSpPr>
          <p:nvPr/>
        </p:nvSpPr>
        <p:spPr>
          <a:xfrm>
            <a:off x="1130300" y="577850"/>
            <a:ext cx="1552496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FFFFFF"/>
                </a:solidFill>
                <a:latin typeface="JetBrains Mono"/>
              </a:rPr>
              <a:t>Гранит-Строй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4246959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JetBrains Mono"/>
              </a:rPr>
              <a:t>Коммерческое строительство под ключ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4450159"/>
            <a:ext cx="9842500" cy="70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460"/>
              </a:lnSpc>
            </a:pPr>
            <a:r>
              <a:rPr lang="ru-RU" sz="5200" b="1" spc="-129">
                <a:solidFill>
                  <a:srgbClr val="FFFFFF"/>
                </a:solidFill>
                <a:latin typeface="Oswald"/>
              </a:rPr>
              <a:t>Гранит-Строй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5286375"/>
            <a:ext cx="6375400" cy="584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FFFFFF"/>
                </a:solidFill>
                <a:latin typeface="Golos Text"/>
              </a:rPr>
              <a:t>Строительство коммерческих объектов под ключ: производственные здания, склады, торговые и офисные объекты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038850"/>
            <a:ext cx="11303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FFFFFF"/>
                </a:solidFill>
                <a:latin typeface="Golos Text"/>
              </a:rPr>
              <a:t>Презентация для технического заказчика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3272B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4469110"/>
            <a:ext cx="2906514" cy="533400"/>
          </a:xfrm>
          <a:prstGeom prst="roundRect">
            <a:avLst>
              <a:gd name="adj" fmla="val 28571"/>
            </a:avLst>
          </a:prstGeom>
          <a:solidFill>
            <a:srgbClr val="C8102E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820914" y="4469110"/>
            <a:ext cx="2607766" cy="533400"/>
          </a:xfrm>
          <a:prstGeom prst="roundRect">
            <a:avLst>
              <a:gd name="adj" fmla="val 28571"/>
            </a:avLst>
          </a:prstGeom>
          <a:noFill/>
          <a:ln w="6350" cap="flat">
            <a:solidFill>
              <a:srgbClr val="E8E8EB">
                <a:alpha val="30196"/>
              </a:srgbClr>
            </a:solidFill>
          </a:ln>
        </p:spPr>
      </p:sp>
      <p:sp>
        <p:nvSpPr>
          <p:cNvPr id="6" name="card6"/>
          <p:cNvSpPr/>
          <p:nvPr/>
        </p:nvSpPr>
        <p:spPr>
          <a:xfrm>
            <a:off x="8890000" y="1974850"/>
            <a:ext cx="2413000" cy="2413000"/>
          </a:xfrm>
          <a:prstGeom prst="roundRect">
            <a:avLst>
              <a:gd name="adj" fmla="val 789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18600" y="2203450"/>
            <a:ext cx="1955800" cy="19558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762000" y="1855490"/>
            <a:ext cx="7747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E7E9EB"/>
                </a:solidFill>
                <a:latin typeface="JetBrains Mono"/>
              </a:rPr>
              <a:t>Следующий шаг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2090440"/>
            <a:ext cx="7137400" cy="1292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040"/>
              </a:lnSpc>
            </a:pPr>
            <a:r>
              <a:rPr lang="ru-RU" sz="4800" b="1" spc="-119">
                <a:solidFill>
                  <a:srgbClr val="E7E9EB"/>
                </a:solidFill>
                <a:latin typeface="Oswald"/>
              </a:rPr>
              <a:t>Выезд на площадку и расчёт сметы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3505498"/>
            <a:ext cx="5740400" cy="565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450">
                <a:solidFill>
                  <a:srgbClr val="E7EAEB"/>
                </a:solidFill>
                <a:latin typeface="Golos Text"/>
              </a:rPr>
              <a:t>Наша команда приедет на объект, оценит условия и подготовит расчёт сметы в течение 10 рабочих дней.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898069" y="4632940"/>
            <a:ext cx="2634377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Golos Text"/>
              </a:rPr>
              <a:t>Запросить выезд и смету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3986857" y="4632940"/>
            <a:ext cx="22758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E7E9EB"/>
                </a:solidFill>
                <a:latin typeface="Golos Text"/>
              </a:rPr>
              <a:t>Скачать презентацию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750300" y="4565650"/>
            <a:ext cx="2692400" cy="330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250"/>
              </a:lnSpc>
            </a:pPr>
            <a:r>
              <a:rPr lang="ru-RU" sz="950" cap="all" spc="133">
                <a:solidFill>
                  <a:srgbClr val="E7E9EB"/>
                </a:solidFill>
                <a:latin typeface="JetBrains Mono"/>
              </a:rPr>
              <a:t>Сканируйте для перехода на сайт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477070"/>
            <a:ext cx="1010543" cy="200620"/>
          </a:xfrm>
          <a:prstGeom prst="rect">
            <a:avLst/>
          </a:prstGeom>
          <a:solidFill>
            <a:srgbClr val="C8102E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863600" y="1508820"/>
            <a:ext cx="1033836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О компании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09679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cap="all">
                <a:solidFill>
                  <a:srgbClr val="23272B"/>
                </a:solidFill>
                <a:latin typeface="Oswald"/>
              </a:rPr>
              <a:t>Гранит-Строй в цифрах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202880"/>
            <a:ext cx="3852267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rgbClr val="23272B"/>
                </a:solidFill>
                <a:latin typeface="Oswald"/>
              </a:rPr>
              <a:t>2011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863280"/>
            <a:ext cx="3852267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Год основания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4487267" y="3202880"/>
            <a:ext cx="3852366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rgbClr val="23272B"/>
                </a:solidFill>
                <a:latin typeface="Oswald"/>
              </a:rPr>
              <a:t>47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4487267" y="3863280"/>
            <a:ext cx="3852366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Сданных объектов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8212634" y="3202880"/>
            <a:ext cx="3852267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rgbClr val="23272B"/>
                </a:solidFill>
                <a:latin typeface="Oswald"/>
              </a:rPr>
              <a:t>320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8212634" y="3863280"/>
            <a:ext cx="3852267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Специалистов в штате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4536380"/>
            <a:ext cx="3852267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rgbClr val="23272B"/>
                </a:solidFill>
                <a:latin typeface="Oswald"/>
              </a:rPr>
              <a:t>СРО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5196780"/>
            <a:ext cx="3852267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Допуски СРО на генподряд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487267" y="4536380"/>
            <a:ext cx="3852366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600" b="1" spc="-107">
                <a:solidFill>
                  <a:srgbClr val="23272B"/>
                </a:solidFill>
                <a:latin typeface="Oswald"/>
              </a:rPr>
              <a:t>12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487267" y="5196780"/>
            <a:ext cx="3852366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Регионов работы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659235"/>
            <a:ext cx="1506538" cy="200620"/>
          </a:xfrm>
          <a:prstGeom prst="rect">
            <a:avLst/>
          </a:prstGeom>
          <a:solidFill>
            <a:srgbClr val="C8102E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747566"/>
            <a:ext cx="5232400" cy="1123950"/>
          </a:xfrm>
          <a:prstGeom prst="roundRect">
            <a:avLst>
              <a:gd name="adj" fmla="val 1694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5" name="card5"/>
          <p:cNvSpPr/>
          <p:nvPr/>
        </p:nvSpPr>
        <p:spPr>
          <a:xfrm>
            <a:off x="6197600" y="2747566"/>
            <a:ext cx="5232400" cy="1123950"/>
          </a:xfrm>
          <a:prstGeom prst="roundRect">
            <a:avLst>
              <a:gd name="adj" fmla="val 1694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4074716"/>
            <a:ext cx="5232400" cy="1123950"/>
          </a:xfrm>
          <a:prstGeom prst="roundRect">
            <a:avLst>
              <a:gd name="adj" fmla="val 1694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7" name="card7"/>
          <p:cNvSpPr/>
          <p:nvPr/>
        </p:nvSpPr>
        <p:spPr>
          <a:xfrm>
            <a:off x="6197600" y="4074716"/>
            <a:ext cx="5232400" cy="1123950"/>
          </a:xfrm>
          <a:prstGeom prst="roundRect">
            <a:avLst>
              <a:gd name="adj" fmla="val 1694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863600" y="1690985"/>
            <a:ext cx="1629029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Направления работ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942405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cap="all">
                <a:solidFill>
                  <a:srgbClr val="23272B"/>
                </a:solidFill>
                <a:latin typeface="Oswald"/>
              </a:rPr>
              <a:t>Что строим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54100" y="3065066"/>
            <a:ext cx="52832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Производственные здания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54100" y="3369866"/>
            <a:ext cx="52832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Площадь 3 000–15 000 м², срок 12–18 мес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9700" y="3065066"/>
            <a:ext cx="52832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Склады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9700" y="3369866"/>
            <a:ext cx="52832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Площадь 5 000–30 000 м², срок 10–16 мес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54100" y="4392216"/>
            <a:ext cx="52832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Торговые и офисные объекты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54100" y="4697016"/>
            <a:ext cx="52832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Площадь 2 000–12 000 м², срок 9–14 мес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6489700" y="4392216"/>
            <a:ext cx="52832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Реконструкция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489700" y="4697016"/>
            <a:ext cx="52832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Площадь от 1 000 м², срок 6–12 мес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642170"/>
            <a:ext cx="1600101" cy="200620"/>
          </a:xfrm>
          <a:prstGeom prst="rect">
            <a:avLst/>
          </a:prstGeom>
          <a:solidFill>
            <a:srgbClr val="C8102E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863600" y="1673920"/>
            <a:ext cx="1741305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Хронология проекта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75389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cap="all">
                <a:solidFill>
                  <a:srgbClr val="23272B"/>
                </a:solidFill>
                <a:latin typeface="Oswald"/>
              </a:rPr>
              <a:t>Как ведём проект: пять этапов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840930"/>
            <a:ext cx="2267664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C8102E"/>
                </a:solidFill>
                <a:latin typeface="JetBrains Mono"/>
              </a:rPr>
              <a:t>1–2 мес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526730"/>
            <a:ext cx="2267664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Изыскания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3841055"/>
            <a:ext cx="191512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Геология, геодезия, анализ участка.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2956520" y="2840930"/>
            <a:ext cx="2267664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C8102E"/>
                </a:solidFill>
                <a:latin typeface="JetBrains Mono"/>
              </a:rPr>
              <a:t>2–4 мес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956520" y="3526730"/>
            <a:ext cx="2267664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Проектирование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2956520" y="3841055"/>
            <a:ext cx="191512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Проектная и рабочая документация под ваш объект.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5151041" y="2840930"/>
            <a:ext cx="2267783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C8102E"/>
                </a:solidFill>
                <a:latin typeface="JetBrains Mono"/>
              </a:rPr>
              <a:t>2–3 мес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5151041" y="3526730"/>
            <a:ext cx="191522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Согласования и подготовка площадки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5151041" y="4298255"/>
            <a:ext cx="191522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Экспертиза, разрешения, ограждение, временные сети, бытовой городок.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345660" y="2840930"/>
            <a:ext cx="2267664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C8102E"/>
                </a:solidFill>
                <a:latin typeface="JetBrains Mono"/>
              </a:rPr>
              <a:t>8–12 мес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345660" y="3526730"/>
            <a:ext cx="191512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Строительно-монтажные работы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345660" y="4069655"/>
            <a:ext cx="191512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Фундамент, каркас, инженерные системы, отделка.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9540180" y="2840930"/>
            <a:ext cx="2267783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JetBrains Mono"/>
              </a:rPr>
              <a:t>1 мес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9540180" y="3526730"/>
            <a:ext cx="191522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666A6E"/>
                </a:solidFill>
                <a:latin typeface="Golos Text"/>
              </a:rPr>
              <a:t>Сдача в эксплуатацию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9540180" y="4069655"/>
            <a:ext cx="191522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Исполнительная документация, проверки, ввод объекта.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279227"/>
            <a:ext cx="1633240" cy="200620"/>
          </a:xfrm>
          <a:prstGeom prst="rect">
            <a:avLst/>
          </a:prstGeom>
          <a:solidFill>
            <a:srgbClr val="C8102E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352973"/>
            <a:ext cx="10668000" cy="2876550"/>
          </a:xfrm>
          <a:prstGeom prst="roundRect">
            <a:avLst>
              <a:gd name="adj" fmla="val 662"/>
            </a:avLst>
          </a:prstGeom>
          <a:noFill/>
          <a:ln w="12700" cap="flat">
            <a:solidFill>
              <a:srgbClr val="E8D2D2"/>
            </a:solidFill>
          </a:ln>
        </p:spPr>
      </p:sp>
      <p:sp>
        <p:nvSpPr>
          <p:cNvPr id="5" name="card5"/>
          <p:cNvSpPr/>
          <p:nvPr/>
        </p:nvSpPr>
        <p:spPr>
          <a:xfrm>
            <a:off x="3815358" y="2365673"/>
            <a:ext cx="1900535" cy="615950"/>
          </a:xfrm>
          <a:prstGeom prst="rect">
            <a:avLst/>
          </a:prstGeom>
          <a:solidFill>
            <a:srgbClr val="E8D2D2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3815358" y="2981623"/>
            <a:ext cx="1900535" cy="558800"/>
          </a:xfrm>
          <a:prstGeom prst="rect">
            <a:avLst/>
          </a:prstGeom>
          <a:solidFill>
            <a:srgbClr val="E8D2D2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3815358" y="3540423"/>
            <a:ext cx="1900535" cy="558800"/>
          </a:xfrm>
          <a:prstGeom prst="rect">
            <a:avLst/>
          </a:prstGeom>
          <a:solidFill>
            <a:srgbClr val="E8D2D2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3815358" y="4099223"/>
            <a:ext cx="1900535" cy="558800"/>
          </a:xfrm>
          <a:prstGeom prst="rect">
            <a:avLst/>
          </a:prstGeom>
          <a:solidFill>
            <a:srgbClr val="E8D2D2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3815358" y="4658023"/>
            <a:ext cx="1900535" cy="558800"/>
          </a:xfrm>
          <a:prstGeom prst="rect">
            <a:avLst/>
          </a:prstGeom>
          <a:solidFill>
            <a:srgbClr val="E8D2D2"/>
          </a:solidFill>
          <a:ln>
            <a:noFill/>
          </a:ln>
        </p:spPr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863600" y="1310977"/>
            <a:ext cx="1781072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Портфолио 2023–2026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1530648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cap="all">
                <a:solidFill>
                  <a:srgbClr val="23272B"/>
                </a:solidFill>
                <a:latin typeface="Oswald"/>
              </a:rPr>
              <a:t>Реализованные объекты 2023–2026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965200" y="2530773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Oswald"/>
              </a:rPr>
              <a:t>Объект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3853904" y="2530773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C8102E"/>
                </a:solidFill>
                <a:latin typeface="Oswald"/>
              </a:rPr>
              <a:t>Назначение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5754449" y="2530773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Oswald"/>
              </a:rPr>
              <a:t>Площадь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54885" y="2530773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Oswald"/>
              </a:rPr>
              <a:t>Срок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9555321" y="2530773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Oswald"/>
              </a:rPr>
              <a:t>Город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965200" y="3146723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Производственный цех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3853904" y="3146723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Производство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5754449" y="3146723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8 400 м²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7654885" y="3146723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14 мес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555321" y="3146723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Екатеринбург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65200" y="3705523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Складской комплекс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3853904" y="3705523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Логистика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5754449" y="3705523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12 000 м²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7654885" y="3705523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16 мес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9555321" y="3705523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Казань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965200" y="4264323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Офисный центр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3853904" y="4264323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Офисы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5754449" y="4264323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6 200 м²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7654885" y="4264323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12 мес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9555321" y="4264323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Новосибирск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965200" y="4823123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Реконструкция ТЦ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3853904" y="4823123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Торговля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5754449" y="4823123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4 800 м²</a:t>
            </a:r>
          </a:p>
        </p:txBody>
      </p:sp>
      <p:sp>
        <p:nvSpPr>
          <p:cNvPr id="35" name="text35"/>
          <p:cNvSpPr>
            <a:spLocks noChangeArrowheads="1"/>
          </p:cNvSpPr>
          <p:nvPr/>
        </p:nvSpPr>
        <p:spPr>
          <a:xfrm>
            <a:off x="7654885" y="4823123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9 мес</a:t>
            </a:r>
          </a:p>
        </p:txBody>
      </p:sp>
      <p:sp>
        <p:nvSpPr>
          <p:cNvPr id="36" name="text36"/>
          <p:cNvSpPr>
            <a:spLocks noChangeArrowheads="1"/>
          </p:cNvSpPr>
          <p:nvPr/>
        </p:nvSpPr>
        <p:spPr>
          <a:xfrm>
            <a:off x="9555321" y="4823123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3272B"/>
                </a:solidFill>
                <a:latin typeface="Golos Text"/>
              </a:rPr>
              <a:t>Самара</a:t>
            </a:r>
          </a:p>
        </p:txBody>
      </p:sp>
      <p:sp>
        <p:nvSpPr>
          <p:cNvPr id="37" name="text37"/>
          <p:cNvSpPr>
            <a:spLocks noChangeArrowheads="1"/>
          </p:cNvSpPr>
          <p:nvPr/>
        </p:nvSpPr>
        <p:spPr>
          <a:xfrm>
            <a:off x="762000" y="5381288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66A6E"/>
                </a:solidFill>
                <a:latin typeface="Golos Text"/>
              </a:rPr>
              <a:t>Средний срок строительства — 12,75 месяца, средняя площадь — 7 850 м²</a:t>
            </a:r>
          </a:p>
        </p:txBody>
      </p:sp>
      <p:sp>
        <p:nvSpPr>
          <p:cNvPr id="38" name="text38"/>
          <p:cNvSpPr>
            <a:spLocks noChangeArrowheads="1"/>
          </p:cNvSpPr>
          <p:nvPr/>
        </p:nvSpPr>
        <p:spPr>
          <a:xfrm>
            <a:off x="127000" y="64643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6999C"/>
                </a:solidFill>
                <a:latin typeface="JetBrains Mono"/>
              </a:rPr>
              <a:t>Данные компании «Гранит-Строй», 2023–2026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428030"/>
            <a:ext cx="1692176" cy="200620"/>
          </a:xfrm>
          <a:prstGeom prst="rect">
            <a:avLst/>
          </a:prstGeom>
          <a:solidFill>
            <a:srgbClr val="C8102E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023070"/>
            <a:ext cx="5232400" cy="1809750"/>
          </a:xfrm>
          <a:prstGeom prst="roundRect">
            <a:avLst>
              <a:gd name="adj" fmla="val 1052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5" name="card5"/>
          <p:cNvSpPr/>
          <p:nvPr/>
        </p:nvSpPr>
        <p:spPr>
          <a:xfrm>
            <a:off x="6197600" y="2023070"/>
            <a:ext cx="5232400" cy="1809750"/>
          </a:xfrm>
          <a:prstGeom prst="roundRect">
            <a:avLst>
              <a:gd name="adj" fmla="val 1052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4036020"/>
            <a:ext cx="5232400" cy="1809750"/>
          </a:xfrm>
          <a:prstGeom prst="roundRect">
            <a:avLst>
              <a:gd name="adj" fmla="val 1052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7" name="card7"/>
          <p:cNvSpPr/>
          <p:nvPr/>
        </p:nvSpPr>
        <p:spPr>
          <a:xfrm>
            <a:off x="6197600" y="4036020"/>
            <a:ext cx="5232400" cy="1809750"/>
          </a:xfrm>
          <a:prstGeom prst="roundRect">
            <a:avLst>
              <a:gd name="adj" fmla="val 1052"/>
            </a:avLst>
          </a:prstGeom>
          <a:solidFill>
            <a:srgbClr val="FFFFFF"/>
          </a:solidFill>
          <a:ln w="12700" cap="flat">
            <a:solidFill>
              <a:srgbClr val="BCBEC1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863600" y="459780"/>
            <a:ext cx="1851795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Собственные ресурсы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711200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cap="all">
                <a:solidFill>
                  <a:srgbClr val="23272B"/>
                </a:solidFill>
                <a:latin typeface="Oswald"/>
              </a:rPr>
              <a:t>Строим своими силами, без субподряда на ключевых этапах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54100" y="2238970"/>
            <a:ext cx="52832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C8102E"/>
                </a:solidFill>
                <a:latin typeface="JetBrains Mono"/>
              </a:rPr>
              <a:t>28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54100" y="3026370"/>
            <a:ext cx="52832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единиц техники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54100" y="3331170"/>
            <a:ext cx="52832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Собственный парк: краны, экскаваторы, самосвалы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9700" y="2238970"/>
            <a:ext cx="52832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C8102E"/>
                </a:solidFill>
                <a:latin typeface="JetBrains Mono"/>
              </a:rPr>
              <a:t>6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9700" y="3026370"/>
            <a:ext cx="52832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постоянных бригад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89700" y="3331170"/>
            <a:ext cx="52832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Монолитчики, каменщики, отделочники, кровельщики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54100" y="4251920"/>
            <a:ext cx="52832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C8102E"/>
                </a:solidFill>
                <a:latin typeface="JetBrains Mono"/>
              </a:rPr>
              <a:t>150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54100" y="5039320"/>
            <a:ext cx="52832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рабочих на площадке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54100" y="5344120"/>
            <a:ext cx="52832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Одновременно на площадке в пиковые периоды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9700" y="4251920"/>
            <a:ext cx="52832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C8102E"/>
                </a:solidFill>
                <a:latin typeface="JetBrains Mono"/>
              </a:rPr>
              <a:t>Своя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9700" y="5039320"/>
            <a:ext cx="52832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Лаборатория на объекте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89700" y="5344120"/>
            <a:ext cx="52832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Контроль качества бетона и грунтов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762000" y="6036270"/>
            <a:ext cx="7645400" cy="406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50"/>
              </a:lnSpc>
            </a:pPr>
            <a:r>
              <a:rPr lang="ru-RU" sz="1300">
                <a:solidFill>
                  <a:srgbClr val="666A6E"/>
                </a:solidFill>
                <a:latin typeface="Golos Text"/>
              </a:rPr>
              <a:t>Ключевые этапы выполняем собственными силами — это снижает зависимость от субподрядчиков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2562820" cy="200620"/>
          </a:xfrm>
          <a:prstGeom prst="rect">
            <a:avLst/>
          </a:prstGeom>
          <a:solidFill>
            <a:srgbClr val="C8102E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617861"/>
            <a:ext cx="5257800" cy="2099370"/>
          </a:xfrm>
          <a:prstGeom prst="roundRect">
            <a:avLst>
              <a:gd name="adj" fmla="val 907"/>
            </a:avLst>
          </a:prstGeom>
          <a:noFill/>
          <a:ln w="6350" cap="flat">
            <a:solidFill>
              <a:srgbClr val="C4C7C9"/>
            </a:solidFill>
          </a:ln>
        </p:spPr>
      </p:sp>
      <p:sp>
        <p:nvSpPr>
          <p:cNvPr id="5" name="card5"/>
          <p:cNvSpPr/>
          <p:nvPr/>
        </p:nvSpPr>
        <p:spPr>
          <a:xfrm>
            <a:off x="6172200" y="1617861"/>
            <a:ext cx="5257800" cy="2099370"/>
          </a:xfrm>
          <a:prstGeom prst="roundRect">
            <a:avLst>
              <a:gd name="adj" fmla="val 907"/>
            </a:avLst>
          </a:prstGeom>
          <a:noFill/>
          <a:ln w="6350" cap="flat">
            <a:solidFill>
              <a:srgbClr val="C4C7C9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3869630"/>
            <a:ext cx="5257800" cy="2099370"/>
          </a:xfrm>
          <a:prstGeom prst="roundRect">
            <a:avLst>
              <a:gd name="adj" fmla="val 907"/>
            </a:avLst>
          </a:prstGeom>
          <a:noFill/>
          <a:ln w="6350" cap="flat">
            <a:solidFill>
              <a:srgbClr val="C4C7C9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863600" y="666750"/>
            <a:ext cx="2896568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Контроль качества и охрана труда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467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cap="all">
                <a:solidFill>
                  <a:srgbClr val="23272B"/>
                </a:solidFill>
                <a:latin typeface="Oswald"/>
              </a:rPr>
              <a:t>Трёхуровневый контроль на каждом объекте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90361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C8102E"/>
                </a:solidFill>
                <a:latin typeface="JetBrains Mono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21349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3272B"/>
                </a:solidFill>
                <a:latin typeface="Golos Text"/>
              </a:rPr>
              <a:t>Ежедневный контроль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44366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Прораб и инженер ПТО проверяют качество работ и соблюдение техники безопасности на площадке каждый день.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90361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C8102E"/>
                </a:solidFill>
                <a:latin typeface="JetBrains Mono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21349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3272B"/>
                </a:solidFill>
                <a:latin typeface="Golos Text"/>
              </a:rPr>
              <a:t>Еженедельная комиссия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44366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Главный инженер с руководителями участков еженедельно разбирают замечания, корректируют графики и проверяют устранение нарушений.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55380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C8102E"/>
                </a:solidFill>
                <a:latin typeface="JetBrains Mono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65260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3272B"/>
                </a:solidFill>
                <a:latin typeface="Golos Text"/>
              </a:rPr>
              <a:t>Ежемесячная проверка с лабораторией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796135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Строительная лаборатория проводит испытания материалов и конструкций, аудит документации и охраны труда по итогам месяца.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642170"/>
            <a:ext cx="1949748" cy="200620"/>
          </a:xfrm>
          <a:prstGeom prst="rect">
            <a:avLst/>
          </a:prstGeom>
          <a:solidFill>
            <a:srgbClr val="C8102E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863600" y="1673920"/>
            <a:ext cx="2160881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64">
                <a:solidFill>
                  <a:srgbClr val="1A1C1E"/>
                </a:solidFill>
                <a:latin typeface="Golos Text"/>
              </a:rPr>
              <a:t>График типового объекта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75389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cap="all">
                <a:solidFill>
                  <a:srgbClr val="23272B"/>
                </a:solidFill>
                <a:latin typeface="Oswald"/>
              </a:rPr>
              <a:t>Срок строительства 5 000 м² — 12 месяцев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840930"/>
            <a:ext cx="2267664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C8102E"/>
                </a:solidFill>
                <a:latin typeface="JetBrains Mono"/>
              </a:rPr>
              <a:t>Месяц 1–2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526730"/>
            <a:ext cx="191512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Изыскания и проектирование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4069655"/>
            <a:ext cx="191512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Инженерные изыскания, разработка и согласование проектной документации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2956520" y="2840930"/>
            <a:ext cx="2267664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C8102E"/>
                </a:solidFill>
                <a:latin typeface="JetBrains Mono"/>
              </a:rPr>
              <a:t>Месяц 3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956520" y="3526730"/>
            <a:ext cx="2267664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Экспертиза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2956520" y="3841055"/>
            <a:ext cx="191512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Прохождение государственной экспертизы проекта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5151041" y="2840930"/>
            <a:ext cx="2267783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C8102E"/>
                </a:solidFill>
                <a:latin typeface="JetBrains Mono"/>
              </a:rPr>
              <a:t>Месяц 4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5151041" y="3526730"/>
            <a:ext cx="191522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Подготовка площадки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5151041" y="4069655"/>
            <a:ext cx="191522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Геодезическая разбивка, устройство временных дорог и ограждения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345660" y="2840930"/>
            <a:ext cx="2267664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C8102E"/>
                </a:solidFill>
                <a:latin typeface="JetBrains Mono"/>
              </a:rPr>
              <a:t>Месяц 5–11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7345660" y="3526730"/>
            <a:ext cx="191512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Строительно-монтажные работы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345660" y="4069655"/>
            <a:ext cx="1915120" cy="1155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Фундамент, каркас, ограждающие конструкции, инженерные сети и отделка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9540180" y="2840930"/>
            <a:ext cx="2267783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66A6E"/>
                </a:solidFill>
                <a:latin typeface="JetBrains Mono"/>
              </a:rPr>
              <a:t>Месяц 12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9540180" y="3526730"/>
            <a:ext cx="226778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666A6E"/>
                </a:solidFill>
                <a:latin typeface="Golos Text"/>
              </a:rPr>
              <a:t>Сдача объекта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9540180" y="3841055"/>
            <a:ext cx="191522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Исполнительная документация, ввод в эксплуатацию и передача заказчику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9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3937000" y="280511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C8102E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937000" y="326866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E08482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937000" y="373221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7D2D30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3937000" y="419576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E7B6B5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3937000" y="465931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666A6E"/>
          </a:solidFill>
          <a:ln>
            <a:noFill/>
          </a:ln>
        </p:spPr>
      </p:sp>
      <p:graphicFrame>
        <p:nvGraphicFramePr>
          <p:cNvPr id="8" name="chart8"/>
          <p:cNvGraphicFramePr/>
          <p:nvPr/>
        </p:nvGraphicFramePr>
        <p:xfrm>
          <a:off x="762000" y="2468563"/>
          <a:ext cx="26670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9" name="text9"/>
          <p:cNvSpPr>
            <a:spLocks noChangeArrowheads="1"/>
          </p:cNvSpPr>
          <p:nvPr/>
        </p:nvSpPr>
        <p:spPr>
          <a:xfrm>
            <a:off x="762000" y="1620838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cap="all">
                <a:solidFill>
                  <a:srgbClr val="23272B"/>
                </a:solidFill>
                <a:latin typeface="Oswald"/>
              </a:rPr>
              <a:t>Из чего складывается стоимость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412091" y="3367088"/>
            <a:ext cx="1366718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4320"/>
              </a:lnSpc>
            </a:pPr>
            <a:r>
              <a:rPr lang="ru-RU" sz="3600" b="1">
                <a:solidFill>
                  <a:srgbClr val="C8102E"/>
                </a:solidFill>
                <a:latin typeface="Oswald"/>
              </a:rPr>
              <a:t>100%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445310" y="4043363"/>
            <a:ext cx="1300282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500"/>
              </a:lnSpc>
            </a:pPr>
            <a:r>
              <a:rPr lang="ru-RU" sz="1200">
                <a:solidFill>
                  <a:srgbClr val="666A6E"/>
                </a:solidFill>
                <a:latin typeface="Golos Text"/>
              </a:rPr>
              <a:t>смета объекта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191000" y="2760663"/>
            <a:ext cx="734536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Материалы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1015663" y="2725738"/>
            <a:ext cx="541338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C8102E"/>
                </a:solidFill>
                <a:latin typeface="Oswald"/>
              </a:rPr>
              <a:t>45%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191000" y="3224213"/>
            <a:ext cx="7347347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Строительно-монтажные работы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1017647" y="3189288"/>
            <a:ext cx="539353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C8102E"/>
                </a:solidFill>
                <a:latin typeface="Oswald"/>
              </a:rPr>
              <a:t>25%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191000" y="3687763"/>
            <a:ext cx="736520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Техника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1035506" y="3652838"/>
            <a:ext cx="521494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C8102E"/>
                </a:solidFill>
                <a:latin typeface="Oswald"/>
              </a:rPr>
              <a:t>10%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4191000" y="4151313"/>
            <a:ext cx="7449344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Проектирование и согласования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1119644" y="4116388"/>
            <a:ext cx="437356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C8102E"/>
                </a:solidFill>
                <a:latin typeface="Oswald"/>
              </a:rPr>
              <a:t>8%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4191000" y="4614863"/>
            <a:ext cx="737254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3272B"/>
                </a:solidFill>
                <a:latin typeface="Golos Text"/>
              </a:rPr>
              <a:t>Накладные расходы и прибыль подрядчика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1042848" y="4579938"/>
            <a:ext cx="514152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C8102E"/>
                </a:solidFill>
                <a:latin typeface="Oswald"/>
              </a:rPr>
              <a:t>12%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строительной компании заказчику</dc:title>
  <dc:creator>Слайда</dc:creator>
</cp:coreProperties>
</file>