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</p:sldIdLst>
  <p:sldSz cx="12192000" cy="6858000"/>
  <p:notesSz cx="6858000" cy="9144000"/>
  <p:embeddedFontLst>
    <p:embeddedFont>
      <p:font typeface="JetBrains Mono"/>
      <p:regular r:id="rIdFont0"/>
      <p:bold r:id="rIdFont1"/>
    </p:embeddedFont>
    <p:embeddedFont>
      <p:font typeface="Oswald"/>
      <p:regular r:id="rIdFont4"/>
      <p:bold r:id="rIdFont5"/>
    </p:embeddedFont>
    <p:embeddedFont>
      <p:font typeface="Golos Text"/>
      <p:regular r:id="rIdFont8"/>
      <p:bold r:id="rIdFont9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Relationship Id="rIdFont8" Type="http://schemas.openxmlformats.org/officeDocument/2006/relationships/font" Target="fonts/font9.fntdata"/><Relationship Id="rIdFont9" Type="http://schemas.openxmlformats.org/officeDocument/2006/relationships/font" Target="fonts/font10.fntdata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Добрый день. Мы — субподрядная организация по монтажу инженерных систем: отопление, вентиляция, водоснабжение и канализация. Работаем по разделам проекта и готовы заходить на объекты генерального подрядчика. В этой презентации коротко покажем допуски, ресурсы, выработку и условия захода на объект. Начнём с того, кто мы и какие виды работ выполняем.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Мы закрываем весь цикл инженерных систем своими силами: от сварки трубопроводов отопления и монтажа тепловых узлов до вентиляции, дымоудаления, водоснабжения и канализации. По каждому разделу у нас есть аттестованные специалисты и отработанные технологии — это позволяет не зависеть от сторонних субподрядчиков и держать сроки. Оборудование и арматуру монтируем сами, пусконаладку тоже выполняем собственными силами. На следующем слайде покажу наши допуски и правовую базу — СРО, страхование и аттестацию ИТР.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Правовая сторона для генподрядчика — это в первую очередь проверяемость. У нас действующее членство в СРО с правом работ на особо опасных и технически сложных объектах, есть полис страхования гражданской ответственности. Семь наших ИТР аттестованы, у сварщиков действующие удостоверения — все документы предъявляем по запросу. Система качества выстроена по ГОСТ Р ИСО 9001. Весь пакет готовы передать ещё до подписания договора, чтобы ваша служба закупок проверила нас заранее.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Ключевой вопрос для генподрядчика — хватит ли у нас людей и техники, чтобы не тормозить стройку. У нас четыре монтажные бригады, 46 рабочих в штате и 7 аттестованных ИТР — этого достаточно, чтобы вести работы параллельно на нескольких объектах. Парк техники и инструмента свой: сварочные аппараты, трубогибы, пресса, штроборезы, вышки-туры и грузовой транспорт — не зависим от аренды и подрядчиков. На складе площадью 300 м² держим запас труб, воздуховодов и запорной арматуры, чтобы не простаивать из-за поставок. Все цифры по штату и ИТР подтверждаются документами — покажем их по запросу.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 таблице — наша фактическая выработка за 2024–2026 годы по трём ключевым видам работ. По трубопроводам мы выросли с 42 до 57 тысяч метров в год, по воздуховодам — с 18,5 до 24 тысяч квадратных метров, по оборудованию — с 640 до 850 единиц. Это не разовые пики: рост идёт последовательно, и за три года мы смонтировали более 150 тысяч метров трубопроводов и почти 65 тысяч квадратов воздуховодов. Средняя выработка на одного рабочего выросла с 913 до 1239 метров в год — значит, бригады работают стабильно и без просадок. Эти цифры подтверждают, что мы способны держать темп на объектах генподрядчика.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За 2023–2026 годы мы выполнили три объекта в роли субподрядчика по инженерным системам. На жилом комплексе в Москве в 2024–2025 годах мы закрывали ОВиК и ВК — это 34 000 квадратных метров воздуховодов. Логистический комплекс в Подмосковье в 2023 году — отопление и водоснабжение, 21 000 метров трубопроводов. Административно-бытовой корпус в 2025–2026 годах — вентиляция и дымоудаление, 480 единиц оборудования. По каждому объекту готовы показать акты и исполнительную документацию, а также дать контакты генподрядчиков для отзыва.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Отдельно остановлюсь на охране труда и качестве — для генподрядчика это не формальность, а условие допуска на объект. Все огневые и работы повышенной опасности у нас выполняются только по наряду-допуску, каждый рабочий проходит вводный и повторный инструктаж, мастер ежедневно контролирует применение СИЗ. Результат за 2024–2026 годы — ноль несчастных случаев. По качеству мы ведём полный комплект исполнительной документации: акты освидетельствования скрытых работ, исполнительные схемы, паспорта и сертификаты на материалы — всё сдаётся вместе с этапом, без «догоняющих» папок в конце. Это снимает риски при приёмке и дальнейшей эксплуатации.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Заход на объект у нас отработан до регламента. Генподрядчик даёт заявку — мы согласуем ППР, график и границы работ, затем за 10 рабочих дней мобилизуем бригаду. Монтаж ведём по захваткам, после каждой предъявляем скрытые работы технадзору. Если есть замечания — устраняем и предъявляем повторно, если нет — закрываем акт и переходим к следующему этапу. Все документы и порядок взаимодействия с технадзором зафиксированы, поэтому приёмка идёт без простоев.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По коммерческим условиям мы работаем максимально прозрачно. Сдача объёмов — ежемесячно по актам КС-2 и справкам КС-3, оплата в течение согласованного срока после подписания. Стоимость считаем по разделам проекта с открытой сметой, чтобы вы видели каждую позицию. На все смонтированные системы даём гарантию 24 месяца с регламентом гарантийного выезда. За срыв сроков по нашей вине предусмотрены фиксированные пени за каждый день просрочки — это наша ответственность, зафиксированная в договоре.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 2026 и 2027 год у нас сохраняется тот же ресурс, что вы видели на слайде о мощностях: четыре монтажные бригады, сорок шесть рабочих и семь аттестованных ИТР. Две бригады мы можем вывести на ваш объект уже с первого квартала 2027 года, остальные задействованы на текущих контрактах. Склад и парк техники позволяют вести параллельную работу на двух объектах без потери темпа. По всем вопросам захода и согласований с вами работает руководитель проекта — он отвечает на запрос в течение одного рабочего дня. Готовы обсудить конкретные объёмы и сроки под ваши объекты.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54139018975771e5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29421776e21552b2.png"/><Relationship Id="rId4" Type="http://schemas.openxmlformats.org/officeDocument/2006/relationships/image" Target="../media/m6fc5eb86190c296a.png"/><Relationship Id="rId5" Type="http://schemas.openxmlformats.org/officeDocument/2006/relationships/image" Target="../media/m75278de106ebf5d7.svg"/><Relationship Id="rId6" Type="http://schemas.openxmlformats.org/officeDocument/2006/relationships/image" Target="../media/m73fe6f3852ec1eef.png"/><Relationship Id="rId8" Type="http://schemas.openxmlformats.org/officeDocument/2006/relationships/image" Target="../media/m41514bb18ea087d7.png"/><Relationship Id="rId9" Type="http://schemas.openxmlformats.org/officeDocument/2006/relationships/image" Target="../media/ma47d8b17aafacbe2.svg"/><Relationship Id="rId10" Type="http://schemas.openxmlformats.org/officeDocument/2006/relationships/image" Target="../media/m322ae50dbad40dac.png"/><Relationship Id="rId11" Type="http://schemas.openxmlformats.org/officeDocument/2006/relationships/image" Target="../media/m31cdadfe663b482d.svg"/><Relationship Id="rId12" Type="http://schemas.openxmlformats.org/officeDocument/2006/relationships/image" Target="../media/m3e35bf3138fdfaff.png"/><Relationship Id="rId13" Type="http://schemas.openxmlformats.org/officeDocument/2006/relationships/image" Target="../media/m906613502b536fe2.svg"/><Relationship Id="rId14" Type="http://schemas.openxmlformats.org/officeDocument/2006/relationships/image" Target="../media/mc16cea63dd75dcb4.png"/><Relationship Id="rId15" Type="http://schemas.openxmlformats.org/officeDocument/2006/relationships/image" Target="../media/m09bff06b254b5ba6.sv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29421776e21552b2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29421776e21552b2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29421776e21552b2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29421776e21552b2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29421776e21552b2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29421776e21552b2.png"/><Relationship Id="rId4" Type="http://schemas.openxmlformats.org/officeDocument/2006/relationships/image" Target="../media/m30f3c9f2c86b2249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29421776e21552b2.png"/><Relationship Id="rId4" Type="http://schemas.openxmlformats.org/officeDocument/2006/relationships/image" Target="../media/m71392756057e3b76.png"/><Relationship Id="rId5" Type="http://schemas.openxmlformats.org/officeDocument/2006/relationships/image" Target="../media/m70861e3d6ae7e574.svg"/><Relationship Id="rId6" Type="http://schemas.openxmlformats.org/officeDocument/2006/relationships/image" Target="../media/m71392756057e3b76.png"/><Relationship Id="rId7" Type="http://schemas.openxmlformats.org/officeDocument/2006/relationships/image" Target="../media/m70861e3d6ae7e574.svg"/><Relationship Id="rId8" Type="http://schemas.openxmlformats.org/officeDocument/2006/relationships/image" Target="../media/m61ca22df43b3cabc.png"/><Relationship Id="rId9" Type="http://schemas.openxmlformats.org/officeDocument/2006/relationships/image" Target="../media/m70861e3d6ae7e574.svg"/><Relationship Id="rId10" Type="http://schemas.openxmlformats.org/officeDocument/2006/relationships/image" Target="../media/m71392756057e3b76.png"/><Relationship Id="rId11" Type="http://schemas.openxmlformats.org/officeDocument/2006/relationships/image" Target="../media/m70861e3d6ae7e574.sv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625cddeac83ee07d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F26A1B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55700" y="628650"/>
            <a:ext cx="2015768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23272B"/>
                </a:solidFill>
                <a:latin typeface="JetBrains Mono"/>
              </a:rPr>
              <a:t>МонтажИнжиниринг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850900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F26A1B"/>
                </a:solidFill>
                <a:latin typeface="JetBrains Mono"/>
              </a:rPr>
              <a:t>Презентация субподрядчика · 2026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073150"/>
            <a:ext cx="9423400" cy="361285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cap="all">
                <a:solidFill>
                  <a:srgbClr val="23272B"/>
                </a:solidFill>
                <a:latin typeface="Oswald"/>
              </a:rPr>
              <a:t>Монтаж инженерных систем: отопление, вентиляция, водоснабжение, канализация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4825702"/>
            <a:ext cx="70104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666A6E"/>
                </a:solidFill>
                <a:latin typeface="Golos Text"/>
              </a:rPr>
              <a:t>Компания-субподрядчик по комплексному монтажу систем ОВиК и ВК по разделам проекта. Материал для службы закупок и главного инженера генерального подрядчика.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5975052"/>
            <a:ext cx="4622701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66A6E"/>
                </a:solidFill>
                <a:latin typeface="JetBrains Mono"/>
              </a:rPr>
              <a:t>Автор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6177617"/>
            <a:ext cx="4622701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3272B"/>
                </a:solidFill>
                <a:latin typeface="Golos Text"/>
              </a:rPr>
              <a:t>Отдел по работе с генеральными подрядчиками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5156101" y="5975052"/>
            <a:ext cx="5455841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66A6E"/>
                </a:solidFill>
                <a:latin typeface="JetBrains Mono"/>
              </a:rPr>
              <a:t>Аудитория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5156101" y="6177617"/>
            <a:ext cx="5455841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3272B"/>
                </a:solidFill>
                <a:latin typeface="Golos Text"/>
              </a:rPr>
              <a:t>Для службы закупок и главного инженера генподрядчика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351359" cy="200620"/>
          </a:xfrm>
          <a:prstGeom prst="rect">
            <a:avLst/>
          </a:prstGeom>
          <a:solidFill>
            <a:srgbClr val="F26A1B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2019102"/>
            <a:ext cx="3454400" cy="2152650"/>
          </a:xfrm>
          <a:prstGeom prst="roundRect">
            <a:avLst>
              <a:gd name="adj" fmla="val 884"/>
            </a:avLst>
          </a:prstGeom>
          <a:solidFill>
            <a:srgbClr val="FFFFFF"/>
          </a:solidFill>
          <a:ln w="12700" cap="flat">
            <a:solidFill>
              <a:srgbClr val="BCBEC1"/>
            </a:solidFill>
          </a:ln>
        </p:spPr>
      </p:sp>
      <p:sp>
        <p:nvSpPr>
          <p:cNvPr id="5" name="card5"/>
          <p:cNvSpPr/>
          <p:nvPr/>
        </p:nvSpPr>
        <p:spPr>
          <a:xfrm>
            <a:off x="1028700" y="2273102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E7E9EB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4368800" y="2019102"/>
            <a:ext cx="3454400" cy="2152650"/>
          </a:xfrm>
          <a:prstGeom prst="roundRect">
            <a:avLst>
              <a:gd name="adj" fmla="val 884"/>
            </a:avLst>
          </a:prstGeom>
          <a:solidFill>
            <a:srgbClr val="FFFFFF"/>
          </a:solidFill>
          <a:ln w="12700" cap="flat">
            <a:solidFill>
              <a:srgbClr val="BCBEC1"/>
            </a:solidFill>
          </a:ln>
        </p:spPr>
      </p:sp>
      <p:sp>
        <p:nvSpPr>
          <p:cNvPr id="7" name="card7"/>
          <p:cNvSpPr/>
          <p:nvPr/>
        </p:nvSpPr>
        <p:spPr>
          <a:xfrm>
            <a:off x="4635500" y="2273102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E7E9EB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7975600" y="2019102"/>
            <a:ext cx="3454400" cy="2152650"/>
          </a:xfrm>
          <a:prstGeom prst="roundRect">
            <a:avLst>
              <a:gd name="adj" fmla="val 884"/>
            </a:avLst>
          </a:prstGeom>
          <a:solidFill>
            <a:srgbClr val="FFFFFF"/>
          </a:solidFill>
          <a:ln w="12700" cap="flat">
            <a:solidFill>
              <a:srgbClr val="BCBEC1"/>
            </a:solidFill>
          </a:ln>
        </p:spPr>
      </p:sp>
      <p:sp>
        <p:nvSpPr>
          <p:cNvPr id="9" name="card9"/>
          <p:cNvSpPr/>
          <p:nvPr/>
        </p:nvSpPr>
        <p:spPr>
          <a:xfrm>
            <a:off x="8242300" y="2273102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E7E9EB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762000" y="4324152"/>
            <a:ext cx="3454400" cy="2152650"/>
          </a:xfrm>
          <a:prstGeom prst="roundRect">
            <a:avLst>
              <a:gd name="adj" fmla="val 884"/>
            </a:avLst>
          </a:prstGeom>
          <a:solidFill>
            <a:srgbClr val="FFFFFF"/>
          </a:solidFill>
          <a:ln w="12700" cap="flat">
            <a:solidFill>
              <a:srgbClr val="BCBEC1"/>
            </a:solidFill>
          </a:ln>
        </p:spPr>
      </p:sp>
      <p:sp>
        <p:nvSpPr>
          <p:cNvPr id="11" name="card11"/>
          <p:cNvSpPr/>
          <p:nvPr/>
        </p:nvSpPr>
        <p:spPr>
          <a:xfrm>
            <a:off x="1028700" y="4578152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E7E9EB"/>
          </a:solidFill>
          <a:ln>
            <a:noFill/>
          </a:ln>
        </p:spPr>
      </p:sp>
      <p:sp>
        <p:nvSpPr>
          <p:cNvPr id="12" name="card12"/>
          <p:cNvSpPr/>
          <p:nvPr/>
        </p:nvSpPr>
        <p:spPr>
          <a:xfrm>
            <a:off x="4368800" y="4324152"/>
            <a:ext cx="3454400" cy="2152650"/>
          </a:xfrm>
          <a:prstGeom prst="roundRect">
            <a:avLst>
              <a:gd name="adj" fmla="val 884"/>
            </a:avLst>
          </a:prstGeom>
          <a:solidFill>
            <a:srgbClr val="FFFFFF"/>
          </a:solidFill>
          <a:ln w="12700" cap="flat">
            <a:solidFill>
              <a:srgbClr val="BCBEC1"/>
            </a:solidFill>
          </a:ln>
        </p:spPr>
      </p:sp>
      <p:sp>
        <p:nvSpPr>
          <p:cNvPr id="13" name="card13"/>
          <p:cNvSpPr/>
          <p:nvPr/>
        </p:nvSpPr>
        <p:spPr>
          <a:xfrm>
            <a:off x="4635500" y="4578152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E7E9EB"/>
          </a:solidFill>
          <a:ln>
            <a:noFill/>
          </a:ln>
        </p:spPr>
      </p:sp>
      <p:sp>
        <p:nvSpPr>
          <p:cNvPr id="14" name="card14"/>
          <p:cNvSpPr/>
          <p:nvPr/>
        </p:nvSpPr>
        <p:spPr>
          <a:xfrm>
            <a:off x="7975600" y="4324152"/>
            <a:ext cx="3454400" cy="2152650"/>
          </a:xfrm>
          <a:prstGeom prst="roundRect">
            <a:avLst>
              <a:gd name="adj" fmla="val 884"/>
            </a:avLst>
          </a:prstGeom>
          <a:solidFill>
            <a:srgbClr val="FFFFFF"/>
          </a:solidFill>
          <a:ln w="12700" cap="flat">
            <a:solidFill>
              <a:srgbClr val="BCBEC1"/>
            </a:solidFill>
          </a:ln>
        </p:spPr>
      </p:sp>
      <p:sp>
        <p:nvSpPr>
          <p:cNvPr id="15" name="card15"/>
          <p:cNvSpPr/>
          <p:nvPr/>
        </p:nvSpPr>
        <p:spPr>
          <a:xfrm>
            <a:off x="8242300" y="4578152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E7E9EB"/>
          </a:solidFill>
          <a:ln>
            <a:noFill/>
          </a:ln>
        </p:spPr>
      </p:sp>
      <p:pic>
        <p:nvPicPr>
          <p:cNvPr id="16" name="pic16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0300" y="2374702"/>
            <a:ext cx="177800" cy="177800"/>
          </a:xfrm>
          <a:prstGeom prst="rect">
            <a:avLst/>
          </a:prstGeom>
        </p:spPr>
      </p:pic>
      <p:pic>
        <p:nvPicPr>
          <p:cNvPr id="17" name="pic17"/>
          <p:cNvPicPr/>
          <p:nvPr/>
        </p:nvPicPr>
        <p:blipFill>
          <a:blip r:embed="rId6"/>
          <a:stretch>
            <a:fillRect/>
          </a:stretch>
        </p:blipFill>
        <p:spPr>
          <a:xfrm>
            <a:off x="4737100" y="2374702"/>
            <a:ext cx="177800" cy="177800"/>
          </a:xfrm>
          <a:prstGeom prst="rect">
            <a:avLst/>
          </a:prstGeom>
        </p:spPr>
      </p:pic>
      <p:pic>
        <p:nvPicPr>
          <p:cNvPr id="18" name="pic18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43900" y="2374702"/>
            <a:ext cx="177800" cy="177800"/>
          </a:xfrm>
          <a:prstGeom prst="rect">
            <a:avLst/>
          </a:prstGeom>
        </p:spPr>
      </p:pic>
      <p:pic>
        <p:nvPicPr>
          <p:cNvPr id="19" name="pic19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30300" y="4679752"/>
            <a:ext cx="177800" cy="177800"/>
          </a:xfrm>
          <a:prstGeom prst="rect">
            <a:avLst/>
          </a:prstGeom>
        </p:spPr>
      </p:pic>
      <p:pic>
        <p:nvPicPr>
          <p:cNvPr id="20" name="pic20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37100" y="4679752"/>
            <a:ext cx="177800" cy="177800"/>
          </a:xfrm>
          <a:prstGeom prst="rect">
            <a:avLst/>
          </a:prstGeom>
        </p:spPr>
      </p:pic>
      <p:pic>
        <p:nvPicPr>
          <p:cNvPr id="21" name="pic21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343900" y="4679752"/>
            <a:ext cx="177800" cy="177800"/>
          </a:xfrm>
          <a:prstGeom prst="rect">
            <a:avLst/>
          </a:prstGeom>
        </p:spPr>
      </p:pic>
      <p:sp>
        <p:nvSpPr>
          <p:cNvPr id="22" name="text22"/>
          <p:cNvSpPr>
            <a:spLocks noChangeArrowheads="1"/>
          </p:cNvSpPr>
          <p:nvPr/>
        </p:nvSpPr>
        <p:spPr>
          <a:xfrm>
            <a:off x="863600" y="666750"/>
            <a:ext cx="1442815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64">
                <a:solidFill>
                  <a:srgbClr val="1A1C1E"/>
                </a:solidFill>
                <a:latin typeface="Golos Text"/>
              </a:rPr>
              <a:t>Разделы проекта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762000" y="746720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cap="all">
                <a:solidFill>
                  <a:srgbClr val="23272B"/>
                </a:solidFill>
                <a:latin typeface="Oswald"/>
              </a:rPr>
              <a:t>Виды работ по разделам проекта — выполняем своими силами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1028700" y="2817932"/>
            <a:ext cx="35052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3272B"/>
                </a:solidFill>
                <a:latin typeface="Golos Text"/>
              </a:rPr>
              <a:t>Отопление и тепловые узлы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1028700" y="3085902"/>
            <a:ext cx="29464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66A6E"/>
                </a:solidFill>
                <a:latin typeface="Golos Text"/>
              </a:rPr>
              <a:t>Сварка и сборка трубопроводов, монтаж ИТП/ЦТП, узлов управления, балансировка систем.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4635500" y="2817932"/>
            <a:ext cx="35052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3272B"/>
                </a:solidFill>
                <a:latin typeface="Golos Text"/>
              </a:rPr>
              <a:t>Вентиляция и дымоудаление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4635500" y="3085902"/>
            <a:ext cx="29464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66A6E"/>
                </a:solidFill>
                <a:latin typeface="Golos Text"/>
              </a:rPr>
              <a:t>Изготовление и монтаж воздуховодов, установка вентустановок, систем дымоудаления и противодымной защиты.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8242300" y="2819202"/>
            <a:ext cx="2946400" cy="419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350" b="1">
                <a:solidFill>
                  <a:srgbClr val="23272B"/>
                </a:solidFill>
                <a:latin typeface="Golos Text"/>
              </a:rPr>
              <a:t>Холодное и горячее водоснабжение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8242300" y="3289102"/>
            <a:ext cx="29464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66A6E"/>
                </a:solidFill>
                <a:latin typeface="Golos Text"/>
              </a:rPr>
              <a:t>Прокладка трубопроводов ХВС и ГВС, установка насосов, водомерных узлов и запорной арматуры.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1028700" y="5122982"/>
            <a:ext cx="35052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3272B"/>
                </a:solidFill>
                <a:latin typeface="Golos Text"/>
              </a:rPr>
              <a:t>Бытовая и ливневая канализация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1028700" y="5390952"/>
            <a:ext cx="29464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66A6E"/>
                </a:solidFill>
                <a:latin typeface="Golos Text"/>
              </a:rPr>
              <a:t>Монтаж внутренних и наружных сетей канализации, выпусков, ливневых систем и дренажа.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4635500" y="5124252"/>
            <a:ext cx="2946400" cy="419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350" b="1">
                <a:solidFill>
                  <a:srgbClr val="23272B"/>
                </a:solidFill>
                <a:latin typeface="Golos Text"/>
              </a:rPr>
              <a:t>Монтаж оборудования и арматуры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4635500" y="5594152"/>
            <a:ext cx="29464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66A6E"/>
                </a:solidFill>
                <a:latin typeface="Golos Text"/>
              </a:rPr>
              <a:t>Установка насосного оборудования, вентустановок, узлов управления, запорно-регулирующей арматуры.</a:t>
            </a:r>
          </a:p>
        </p:txBody>
      </p:sp>
      <p:sp>
        <p:nvSpPr>
          <p:cNvPr id="34" name="text34"/>
          <p:cNvSpPr>
            <a:spLocks noChangeArrowheads="1"/>
          </p:cNvSpPr>
          <p:nvPr/>
        </p:nvSpPr>
        <p:spPr>
          <a:xfrm>
            <a:off x="8242300" y="5122982"/>
            <a:ext cx="35052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3272B"/>
                </a:solidFill>
                <a:latin typeface="Golos Text"/>
              </a:rPr>
              <a:t>Пусконаладка</a:t>
            </a:r>
          </a:p>
        </p:txBody>
      </p:sp>
      <p:sp>
        <p:nvSpPr>
          <p:cNvPr id="35" name="text35"/>
          <p:cNvSpPr>
            <a:spLocks noChangeArrowheads="1"/>
          </p:cNvSpPr>
          <p:nvPr/>
        </p:nvSpPr>
        <p:spPr>
          <a:xfrm>
            <a:off x="8242300" y="5390952"/>
            <a:ext cx="29464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66A6E"/>
                </a:solidFill>
                <a:latin typeface="Golos Text"/>
              </a:rPr>
              <a:t>Пусконаладочные работы, гидравлические и аэродинамические испытания, сдача систем в эксплуатацию.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952500" y="762000"/>
            <a:ext cx="1145282" cy="200620"/>
          </a:xfrm>
          <a:prstGeom prst="rect">
            <a:avLst/>
          </a:prstGeom>
          <a:solidFill>
            <a:srgbClr val="F26A1B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952500" y="2583755"/>
            <a:ext cx="10287000" cy="660400"/>
          </a:xfrm>
          <a:prstGeom prst="roundRect">
            <a:avLst>
              <a:gd name="adj" fmla="val 2884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952500" y="3726755"/>
            <a:ext cx="10287000" cy="609600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952500" y="4818955"/>
            <a:ext cx="10287000" cy="48260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054100" y="793750"/>
            <a:ext cx="1195522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64">
                <a:solidFill>
                  <a:srgbClr val="1A1C1E"/>
                </a:solidFill>
                <a:latin typeface="Golos Text"/>
              </a:rPr>
              <a:t>Соответствие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952500" y="873720"/>
            <a:ext cx="10922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cap="all">
                <a:solidFill>
                  <a:srgbClr val="23272B"/>
                </a:solidFill>
                <a:latin typeface="Oswald"/>
              </a:rPr>
              <a:t>Допуски и правовая сторона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206500" y="2336105"/>
            <a:ext cx="5898356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b="1" cap="all" spc="102">
                <a:solidFill>
                  <a:srgbClr val="96999C"/>
                </a:solidFill>
                <a:latin typeface="Golos Text"/>
              </a:rPr>
              <a:t>Требование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6394992" y="2336105"/>
            <a:ext cx="2209014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020"/>
              </a:lnSpc>
            </a:pPr>
            <a:r>
              <a:rPr lang="ru-RU" sz="850" b="1" cap="all" spc="102">
                <a:solidFill>
                  <a:srgbClr val="96999C"/>
                </a:solidFill>
                <a:latin typeface="Golos Text"/>
              </a:rPr>
              <a:t>Статус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8529141" y="2336105"/>
            <a:ext cx="3051262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b="1" cap="all" spc="102">
                <a:solidFill>
                  <a:srgbClr val="96999C"/>
                </a:solidFill>
                <a:latin typeface="Golos Text"/>
              </a:rPr>
              <a:t>Документ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206500" y="2736155"/>
            <a:ext cx="5288756" cy="368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00"/>
              </a:lnSpc>
            </a:pPr>
            <a:r>
              <a:rPr lang="ru-RU" sz="1150" b="1">
                <a:solidFill>
                  <a:srgbClr val="23272B"/>
                </a:solidFill>
                <a:latin typeface="Golos Text"/>
              </a:rPr>
              <a:t>Членство в СРО с правом работ на особо опасных и технически сложных объектах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46808" y="2844105"/>
            <a:ext cx="2105382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080"/>
              </a:lnSpc>
            </a:pPr>
            <a:r>
              <a:rPr lang="ru-RU" sz="900" b="1">
                <a:solidFill>
                  <a:srgbClr val="2F7D52"/>
                </a:solidFill>
                <a:latin typeface="Golos Text"/>
              </a:rPr>
              <a:t>✓ соответствует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529141" y="2837755"/>
            <a:ext cx="294763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>
                <a:solidFill>
                  <a:srgbClr val="666A6E"/>
                </a:solidFill>
                <a:latin typeface="Golos Text"/>
              </a:rPr>
              <a:t>Выписка из реестра СРО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206500" y="3396555"/>
            <a:ext cx="5898356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23272B"/>
                </a:solidFill>
                <a:latin typeface="Golos Text"/>
              </a:rPr>
              <a:t>Страхование гражданской ответственности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6446808" y="3415605"/>
            <a:ext cx="2105382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080"/>
              </a:lnSpc>
            </a:pPr>
            <a:r>
              <a:rPr lang="ru-RU" sz="900" b="1">
                <a:solidFill>
                  <a:srgbClr val="2F7D52"/>
                </a:solidFill>
                <a:latin typeface="Golos Text"/>
              </a:rPr>
              <a:t>✓ соответствует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529141" y="3409255"/>
            <a:ext cx="294763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>
                <a:solidFill>
                  <a:srgbClr val="666A6E"/>
                </a:solidFill>
                <a:latin typeface="Golos Text"/>
              </a:rPr>
              <a:t>Полис страхования ГО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206500" y="3942655"/>
            <a:ext cx="5898356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23272B"/>
                </a:solidFill>
                <a:latin typeface="Golos Text"/>
              </a:rPr>
              <a:t>Аттестованные ИТР и сварщики с действующими удостоверениями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46808" y="3961705"/>
            <a:ext cx="2105382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080"/>
              </a:lnSpc>
            </a:pPr>
            <a:r>
              <a:rPr lang="ru-RU" sz="900" b="1">
                <a:solidFill>
                  <a:srgbClr val="2F7D52"/>
                </a:solidFill>
                <a:latin typeface="Golos Text"/>
              </a:rPr>
              <a:t>✓ соответствует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8529141" y="3879155"/>
            <a:ext cx="2481759" cy="317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>
                <a:solidFill>
                  <a:srgbClr val="666A6E"/>
                </a:solidFill>
                <a:latin typeface="Golos Text"/>
              </a:rPr>
              <a:t>Аттестационные удостоверения (7 ИТР)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206500" y="4488755"/>
            <a:ext cx="5898356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23272B"/>
                </a:solidFill>
                <a:latin typeface="Golos Text"/>
              </a:rPr>
              <a:t>Система качества по ГОСТ Р ИСО 9001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446808" y="4507805"/>
            <a:ext cx="2105382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080"/>
              </a:lnSpc>
            </a:pPr>
            <a:r>
              <a:rPr lang="ru-RU" sz="900" b="1">
                <a:solidFill>
                  <a:srgbClr val="2F7D52"/>
                </a:solidFill>
                <a:latin typeface="Golos Text"/>
              </a:rPr>
              <a:t>✓ соответствует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8529141" y="4501455"/>
            <a:ext cx="294763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>
                <a:solidFill>
                  <a:srgbClr val="666A6E"/>
                </a:solidFill>
                <a:latin typeface="Golos Text"/>
              </a:rPr>
              <a:t>Сертификат соответствия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1206500" y="4971355"/>
            <a:ext cx="5898356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23272B"/>
                </a:solidFill>
                <a:latin typeface="Golos Text"/>
              </a:rPr>
              <a:t>Готовность предоставить пакет документов до подписания договора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6446808" y="4990405"/>
            <a:ext cx="2105382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080"/>
              </a:lnSpc>
            </a:pPr>
            <a:r>
              <a:rPr lang="ru-RU" sz="900" b="1">
                <a:solidFill>
                  <a:srgbClr val="2F7D52"/>
                </a:solidFill>
                <a:latin typeface="Golos Text"/>
              </a:rPr>
              <a:t>✓ соответствует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8529141" y="4984055"/>
            <a:ext cx="294763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>
                <a:solidFill>
                  <a:srgbClr val="666A6E"/>
                </a:solidFill>
                <a:latin typeface="Golos Text"/>
              </a:rPr>
              <a:t>Пакет документов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43880"/>
            <a:ext cx="1849041" cy="200620"/>
          </a:xfrm>
          <a:prstGeom prst="rect">
            <a:avLst/>
          </a:prstGeom>
          <a:solidFill>
            <a:srgbClr val="F26A1B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838920"/>
            <a:ext cx="3420467" cy="1993900"/>
          </a:xfrm>
          <a:prstGeom prst="roundRect">
            <a:avLst>
              <a:gd name="adj" fmla="val 955"/>
            </a:avLst>
          </a:prstGeom>
          <a:solidFill>
            <a:srgbClr val="FFFFFF"/>
          </a:solidFill>
          <a:ln w="12700" cap="flat">
            <a:solidFill>
              <a:srgbClr val="BCBEC1"/>
            </a:solidFill>
          </a:ln>
        </p:spPr>
      </p:sp>
      <p:sp>
        <p:nvSpPr>
          <p:cNvPr id="5" name="card5"/>
          <p:cNvSpPr/>
          <p:nvPr/>
        </p:nvSpPr>
        <p:spPr>
          <a:xfrm>
            <a:off x="4385667" y="1838920"/>
            <a:ext cx="3420566" cy="1993900"/>
          </a:xfrm>
          <a:prstGeom prst="roundRect">
            <a:avLst>
              <a:gd name="adj" fmla="val 955"/>
            </a:avLst>
          </a:prstGeom>
          <a:solidFill>
            <a:srgbClr val="FFFFFF"/>
          </a:solidFill>
          <a:ln w="12700" cap="flat">
            <a:solidFill>
              <a:srgbClr val="BCBEC1"/>
            </a:solidFill>
          </a:ln>
        </p:spPr>
      </p:sp>
      <p:sp>
        <p:nvSpPr>
          <p:cNvPr id="6" name="card6"/>
          <p:cNvSpPr/>
          <p:nvPr/>
        </p:nvSpPr>
        <p:spPr>
          <a:xfrm>
            <a:off x="8009434" y="1838920"/>
            <a:ext cx="3420566" cy="1993900"/>
          </a:xfrm>
          <a:prstGeom prst="roundRect">
            <a:avLst>
              <a:gd name="adj" fmla="val 955"/>
            </a:avLst>
          </a:prstGeom>
          <a:solidFill>
            <a:srgbClr val="FFFFFF"/>
          </a:solidFill>
          <a:ln w="12700" cap="flat">
            <a:solidFill>
              <a:srgbClr val="BCBEC1"/>
            </a:solidFill>
          </a:ln>
        </p:spPr>
      </p:sp>
      <p:sp>
        <p:nvSpPr>
          <p:cNvPr id="7" name="card7"/>
          <p:cNvSpPr/>
          <p:nvPr/>
        </p:nvSpPr>
        <p:spPr>
          <a:xfrm>
            <a:off x="762000" y="4036020"/>
            <a:ext cx="3420467" cy="1993900"/>
          </a:xfrm>
          <a:prstGeom prst="roundRect">
            <a:avLst>
              <a:gd name="adj" fmla="val 955"/>
            </a:avLst>
          </a:prstGeom>
          <a:solidFill>
            <a:srgbClr val="FFFFFF"/>
          </a:solidFill>
          <a:ln w="12700" cap="flat">
            <a:solidFill>
              <a:srgbClr val="BCBEC1"/>
            </a:solidFill>
          </a:ln>
        </p:spPr>
      </p:sp>
      <p:sp>
        <p:nvSpPr>
          <p:cNvPr id="8" name="card8"/>
          <p:cNvSpPr/>
          <p:nvPr/>
        </p:nvSpPr>
        <p:spPr>
          <a:xfrm>
            <a:off x="4385667" y="4036020"/>
            <a:ext cx="3420566" cy="1993900"/>
          </a:xfrm>
          <a:prstGeom prst="roundRect">
            <a:avLst>
              <a:gd name="adj" fmla="val 955"/>
            </a:avLst>
          </a:prstGeom>
          <a:solidFill>
            <a:srgbClr val="FFFFFF"/>
          </a:solidFill>
          <a:ln w="12700" cap="flat">
            <a:solidFill>
              <a:srgbClr val="BCBEC1"/>
            </a:solidFill>
          </a:ln>
        </p:spPr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863600" y="275630"/>
            <a:ext cx="2040033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64">
                <a:solidFill>
                  <a:srgbClr val="1A1C1E"/>
                </a:solidFill>
                <a:latin typeface="Golos Text"/>
              </a:rPr>
              <a:t>Ресурсы компании, 2026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527050"/>
            <a:ext cx="10693400" cy="10261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cap="all">
                <a:solidFill>
                  <a:srgbClr val="23272B"/>
                </a:solidFill>
                <a:latin typeface="Oswald"/>
              </a:rPr>
              <a:t>Ресурсы для работы на объектах генподрядчика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54100" y="2054820"/>
            <a:ext cx="3471267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F26A1B"/>
                </a:solidFill>
                <a:latin typeface="JetBrains Mono"/>
              </a:rPr>
              <a:t>4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54100" y="2842220"/>
            <a:ext cx="340352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3272B"/>
                </a:solidFill>
                <a:latin typeface="Golos Text"/>
              </a:rPr>
              <a:t>Монтажные бригады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54100" y="3147020"/>
            <a:ext cx="2861667" cy="381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50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Полный цикл: отопление, вентиляция, ВК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677767" y="2054820"/>
            <a:ext cx="3471366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F26A1B"/>
                </a:solidFill>
                <a:latin typeface="JetBrains Mono"/>
              </a:rPr>
              <a:t>46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677767" y="2842220"/>
            <a:ext cx="340364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3272B"/>
                </a:solidFill>
                <a:latin typeface="Golos Text"/>
              </a:rPr>
              <a:t>Рабочих в штате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677767" y="3147020"/>
            <a:ext cx="2861766" cy="381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50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Монтажники, сварщики, слесари-сантехники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301534" y="2054820"/>
            <a:ext cx="3471366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F26A1B"/>
                </a:solidFill>
                <a:latin typeface="JetBrains Mono"/>
              </a:rPr>
              <a:t>7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301534" y="2842220"/>
            <a:ext cx="340364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3272B"/>
                </a:solidFill>
                <a:latin typeface="Golos Text"/>
              </a:rPr>
              <a:t>Аттестованных ИТР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301534" y="3147020"/>
            <a:ext cx="2861766" cy="381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50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Руководители проектов, мастера, специалисты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054100" y="4251920"/>
            <a:ext cx="3471267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F26A1B"/>
                </a:solidFill>
                <a:latin typeface="JetBrains Mono"/>
              </a:rPr>
              <a:t>18 ед.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054100" y="5039320"/>
            <a:ext cx="340352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3272B"/>
                </a:solidFill>
                <a:latin typeface="Golos Text"/>
              </a:rPr>
              <a:t>Парк техники и инструмента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54100" y="5344120"/>
            <a:ext cx="2861667" cy="381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50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Сварочные аппараты, трубогибы, пресса, вышки-туры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4677767" y="4251920"/>
            <a:ext cx="3471366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F26A1B"/>
                </a:solidFill>
                <a:latin typeface="JetBrains Mono"/>
              </a:rPr>
              <a:t>300 м²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4677767" y="5039320"/>
            <a:ext cx="340364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3272B"/>
                </a:solidFill>
                <a:latin typeface="Golos Text"/>
              </a:rPr>
              <a:t>Закрытый склад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4677767" y="5344120"/>
            <a:ext cx="2861766" cy="381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50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300 м² под трубы, воздуховоды и запорную арматуру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762000" y="6220420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666A6E"/>
                </a:solidFill>
                <a:latin typeface="Golos Text"/>
              </a:rPr>
              <a:t>Штат и техника позволяют одновременно вести монтаж на 2–3 объектах без привлечения сторонних субподрядчиков.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127000" y="64643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6999C"/>
                </a:solidFill>
                <a:latin typeface="JetBrains Mono"/>
              </a:rPr>
              <a:t>Данные компании,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723602"/>
            <a:ext cx="1604367" cy="200620"/>
          </a:xfrm>
          <a:prstGeom prst="rect">
            <a:avLst/>
          </a:prstGeom>
          <a:solidFill>
            <a:srgbClr val="F26A1B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797348"/>
            <a:ext cx="10668000" cy="3790950"/>
          </a:xfrm>
          <a:prstGeom prst="roundRect">
            <a:avLst>
              <a:gd name="adj" fmla="val 502"/>
            </a:avLst>
          </a:prstGeom>
          <a:noFill/>
          <a:ln w="12700" cap="flat">
            <a:solidFill>
              <a:srgbClr val="EBDAD3"/>
            </a:solidFill>
          </a:ln>
        </p:spPr>
      </p:sp>
      <p:sp>
        <p:nvSpPr>
          <p:cNvPr id="5" name="card5"/>
          <p:cNvSpPr/>
          <p:nvPr/>
        </p:nvSpPr>
        <p:spPr>
          <a:xfrm>
            <a:off x="3815358" y="1810048"/>
            <a:ext cx="1900535" cy="615950"/>
          </a:xfrm>
          <a:prstGeom prst="rect">
            <a:avLst/>
          </a:prstGeom>
          <a:solidFill>
            <a:srgbClr val="EBDAD3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3815358" y="2425998"/>
            <a:ext cx="1900535" cy="787400"/>
          </a:xfrm>
          <a:prstGeom prst="rect">
            <a:avLst/>
          </a:prstGeom>
          <a:solidFill>
            <a:srgbClr val="EBDAD3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3815358" y="3213398"/>
            <a:ext cx="1900535" cy="787400"/>
          </a:xfrm>
          <a:prstGeom prst="rect">
            <a:avLst/>
          </a:prstGeom>
          <a:solidFill>
            <a:srgbClr val="EBDAD3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3815358" y="4000798"/>
            <a:ext cx="1900535" cy="787400"/>
          </a:xfrm>
          <a:prstGeom prst="rect">
            <a:avLst/>
          </a:prstGeom>
          <a:solidFill>
            <a:srgbClr val="EBDAD3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3815358" y="4788198"/>
            <a:ext cx="1900535" cy="787400"/>
          </a:xfrm>
          <a:prstGeom prst="rect">
            <a:avLst/>
          </a:prstGeom>
          <a:solidFill>
            <a:srgbClr val="EBDAD3"/>
          </a:solidFill>
          <a:ln>
            <a:noFill/>
          </a:ln>
        </p:spPr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863600" y="755352"/>
            <a:ext cx="1746425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64">
                <a:solidFill>
                  <a:srgbClr val="1A1C1E"/>
                </a:solidFill>
                <a:latin typeface="Golos Text"/>
              </a:rPr>
              <a:t>Выработка 2024–2026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975023"/>
            <a:ext cx="11303000" cy="4794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cap="all">
                <a:solidFill>
                  <a:srgbClr val="23272B"/>
                </a:solidFill>
                <a:latin typeface="Oswald"/>
              </a:rPr>
              <a:t>Выработка по видам работ за 2024–2026 годы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965200" y="1975148"/>
            <a:ext cx="319158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3272B"/>
                </a:solidFill>
                <a:latin typeface="Oswald"/>
              </a:rPr>
              <a:t>Показатель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3853904" y="1975148"/>
            <a:ext cx="182344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F26A1B"/>
                </a:solidFill>
                <a:latin typeface="Oswald"/>
              </a:rPr>
              <a:t>2024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5754449" y="1975148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23272B"/>
                </a:solidFill>
                <a:latin typeface="Oswald"/>
              </a:rPr>
              <a:t>2025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54885" y="1975148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23272B"/>
                </a:solidFill>
                <a:latin typeface="Oswald"/>
              </a:rPr>
              <a:t>2026 (9 мес.)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9555321" y="1975148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23272B"/>
                </a:solidFill>
                <a:latin typeface="Oswald"/>
              </a:rPr>
              <a:t>Итого за 3 года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965200" y="2591098"/>
            <a:ext cx="2685058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3272B"/>
                </a:solidFill>
                <a:latin typeface="Golos Text"/>
              </a:rPr>
              <a:t>Смонтировано трубопроводов, м.п.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3853904" y="2705398"/>
            <a:ext cx="182344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3272B"/>
                </a:solidFill>
                <a:latin typeface="Golos Text"/>
              </a:rPr>
              <a:t>42 000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5754449" y="2705398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3272B"/>
                </a:solidFill>
                <a:latin typeface="Golos Text"/>
              </a:rPr>
              <a:t>51 300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7654885" y="2705398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3272B"/>
                </a:solidFill>
                <a:latin typeface="Golos Text"/>
              </a:rPr>
              <a:t>57 000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9555321" y="2705398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3272B"/>
                </a:solidFill>
                <a:latin typeface="Golos Text"/>
              </a:rPr>
              <a:t>150 300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965200" y="3378498"/>
            <a:ext cx="2685058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3272B"/>
                </a:solidFill>
                <a:latin typeface="Golos Text"/>
              </a:rPr>
              <a:t>Смонтировано воздуховодов, м²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3853904" y="3492798"/>
            <a:ext cx="182344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3272B"/>
                </a:solidFill>
                <a:latin typeface="Golos Text"/>
              </a:rPr>
              <a:t>18 500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5754449" y="3492798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3272B"/>
                </a:solidFill>
                <a:latin typeface="Golos Text"/>
              </a:rPr>
              <a:t>22 400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7654885" y="3492798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3272B"/>
                </a:solidFill>
                <a:latin typeface="Golos Text"/>
              </a:rPr>
              <a:t>24 000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9555321" y="3492798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3272B"/>
                </a:solidFill>
                <a:latin typeface="Golos Text"/>
              </a:rPr>
              <a:t>64 900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965200" y="4165898"/>
            <a:ext cx="2685058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3272B"/>
                </a:solidFill>
                <a:latin typeface="Golos Text"/>
              </a:rPr>
              <a:t>Установлено оборудования, шт.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3853904" y="4280198"/>
            <a:ext cx="182344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3272B"/>
                </a:solidFill>
                <a:latin typeface="Golos Text"/>
              </a:rPr>
              <a:t>640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5754449" y="4280198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3272B"/>
                </a:solidFill>
                <a:latin typeface="Golos Text"/>
              </a:rPr>
              <a:t>780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7654885" y="4280198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3272B"/>
                </a:solidFill>
                <a:latin typeface="Golos Text"/>
              </a:rPr>
              <a:t>850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9555321" y="4280198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3272B"/>
                </a:solidFill>
                <a:latin typeface="Golos Text"/>
              </a:rPr>
              <a:t>2 270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965200" y="4953298"/>
            <a:ext cx="2685058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3272B"/>
                </a:solidFill>
                <a:latin typeface="Golos Text"/>
              </a:rPr>
              <a:t>Средняя выработка на одного рабочего в год, м.п.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3853904" y="5067598"/>
            <a:ext cx="182344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3272B"/>
                </a:solidFill>
                <a:latin typeface="Golos Text"/>
              </a:rPr>
              <a:t>913</a:t>
            </a:r>
          </a:p>
        </p:txBody>
      </p:sp>
      <p:sp>
        <p:nvSpPr>
          <p:cNvPr id="34" name="text34"/>
          <p:cNvSpPr>
            <a:spLocks noChangeArrowheads="1"/>
          </p:cNvSpPr>
          <p:nvPr/>
        </p:nvSpPr>
        <p:spPr>
          <a:xfrm>
            <a:off x="5754449" y="5067598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3272B"/>
                </a:solidFill>
                <a:latin typeface="Golos Text"/>
              </a:rPr>
              <a:t>1 115</a:t>
            </a:r>
          </a:p>
        </p:txBody>
      </p:sp>
      <p:sp>
        <p:nvSpPr>
          <p:cNvPr id="35" name="text35"/>
          <p:cNvSpPr>
            <a:spLocks noChangeArrowheads="1"/>
          </p:cNvSpPr>
          <p:nvPr/>
        </p:nvSpPr>
        <p:spPr>
          <a:xfrm>
            <a:off x="7654885" y="5067598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3272B"/>
                </a:solidFill>
                <a:latin typeface="Golos Text"/>
              </a:rPr>
              <a:t>1 239</a:t>
            </a:r>
          </a:p>
        </p:txBody>
      </p:sp>
      <p:sp>
        <p:nvSpPr>
          <p:cNvPr id="36" name="text36"/>
          <p:cNvSpPr>
            <a:spLocks noChangeArrowheads="1"/>
          </p:cNvSpPr>
          <p:nvPr/>
        </p:nvSpPr>
        <p:spPr>
          <a:xfrm>
            <a:off x="9555321" y="5067598"/>
            <a:ext cx="182332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3272B"/>
                </a:solidFill>
                <a:latin typeface="Golos Text"/>
              </a:rPr>
              <a:t>—</a:t>
            </a:r>
          </a:p>
        </p:txBody>
      </p:sp>
      <p:sp>
        <p:nvSpPr>
          <p:cNvPr id="37" name="text37"/>
          <p:cNvSpPr>
            <a:spLocks noChangeArrowheads="1"/>
          </p:cNvSpPr>
          <p:nvPr/>
        </p:nvSpPr>
        <p:spPr>
          <a:xfrm>
            <a:off x="762000" y="5740698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666A6E"/>
                </a:solidFill>
                <a:latin typeface="Golos Text"/>
              </a:rPr>
              <a:t>Средняя выработка на одного рабочего рассчитана исходя из 46 рабочих; 2026 год — факт за 9 месяцев.</a:t>
            </a:r>
          </a:p>
        </p:txBody>
      </p:sp>
      <p:sp>
        <p:nvSpPr>
          <p:cNvPr id="38" name="text38"/>
          <p:cNvSpPr>
            <a:spLocks noChangeArrowheads="1"/>
          </p:cNvSpPr>
          <p:nvPr/>
        </p:nvSpPr>
        <p:spPr>
          <a:xfrm>
            <a:off x="127000" y="64643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6999C"/>
                </a:solidFill>
                <a:latin typeface="JetBrains Mono"/>
              </a:rPr>
              <a:t>Данные компании за 2024–2026 годы (2026 — 9 месяцев)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633240" cy="200620"/>
          </a:xfrm>
          <a:prstGeom prst="rect">
            <a:avLst/>
          </a:prstGeom>
          <a:solidFill>
            <a:srgbClr val="F26A1B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617861"/>
            <a:ext cx="5257800" cy="2217440"/>
          </a:xfrm>
          <a:prstGeom prst="roundRect">
            <a:avLst>
              <a:gd name="adj" fmla="val 859"/>
            </a:avLst>
          </a:prstGeom>
          <a:noFill/>
          <a:ln w="6350" cap="flat">
            <a:solidFill>
              <a:srgbClr val="C4C7C9"/>
            </a:solidFill>
          </a:ln>
        </p:spPr>
      </p:sp>
      <p:sp>
        <p:nvSpPr>
          <p:cNvPr id="5" name="card5"/>
          <p:cNvSpPr/>
          <p:nvPr/>
        </p:nvSpPr>
        <p:spPr>
          <a:xfrm>
            <a:off x="6172200" y="1617861"/>
            <a:ext cx="5257800" cy="2217440"/>
          </a:xfrm>
          <a:prstGeom prst="roundRect">
            <a:avLst>
              <a:gd name="adj" fmla="val 859"/>
            </a:avLst>
          </a:prstGeom>
          <a:noFill/>
          <a:ln w="6350" cap="flat">
            <a:solidFill>
              <a:srgbClr val="C4C7C9"/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3987701"/>
            <a:ext cx="5257800" cy="1981299"/>
          </a:xfrm>
          <a:prstGeom prst="roundRect">
            <a:avLst>
              <a:gd name="adj" fmla="val 961"/>
            </a:avLst>
          </a:prstGeom>
          <a:noFill/>
          <a:ln w="6350" cap="flat">
            <a:solidFill>
              <a:srgbClr val="C4C7C9"/>
            </a:solidFill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863600" y="666750"/>
            <a:ext cx="1781072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64">
                <a:solidFill>
                  <a:srgbClr val="1A1C1E"/>
                </a:solidFill>
                <a:latin typeface="Golos Text"/>
              </a:rPr>
              <a:t>Портфолио 2023–2026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74672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cap="all">
                <a:solidFill>
                  <a:srgbClr val="23272B"/>
                </a:solidFill>
                <a:latin typeface="Oswald"/>
              </a:rPr>
              <a:t>Реализованные объекты: роль, сроки, состав работ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73150" y="190361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F26A1B"/>
                </a:solidFill>
                <a:latin typeface="JetBrains Mono"/>
              </a:rPr>
              <a:t>01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2213491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3272B"/>
                </a:solidFill>
                <a:latin typeface="Golos Text"/>
              </a:rPr>
              <a:t>Жилой комплекс, Москва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544366"/>
            <a:ext cx="46609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Субподряд у генподрядчика: ОВиК и ВК — монтаж вентиляции, водоснабжения и канализации. 14 000 м² воздуховодов.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483350" y="190361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F26A1B"/>
                </a:solidFill>
                <a:latin typeface="JetBrains Mono"/>
              </a:rPr>
              <a:t>02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2213491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3272B"/>
                </a:solidFill>
                <a:latin typeface="Golos Text"/>
              </a:rPr>
              <a:t>Логистический комплекс, Подмосковье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544366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Субподряд у генподрядчика: отопление и водоснабжение. Смонтировано 21 000 м трубопроводов.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73150" y="427345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F26A1B"/>
                </a:solidFill>
                <a:latin typeface="JetBrains Mono"/>
              </a:rPr>
              <a:t>03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583331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3272B"/>
                </a:solidFill>
                <a:latin typeface="Golos Text"/>
              </a:rPr>
              <a:t>Административно-бытовой корпус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4914205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Субподряд у генподрядчика: вентиляция и дымоудаление. Установлено 480 единиц оборудования.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27000" y="64643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6999C"/>
                </a:solidFill>
                <a:latin typeface="JetBrains Mono"/>
              </a:rPr>
              <a:t>Объекты сданы в 2023–2026 годах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952500" y="762000"/>
            <a:ext cx="1888232" cy="200620"/>
          </a:xfrm>
          <a:prstGeom prst="rect">
            <a:avLst/>
          </a:prstGeom>
          <a:solidFill>
            <a:srgbClr val="F26A1B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952500" y="1694061"/>
            <a:ext cx="3378200" cy="4274939"/>
          </a:xfrm>
          <a:prstGeom prst="roundRect">
            <a:avLst>
              <a:gd name="adj" fmla="val 563"/>
            </a:avLst>
          </a:prstGeom>
          <a:solidFill>
            <a:srgbClr val="F26A1B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4483100" y="2516188"/>
            <a:ext cx="3302000" cy="1174750"/>
          </a:xfrm>
          <a:prstGeom prst="roundRect">
            <a:avLst>
              <a:gd name="adj" fmla="val 1621"/>
            </a:avLst>
          </a:prstGeom>
          <a:noFill/>
          <a:ln w="12700" cap="flat">
            <a:solidFill>
              <a:srgbClr val="B7BABD"/>
            </a:solidFill>
          </a:ln>
        </p:spPr>
      </p:sp>
      <p:sp>
        <p:nvSpPr>
          <p:cNvPr id="6" name="card6"/>
          <p:cNvSpPr/>
          <p:nvPr/>
        </p:nvSpPr>
        <p:spPr>
          <a:xfrm>
            <a:off x="7937500" y="2516188"/>
            <a:ext cx="3302000" cy="1174750"/>
          </a:xfrm>
          <a:prstGeom prst="roundRect">
            <a:avLst>
              <a:gd name="adj" fmla="val 1621"/>
            </a:avLst>
          </a:prstGeom>
          <a:noFill/>
          <a:ln w="12700" cap="flat">
            <a:solidFill>
              <a:srgbClr val="B7BABD"/>
            </a:solidFill>
          </a:ln>
        </p:spPr>
      </p:sp>
      <p:sp>
        <p:nvSpPr>
          <p:cNvPr id="7" name="card7"/>
          <p:cNvSpPr/>
          <p:nvPr/>
        </p:nvSpPr>
        <p:spPr>
          <a:xfrm>
            <a:off x="4483100" y="3843338"/>
            <a:ext cx="6756400" cy="1303536"/>
          </a:xfrm>
          <a:prstGeom prst="roundRect">
            <a:avLst>
              <a:gd name="adj" fmla="val 1461"/>
            </a:avLst>
          </a:prstGeom>
          <a:noFill/>
          <a:ln w="12700" cap="flat">
            <a:solidFill>
              <a:srgbClr val="B7BABD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054100" y="793750"/>
            <a:ext cx="2087062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64">
                <a:solidFill>
                  <a:srgbClr val="1A1C1E"/>
                </a:solidFill>
                <a:latin typeface="Golos Text"/>
              </a:rPr>
              <a:t>Охрана труда и качество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952500" y="873720"/>
            <a:ext cx="10922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cap="all">
                <a:solidFill>
                  <a:srgbClr val="23272B"/>
                </a:solidFill>
                <a:latin typeface="Oswald"/>
              </a:rPr>
              <a:t>Ноль несчастных случаев и полный комплект ИД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231900" y="3193355"/>
            <a:ext cx="3383280" cy="774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400"/>
              </a:lnSpc>
            </a:pPr>
            <a:r>
              <a:rPr lang="ru-RU" sz="6000" b="1">
                <a:solidFill>
                  <a:srgbClr val="1A1C1E"/>
                </a:solidFill>
                <a:latin typeface="JetBrains Mono"/>
              </a:rPr>
              <a:t>0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231900" y="4139505"/>
            <a:ext cx="338328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1A1C1E"/>
                </a:solidFill>
                <a:latin typeface="Golos Text"/>
              </a:rPr>
              <a:t>несчастных случаев за 2024–2026 годы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711700" y="2732088"/>
            <a:ext cx="3413760" cy="378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880"/>
              </a:lnSpc>
            </a:pPr>
            <a:r>
              <a:rPr lang="ru-RU" sz="2400" b="1">
                <a:solidFill>
                  <a:srgbClr val="F26A1B"/>
                </a:solidFill>
                <a:latin typeface="JetBrains Mono"/>
              </a:rPr>
              <a:t>100%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711700" y="3182938"/>
            <a:ext cx="2870200" cy="304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50"/>
              </a:lnSpc>
            </a:pPr>
            <a:r>
              <a:rPr lang="ru-RU" sz="950">
                <a:solidFill>
                  <a:srgbClr val="666A6E"/>
                </a:solidFill>
                <a:latin typeface="Golos Text"/>
              </a:rPr>
              <a:t>работ повышенной опасности — по наряду-допуску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166100" y="2732088"/>
            <a:ext cx="3413760" cy="378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880"/>
              </a:lnSpc>
            </a:pPr>
            <a:r>
              <a:rPr lang="ru-RU" sz="2400" b="1">
                <a:solidFill>
                  <a:srgbClr val="2F7D52"/>
                </a:solidFill>
                <a:latin typeface="JetBrains Mono"/>
              </a:rPr>
              <a:t>5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8166100" y="3182938"/>
            <a:ext cx="2870200" cy="304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50"/>
              </a:lnSpc>
            </a:pPr>
            <a:r>
              <a:rPr lang="ru-RU" sz="950">
                <a:solidFill>
                  <a:srgbClr val="666A6E"/>
                </a:solidFill>
                <a:latin typeface="Golos Text"/>
              </a:rPr>
              <a:t>видов инструктажа: вводный, первичный, повторный, внеплановый, целевой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711700" y="4059238"/>
            <a:ext cx="693420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b="1" cap="all" spc="85">
                <a:solidFill>
                  <a:srgbClr val="96999C"/>
                </a:solidFill>
                <a:latin typeface="Golos Text"/>
              </a:rPr>
              <a:t>принципы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4711700" y="4278015"/>
            <a:ext cx="6324600" cy="662186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05"/>
              </a:lnSpc>
            </a:pPr>
            <a:r>
              <a:rPr lang="ru-RU" sz="1100">
                <a:solidFill>
                  <a:srgbClr val="666A6E"/>
                </a:solidFill>
                <a:latin typeface="Golos Text"/>
              </a:rPr>
              <a:t>Ежедневный контроль СИЗ и полный комплект исполнительной документации: акты освидетельствования скрытых работ, исполнительные схемы, паспорта и сертификаты на материалы.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27000" y="64643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6999C"/>
                </a:solidFill>
                <a:latin typeface="JetBrains Mono"/>
              </a:rPr>
              <a:t>Данные компании за 2024–2026 годы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2010966" cy="200620"/>
          </a:xfrm>
          <a:prstGeom prst="rect">
            <a:avLst/>
          </a:prstGeom>
          <a:solidFill>
            <a:srgbClr val="F26A1B"/>
          </a:solidFill>
          <a:ln>
            <a:noFill/>
          </a:ln>
        </p:spPr>
      </p:sp>
      <p:pic>
        <p:nvPicPr>
          <p:cNvPr id="4" name="pic4"/>
          <p:cNvPicPr/>
          <p:nvPr/>
        </p:nvPicPr>
        <p:blipFill>
          <a:blip r:embed="rId4"/>
          <a:stretch>
            <a:fillRect/>
          </a:stretch>
        </p:blipFill>
        <p:spPr>
          <a:xfrm>
            <a:off x="762000" y="2031802"/>
            <a:ext cx="10668000" cy="3695898"/>
          </a:xfrm>
          <a:prstGeom prst="rect">
            <a:avLst/>
          </a:prstGeom>
        </p:spPr>
      </p:pic>
      <p:sp>
        <p:nvSpPr>
          <p:cNvPr id="5" name="text5"/>
          <p:cNvSpPr>
            <a:spLocks noChangeArrowheads="1"/>
          </p:cNvSpPr>
          <p:nvPr/>
        </p:nvSpPr>
        <p:spPr>
          <a:xfrm>
            <a:off x="863600" y="666750"/>
            <a:ext cx="2234343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64">
                <a:solidFill>
                  <a:srgbClr val="1A1C1E"/>
                </a:solidFill>
                <a:latin typeface="Golos Text"/>
              </a:rPr>
              <a:t>Порядок захода на объект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861020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cap="all">
                <a:solidFill>
                  <a:srgbClr val="23272B"/>
                </a:solidFill>
                <a:latin typeface="Oswald"/>
              </a:rPr>
              <a:t>Как мы заходим на объект: мобилизация, документы, приёмка скрытых работ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5892800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666A6E"/>
                </a:solidFill>
                <a:latin typeface="Golos Text"/>
              </a:rPr>
              <a:t>Документы: СРО, страховка, ППР, наряды-допуски, сертификаты; технадзор — по графику приёмки.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194123"/>
            <a:ext cx="1789807" cy="200620"/>
          </a:xfrm>
          <a:prstGeom prst="rect">
            <a:avLst/>
          </a:prstGeom>
          <a:solidFill>
            <a:srgbClr val="F26A1B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5016500" y="1206500"/>
            <a:ext cx="6413500" cy="1016000"/>
          </a:xfrm>
          <a:prstGeom prst="roundRect">
            <a:avLst>
              <a:gd name="adj" fmla="val 1875"/>
            </a:avLst>
          </a:prstGeom>
          <a:noFill/>
          <a:ln w="6350" cap="flat">
            <a:solidFill>
              <a:srgbClr val="C4C7C9"/>
            </a:solidFill>
          </a:ln>
        </p:spPr>
      </p:sp>
      <p:sp>
        <p:nvSpPr>
          <p:cNvPr id="5" name="card5"/>
          <p:cNvSpPr/>
          <p:nvPr/>
        </p:nvSpPr>
        <p:spPr>
          <a:xfrm>
            <a:off x="5302250" y="154940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BDAD3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5016500" y="2349500"/>
            <a:ext cx="6413500" cy="1016000"/>
          </a:xfrm>
          <a:prstGeom prst="roundRect">
            <a:avLst>
              <a:gd name="adj" fmla="val 1875"/>
            </a:avLst>
          </a:prstGeom>
          <a:noFill/>
          <a:ln w="6350" cap="flat">
            <a:solidFill>
              <a:srgbClr val="C4C7C9"/>
            </a:solidFill>
          </a:ln>
        </p:spPr>
      </p:sp>
      <p:sp>
        <p:nvSpPr>
          <p:cNvPr id="7" name="card7"/>
          <p:cNvSpPr/>
          <p:nvPr/>
        </p:nvSpPr>
        <p:spPr>
          <a:xfrm>
            <a:off x="5302250" y="269240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BDAD3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5016500" y="3492500"/>
            <a:ext cx="6413500" cy="1016000"/>
          </a:xfrm>
          <a:prstGeom prst="roundRect">
            <a:avLst>
              <a:gd name="adj" fmla="val 1875"/>
            </a:avLst>
          </a:prstGeom>
          <a:noFill/>
          <a:ln w="6350" cap="flat">
            <a:solidFill>
              <a:srgbClr val="C4C7C9"/>
            </a:solidFill>
          </a:ln>
        </p:spPr>
      </p:sp>
      <p:sp>
        <p:nvSpPr>
          <p:cNvPr id="9" name="card9"/>
          <p:cNvSpPr/>
          <p:nvPr/>
        </p:nvSpPr>
        <p:spPr>
          <a:xfrm>
            <a:off x="5302250" y="383540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BDAD3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5016500" y="4635500"/>
            <a:ext cx="6413500" cy="1016000"/>
          </a:xfrm>
          <a:prstGeom prst="roundRect">
            <a:avLst>
              <a:gd name="adj" fmla="val 1875"/>
            </a:avLst>
          </a:prstGeom>
          <a:noFill/>
          <a:ln w="6350" cap="flat">
            <a:solidFill>
              <a:srgbClr val="C4C7C9"/>
            </a:solidFill>
          </a:ln>
        </p:spPr>
      </p:sp>
      <p:sp>
        <p:nvSpPr>
          <p:cNvPr id="11" name="card11"/>
          <p:cNvSpPr/>
          <p:nvPr/>
        </p:nvSpPr>
        <p:spPr>
          <a:xfrm>
            <a:off x="5302250" y="497840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EBDAD3"/>
          </a:solidFill>
          <a:ln>
            <a:noFill/>
          </a:ln>
        </p:spPr>
      </p:sp>
      <p:pic>
        <p:nvPicPr>
          <p:cNvPr id="12" name="pic12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97500" y="1657350"/>
            <a:ext cx="139700" cy="114300"/>
          </a:xfrm>
          <a:prstGeom prst="rect">
            <a:avLst/>
          </a:prstGeom>
        </p:spPr>
      </p:pic>
      <p:pic>
        <p:nvPicPr>
          <p:cNvPr id="13" name="pic13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97500" y="2800350"/>
            <a:ext cx="139700" cy="114300"/>
          </a:xfrm>
          <a:prstGeom prst="rect">
            <a:avLst/>
          </a:prstGeom>
        </p:spPr>
      </p:pic>
      <p:pic>
        <p:nvPicPr>
          <p:cNvPr id="14" name="pic14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97500" y="3943350"/>
            <a:ext cx="139700" cy="114300"/>
          </a:xfrm>
          <a:prstGeom prst="rect">
            <a:avLst/>
          </a:prstGeom>
        </p:spPr>
      </p:pic>
      <p:pic>
        <p:nvPicPr>
          <p:cNvPr id="15" name="pic15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397500" y="5086350"/>
            <a:ext cx="139700" cy="114300"/>
          </a:xfrm>
          <a:prstGeom prst="rect">
            <a:avLst/>
          </a:prstGeom>
        </p:spPr>
      </p:pic>
      <p:sp>
        <p:nvSpPr>
          <p:cNvPr id="16" name="text16"/>
          <p:cNvSpPr>
            <a:spLocks noChangeArrowheads="1"/>
          </p:cNvSpPr>
          <p:nvPr/>
        </p:nvSpPr>
        <p:spPr>
          <a:xfrm>
            <a:off x="863600" y="2225873"/>
            <a:ext cx="1968952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64">
                <a:solidFill>
                  <a:srgbClr val="1A1C1E"/>
                </a:solidFill>
                <a:latin typeface="Golos Text"/>
              </a:rPr>
              <a:t>Коммерческие условия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62000" y="2451894"/>
            <a:ext cx="3581400" cy="92809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04"/>
              </a:lnSpc>
            </a:pPr>
            <a:r>
              <a:rPr lang="ru-RU" sz="3400" b="1" spc="-67">
                <a:solidFill>
                  <a:srgbClr val="23272B"/>
                </a:solidFill>
                <a:latin typeface="Oswald"/>
              </a:rPr>
              <a:t>Прозрачные условия работы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62000" y="3636218"/>
            <a:ext cx="3581400" cy="10362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15"/>
              </a:lnSpc>
            </a:pPr>
            <a:r>
              <a:rPr lang="ru-RU" sz="1300">
                <a:solidFill>
                  <a:srgbClr val="666A6E"/>
                </a:solidFill>
                <a:latin typeface="Golos Text"/>
              </a:rPr>
              <a:t>Оплата по актам КС-2 и справкам КС-3, открытая смета по разделам проекта. Гарантия 24 месяца на системы, пени за просрочку по нашей вине.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5822950" y="1427480"/>
            <a:ext cx="59563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3272B"/>
                </a:solidFill>
                <a:latin typeface="Golos Text"/>
              </a:rPr>
              <a:t>Оплата по актам КС-2 / КС-3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5822950" y="1657350"/>
            <a:ext cx="5346700" cy="355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50"/>
              </a:lnSpc>
            </a:pPr>
            <a:r>
              <a:rPr lang="ru-RU" sz="1100">
                <a:solidFill>
                  <a:srgbClr val="666A6E"/>
                </a:solidFill>
                <a:latin typeface="Golos Text"/>
              </a:rPr>
              <a:t>Ежемесячная сдача объёмов по актам КС-2 и справкам КС-3, оплата после подписания.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5822950" y="2570480"/>
            <a:ext cx="59563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3272B"/>
                </a:solidFill>
                <a:latin typeface="Golos Text"/>
              </a:rPr>
              <a:t>Гарантия 24 месяца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5822950" y="2800350"/>
            <a:ext cx="5346700" cy="355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50"/>
              </a:lnSpc>
            </a:pPr>
            <a:r>
              <a:rPr lang="ru-RU" sz="1100">
                <a:solidFill>
                  <a:srgbClr val="666A6E"/>
                </a:solidFill>
                <a:latin typeface="Golos Text"/>
              </a:rPr>
              <a:t>На смонтированные системы отопления, вентиляции, водоснабжения и канализации, с гарантийным выездом.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5822950" y="3713480"/>
            <a:ext cx="59563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3272B"/>
                </a:solidFill>
                <a:latin typeface="Golos Text"/>
              </a:rPr>
              <a:t>Ответственность за сроки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5822950" y="3943350"/>
            <a:ext cx="5346700" cy="355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50"/>
              </a:lnSpc>
            </a:pPr>
            <a:r>
              <a:rPr lang="ru-RU" sz="1100">
                <a:solidFill>
                  <a:srgbClr val="666A6E"/>
                </a:solidFill>
                <a:latin typeface="Golos Text"/>
              </a:rPr>
              <a:t>Фиксированные пени за каждый день просрочки, если срыв произошёл по вине подрядчика.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5822950" y="4856480"/>
            <a:ext cx="59563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3272B"/>
                </a:solidFill>
                <a:latin typeface="Golos Text"/>
              </a:rPr>
              <a:t>Открытая смета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5822950" y="5086350"/>
            <a:ext cx="5346700" cy="355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50"/>
              </a:lnSpc>
            </a:pPr>
            <a:r>
              <a:rPr lang="ru-RU" sz="1100">
                <a:solidFill>
                  <a:srgbClr val="666A6E"/>
                </a:solidFill>
                <a:latin typeface="Golos Text"/>
              </a:rPr>
              <a:t>Расчёт стоимости по разделам проекта — заказчик видит состав и объём каждой позиции.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9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650802"/>
            <a:ext cx="2349698" cy="200620"/>
          </a:xfrm>
          <a:prstGeom prst="rect">
            <a:avLst/>
          </a:prstGeom>
          <a:solidFill>
            <a:srgbClr val="F26A1B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63600" y="1682552"/>
            <a:ext cx="2640822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64">
                <a:solidFill>
                  <a:srgbClr val="1A1C1E"/>
                </a:solidFill>
                <a:latin typeface="Golos Text"/>
              </a:rPr>
              <a:t>Свободные мощности 2026/2027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2029222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cap="all">
                <a:solidFill>
                  <a:srgbClr val="23272B"/>
                </a:solidFill>
                <a:latin typeface="Oswald"/>
              </a:rPr>
              <a:t>Ресурсы для захода на ваши объекты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092200" y="2636242"/>
            <a:ext cx="3454400" cy="965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125"/>
              </a:lnSpc>
            </a:pPr>
            <a:r>
              <a:rPr lang="ru-RU" sz="7500" b="1" spc="-224">
                <a:solidFill>
                  <a:srgbClr val="F26A1B"/>
                </a:solidFill>
                <a:latin typeface="Oswald"/>
              </a:rPr>
              <a:t>4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092200" y="3844647"/>
            <a:ext cx="33832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3272B"/>
                </a:solidFill>
                <a:latin typeface="Golos Text"/>
              </a:rPr>
              <a:t>Монтажные бригады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092200" y="4137422"/>
            <a:ext cx="2844800" cy="4087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9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2 бригады свободны для захода с I кв. 2027 года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699000" y="2636242"/>
            <a:ext cx="3454400" cy="965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125"/>
              </a:lnSpc>
            </a:pPr>
            <a:r>
              <a:rPr lang="ru-RU" sz="7500" b="1" spc="-224">
                <a:solidFill>
                  <a:srgbClr val="F26A1B"/>
                </a:solidFill>
                <a:latin typeface="Oswald"/>
              </a:rPr>
              <a:t>46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699000" y="3844647"/>
            <a:ext cx="33832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3272B"/>
                </a:solidFill>
                <a:latin typeface="Golos Text"/>
              </a:rPr>
              <a:t>Рабочих в штате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699000" y="4137422"/>
            <a:ext cx="2844800" cy="4087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9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Склад и техника — параллельная работа на двух объектах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305800" y="2636242"/>
            <a:ext cx="3454400" cy="965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125"/>
              </a:lnSpc>
            </a:pPr>
            <a:r>
              <a:rPr lang="ru-RU" sz="7500" b="1" spc="-224">
                <a:solidFill>
                  <a:srgbClr val="F26A1B"/>
                </a:solidFill>
                <a:latin typeface="Oswald"/>
              </a:rPr>
              <a:t>7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305800" y="3844647"/>
            <a:ext cx="33832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3272B"/>
                </a:solidFill>
                <a:latin typeface="Golos Text"/>
              </a:rPr>
              <a:t>Аттестованных ИТР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305800" y="4137422"/>
            <a:ext cx="2844800" cy="4087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9"/>
              </a:lnSpc>
            </a:pPr>
            <a:r>
              <a:rPr lang="ru-RU" sz="1200">
                <a:solidFill>
                  <a:srgbClr val="666A6E"/>
                </a:solidFill>
                <a:latin typeface="Golos Text"/>
              </a:rPr>
              <a:t>Ответ на запрос — в течение 1 рабочего дня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4813498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666A6E"/>
                </a:solidFill>
                <a:latin typeface="Golos Text"/>
              </a:rPr>
              <a:t>Контакт: руководитель проекта — телефон и e-mail по запросу; ответ в течение рабочего дня.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Монтаж инженерных систем: презентация субподрядчика</dc:title>
  <dc:creator>Слайда</dc:creator>
</cp:coreProperties>
</file>