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  <p:sldId id="266" r:id="rId111"/>
  </p:sldIdLst>
  <p:sldSz cx="12192000" cy="6858000"/>
  <p:notesSz cx="6858000" cy="9144000"/>
  <p:embeddedFontLst>
    <p:embeddedFont>
      <p:font typeface="Rubik"/>
      <p:regular r:id="rId200"/>
      <p:bold r:id="rId201"/>
    </p:embeddedFont>
    <p:embeddedFont>
      <p:font typeface="Nunito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111" Type="http://schemas.openxmlformats.org/officeDocument/2006/relationships/slide" Target="slides/slide11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Добро пожаловать в «Ориентир»! Мы очень рады, что вы с нами. Сегодня ваш первый день — и он пройдёт в формате знакомства: с компанией, командой и тем, как мы работаем. Не переживайте, всё покажем и расскажем по шагам.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«Ориентир» — это компания, которая уже больше десяти лет делает программное обеспечение для логистики. Мы начали в 2014 году с небольшой командой, а сегодня нас уже 140 человек в трёх офисах. Наши клиенты — логистические компании и операторы перевозок, и мы помогаем им работать быстрее и эффективнее. Дальше расскажу, какие именно продукты мы создаём.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что мы делаем. У нас три ключевых продукта, и все они закрывают задачи логистики. Первый — система управления перевозками, TMS: с её помощью наши клиенты планируют маршруты и контролируют доставку. Второй — складской учёт, WMS: это приёмка, размещение и отгрузка товаров с точными остатками. И третий — аналитический модуль, который превращает данные о перевозках в понятные отчёты и дашборды. Вместе они образуют единую платформу для логистики. Дальше расскажу, как устроена наша компания и к кому с каким вопросом обращаться.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Чтобы не искать ответы вслепую, вот простая шпаргалка: по доступам и технике — в IT-поддержку, по задачам — к тимлиду, по кадровым вопросам — к HR-менеджеру. Контакты всех троих уже есть у вас в мессенджере и почте. Не стесняйтесь писать — мы на связи.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Итак, ваш первый день. Всё продумано, чтобы вы быстро освоились. Начнём с ресепшена — там выдадут пропуск и покажут офис. Дальше забираете ноутбук, настраиваете доступы и почту — это займёт не больше часа. Потом познакомитесь с командой: пройдём по отделам, добавим вас в чаты. А в 15:00 вас ждёт наставник — обсудим план на неделю и ответим на все вопросы. Не стесняйтесь спрашивать — мы рядом.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про инструменты, с которыми вы будете работать каждый день. В Slack мы общаемся — там чаты команд и каналы проектов, туда можно писать любые вопросы. Задачи ведём в Jira: там видно, кто что делает и какие сроки. Код хранится в GitLab, там же проходят код-ревью и сборки. А все документы и регламенты — на внутреннем портале. Доступы вам настроят в первый день, а если что-то не работает — пишите в IT-поддержку в Slack.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как мы работаем изо дня в день. У нас гибкое начало дня — можно прийти и в 9, и в 11, как вам удобнее. Но к 11:00 у нас общий созвон команды, он короткий, минут на 15: планы на день, блокеры, вопросы. В переписке мы ценим краткость и по делу, и после 19:00 стараемся не беспокоить друг друга — только если что-то действительно срочное. Отпуск у нас стандартный, 28 дней, а больничный — по закону. Если появятся вопросы по графику — смело пишите своему руководителю.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Первые 30 дней — это время адаптации и знакомства. На первой неделе вы познакомитесь с командами, изучите наши продукты и пройдёте вводное обучение. На второй неделе начнёте выполнять первые задачи под руководством наставника — не стесняйтесь задавать вопросы. К третьей-четвёртой неделе вы будете готовы брать самостоятельные задачи. Успешным итогом испытательного срока считаются выполненные задачи и положительная обратная связь от наставника. Дальше расскажу, кто такой наставник и как мы даём обратную связь.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расскажу про наставника — это ваш главный помощник в первые недели. Он поможет освоиться, ответит на вопросы и подскажет, к кому обратиться. Раз в неделю мы встречаемся один на один, чтобы обсудить задачи и прогресс. А на 30-й день вместе с руководителем подведём итоги испытательного срока. Не стесняйтесь задавать любые вопросы — для этого наставник и нужен.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пара слов о том, что ещё пригодится в работе. Мы заботимся о вашем развитии: компания компенсирует обучение и курсы до 50 000 рублей в год — берите профильные курсы, конференции, книги. После испытательного срока подключаем ДМС, чтобы вы чувствовали себя уверенно. Раз в квартал собираемся всей командой на корпоративные встречи — это отличный способ узнать друг друга ближе. И наконец, у нас есть база знаний на внутреннем портале: там инструкции и ответы на частые вопросы, заглядывайте. Если что-то останется непонятным, пишите в HR — всегда поможем.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у вас есть все контакты, которые понадобятся в первые дни. Начните с плана первого дня — он уже готов, просто идите по шагам. Если что-то непонятно, напишите HR или наставнику, мы всегда на связи. И помните: вопросов не бывает слишком много, лучше спросить, чем догадываться. Добро пожаловать в команду!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aa8708535c584718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4928d10b1fb5b688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648e81afff89ebdf.png"/><Relationship Id="rId4" Type="http://schemas.openxmlformats.org/officeDocument/2006/relationships/image" Target="../media/m64095ab0a9a9894b.png"/><Relationship Id="rId5" Type="http://schemas.openxmlformats.org/officeDocument/2006/relationships/image" Target="../media/mcd61c745323f0fea.svg"/><Relationship Id="rId6" Type="http://schemas.openxmlformats.org/officeDocument/2006/relationships/image" Target="../media/m6ab3dd458e75de9b.png"/><Relationship Id="rId8" Type="http://schemas.openxmlformats.org/officeDocument/2006/relationships/image" Target="../media/mefe56f0652d54c2a.png"/><Relationship Id="rId9" Type="http://schemas.openxmlformats.org/officeDocument/2006/relationships/image" Target="../media/m94cdde4a14c2e1a8.sv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2100a5e136995c12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648e81afff89ebdf.png"/><Relationship Id="rId4" Type="http://schemas.openxmlformats.org/officeDocument/2006/relationships/image" Target="../media/m1c040a11840afd71.png"/><Relationship Id="rId5" Type="http://schemas.openxmlformats.org/officeDocument/2006/relationships/image" Target="../media/m2e5abc8af47dc99b.svg"/><Relationship Id="rId6" Type="http://schemas.openxmlformats.org/officeDocument/2006/relationships/image" Target="../media/m56bc5b0789ba33f0.png"/><Relationship Id="rId7" Type="http://schemas.openxmlformats.org/officeDocument/2006/relationships/image" Target="../media/m2e5abc8af47dc99b.svg"/><Relationship Id="rId8" Type="http://schemas.openxmlformats.org/officeDocument/2006/relationships/image" Target="../media/m9af9a334d0f5ef9e.png"/><Relationship Id="rId9" Type="http://schemas.openxmlformats.org/officeDocument/2006/relationships/image" Target="../media/m2e5abc8af47dc99b.sv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648e81afff89ebdf.png"/><Relationship Id="rId4" Type="http://schemas.openxmlformats.org/officeDocument/2006/relationships/image" Target="../media/m64095ab0a9a9894b.png"/><Relationship Id="rId5" Type="http://schemas.openxmlformats.org/officeDocument/2006/relationships/image" Target="../media/mcd61c745323f0fea.svg"/><Relationship Id="rId6" Type="http://schemas.openxmlformats.org/officeDocument/2006/relationships/image" Target="../media/m3551c33acec92159.png"/><Relationship Id="rId8" Type="http://schemas.openxmlformats.org/officeDocument/2006/relationships/image" Target="../media/m95ad076d9d0060e0.png"/><Relationship Id="rId9" Type="http://schemas.openxmlformats.org/officeDocument/2006/relationships/image" Target="../media/m94cdde4a14c2e1a8.svg"/><Relationship Id="rId10" Type="http://schemas.openxmlformats.org/officeDocument/2006/relationships/image" Target="../media/m17c62b0d96becd1f.png"/><Relationship Id="rId11" Type="http://schemas.openxmlformats.org/officeDocument/2006/relationships/image" Target="../media/mbfc99871d9a6db0f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648e81afff89ebdf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450b3b24eefb065c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648e81afff89ebdf.pn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648e81afff89ebdf.png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m648e81afff89ebdf.png"/><Relationship Id="rId4" Type="http://schemas.openxmlformats.org/officeDocument/2006/relationships/image" Target="../media/m2749c864704a62f2.png"/><Relationship Id="rId5" Type="http://schemas.openxmlformats.org/officeDocument/2006/relationships/image" Target="../media/m6a8b80249c62948c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E98240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35000"/>
            <a:ext cx="1172091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4A3B33"/>
                </a:solidFill>
                <a:latin typeface="Rubik"/>
              </a:rPr>
              <a:t>Ориентир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51745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E98240"/>
                </a:solidFill>
                <a:latin typeface="Rubik"/>
              </a:rPr>
              <a:t>Первый рабочий день · ИТ-компания «Ориентир»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2305745"/>
            <a:ext cx="9423400" cy="145276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4A3B33"/>
                </a:solidFill>
                <a:latin typeface="Nunito"/>
              </a:rPr>
              <a:t>Добро пожаловать в «Ориентир»!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53755"/>
            <a:ext cx="70104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8A7D75"/>
                </a:solidFill>
                <a:latin typeface="Rubik"/>
              </a:rPr>
              <a:t>Рады видеть вас в команде! Сегодня ваш первый день — знакомство с компанией, командой и задачами начинается прямо сейчас.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897880"/>
            <a:ext cx="229355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8A7D75"/>
                </a:solidFill>
                <a:latin typeface="Rubik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089015"/>
            <a:ext cx="217265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Команда «Ориентир»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2978944" y="5897880"/>
            <a:ext cx="251310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8A7D75"/>
                </a:solidFill>
                <a:latin typeface="Rubik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978944" y="6089015"/>
            <a:ext cx="2392204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HR-отдел и наставники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378847" y="5897880"/>
            <a:ext cx="4584700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8A7D75"/>
                </a:solidFill>
                <a:latin typeface="Rubik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378847" y="6089015"/>
            <a:ext cx="45847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Для нового сотрудника · первый рабочий день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463675"/>
            <a:ext cx="962620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901700" y="1508125"/>
            <a:ext cx="829008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о компании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14183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«Ориентир» в цифрах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260626"/>
            <a:ext cx="57150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600" b="1" spc="-107">
                <a:solidFill>
                  <a:srgbClr val="4A3B33"/>
                </a:solidFill>
                <a:latin typeface="Nunito"/>
              </a:rPr>
              <a:t>2014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886736"/>
            <a:ext cx="5715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год основания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6350000" y="3260626"/>
            <a:ext cx="57150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600" b="1" spc="-107">
                <a:solidFill>
                  <a:srgbClr val="4A3B33"/>
                </a:solidFill>
                <a:latin typeface="Nunito"/>
              </a:rPr>
              <a:t>140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6350000" y="3886736"/>
            <a:ext cx="5715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сотрудников в команде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4587776"/>
            <a:ext cx="57150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600" b="1" spc="-107">
                <a:solidFill>
                  <a:srgbClr val="4A3B33"/>
                </a:solidFill>
                <a:latin typeface="Nunito"/>
              </a:rPr>
              <a:t>3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5213886"/>
            <a:ext cx="5715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офиса в разных городах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350000" y="4587776"/>
            <a:ext cx="57150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00"/>
              </a:lnSpc>
            </a:pPr>
            <a:r>
              <a:rPr lang="ru-RU" sz="3600" b="1" spc="-107">
                <a:solidFill>
                  <a:srgbClr val="4A3B33"/>
                </a:solidFill>
                <a:latin typeface="Nunito"/>
              </a:rPr>
              <a:t>3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350000" y="5213886"/>
            <a:ext cx="57150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направления разработки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209477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1851"/>
            <a:ext cx="3454400" cy="4337149"/>
          </a:xfrm>
          <a:prstGeom prst="roundRect">
            <a:avLst>
              <a:gd name="adj" fmla="val 9926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368800" y="1631851"/>
            <a:ext cx="3454400" cy="4337149"/>
          </a:xfrm>
          <a:prstGeom prst="roundRect">
            <a:avLst>
              <a:gd name="adj" fmla="val 9926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46228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975600" y="1631851"/>
            <a:ext cx="3454400" cy="4337149"/>
          </a:xfrm>
          <a:prstGeom prst="roundRect">
            <a:avLst>
              <a:gd name="adj" fmla="val 9926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82296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pic>
        <p:nvPicPr>
          <p:cNvPr id="10" name="pic10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74751"/>
            <a:ext cx="177800" cy="177800"/>
          </a:xfrm>
          <a:prstGeom prst="rect">
            <a:avLst/>
          </a:prstGeom>
        </p:spPr>
      </p:pic>
      <p:pic>
        <p:nvPicPr>
          <p:cNvPr id="11" name="pic11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1974751"/>
            <a:ext cx="177800" cy="177800"/>
          </a:xfrm>
          <a:prstGeom prst="rect">
            <a:avLst/>
          </a:prstGeom>
        </p:spPr>
      </p:pic>
      <p:pic>
        <p:nvPicPr>
          <p:cNvPr id="12" name="pic12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1974751"/>
            <a:ext cx="177800" cy="177800"/>
          </a:xfrm>
          <a:prstGeom prst="rect">
            <a:avLst/>
          </a:prstGeom>
        </p:spPr>
      </p:pic>
      <p:sp>
        <p:nvSpPr>
          <p:cNvPr id="13" name="text13"/>
          <p:cNvSpPr>
            <a:spLocks noChangeArrowheads="1"/>
          </p:cNvSpPr>
          <p:nvPr/>
        </p:nvSpPr>
        <p:spPr>
          <a:xfrm>
            <a:off x="901700" y="679450"/>
            <a:ext cx="1125236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наши продукты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2000" y="80516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Три направления разработки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16000" y="2417981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TMS — управление перевозками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16000" y="2685951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Планирование маршрутов, контроль доставки и работа с перевозчиками в одном окне.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622800" y="2417981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WMS — складской учёт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22800" y="2685951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Приёмка, размещение и отгрузка товаров с точным учётом остатков в реальном времени.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29600" y="2417981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Аналитика логистики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29600" y="2685951"/>
            <a:ext cx="2971800" cy="641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Отчёты и дашборды по ключевым метрикам: стоимость, сроки и эффективность перевозок.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1677591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516360"/>
            <a:ext cx="3454400" cy="4516140"/>
          </a:xfrm>
          <a:prstGeom prst="roundRect">
            <a:avLst>
              <a:gd name="adj" fmla="val 9926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5" name="card5"/>
          <p:cNvSpPr/>
          <p:nvPr/>
        </p:nvSpPr>
        <p:spPr>
          <a:xfrm>
            <a:off x="4368800" y="1516360"/>
            <a:ext cx="3454400" cy="4516140"/>
          </a:xfrm>
          <a:prstGeom prst="roundRect">
            <a:avLst>
              <a:gd name="adj" fmla="val 9926"/>
            </a:avLst>
          </a:prstGeom>
          <a:solidFill>
            <a:srgbClr val="4A3B33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7975600" y="1516360"/>
            <a:ext cx="3454400" cy="4516140"/>
          </a:xfrm>
          <a:prstGeom prst="roundRect">
            <a:avLst>
              <a:gd name="adj" fmla="val 9926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57309" y="615950"/>
            <a:ext cx="1686973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как устроена компания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444500" y="748010"/>
            <a:ext cx="113030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3150"/>
              </a:lnSpc>
            </a:pPr>
            <a:r>
              <a:rPr lang="ru-RU" sz="3000" b="1" spc="-29">
                <a:solidFill>
                  <a:srgbClr val="4A3B33"/>
                </a:solidFill>
                <a:latin typeface="Nunito"/>
              </a:rPr>
              <a:t>К кому идти с вопросом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800205"/>
            <a:ext cx="339852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IT-поддержка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049760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Доступы и техника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396470"/>
            <a:ext cx="1371775" cy="3479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40"/>
              </a:lnSpc>
            </a:pPr>
            <a:r>
              <a:rPr lang="ru-RU" sz="2200" b="1" spc="-43">
                <a:solidFill>
                  <a:srgbClr val="4A3B33"/>
                </a:solidFill>
                <a:latin typeface="Rubik"/>
              </a:rPr>
              <a:t>≤ 15 мин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242542" y="2538710"/>
            <a:ext cx="1637109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8A7D75"/>
                </a:solidFill>
                <a:latin typeface="Rubik"/>
              </a:rPr>
              <a:t>среднее время ответа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73150" y="293241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98240"/>
                </a:solidFill>
                <a:latin typeface="Rubik"/>
              </a:rPr>
              <a:t>✓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3600" y="1793855"/>
            <a:ext cx="341376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FFF8F1"/>
                </a:solidFill>
                <a:latin typeface="Rubik"/>
              </a:rPr>
              <a:t>Тимлид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673600" y="2043410"/>
            <a:ext cx="341376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FFFFFF"/>
                </a:solidFill>
                <a:latin typeface="Rubik"/>
              </a:rPr>
              <a:t>Задачи и проекты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4673600" y="2392660"/>
            <a:ext cx="1793875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00"/>
              </a:lnSpc>
            </a:pPr>
            <a:r>
              <a:rPr lang="ru-RU" sz="2200" b="1" spc="-43">
                <a:solidFill>
                  <a:srgbClr val="FFF8F1"/>
                </a:solidFill>
                <a:latin typeface="Rubik"/>
              </a:rPr>
              <a:t>в тот же день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505575" y="2532360"/>
            <a:ext cx="1038225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FFFFFF"/>
                </a:solidFill>
                <a:latin typeface="Rubik"/>
              </a:rPr>
              <a:t>ответ по задачам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73600" y="325626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98240"/>
                </a:solidFill>
                <a:latin typeface="Rubik"/>
              </a:rPr>
              <a:t>✓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8286750" y="1800205"/>
            <a:ext cx="3398520" cy="2260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80"/>
              </a:lnSpc>
            </a:pPr>
            <a:r>
              <a:rPr lang="ru-RU" sz="1400" b="1">
                <a:solidFill>
                  <a:srgbClr val="4A3B33"/>
                </a:solidFill>
                <a:latin typeface="Rubik"/>
              </a:rPr>
              <a:t>HR-менеджер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8286750" y="2049760"/>
            <a:ext cx="339852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Кадровые вопросы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8286750" y="2399010"/>
            <a:ext cx="1912342" cy="673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600"/>
              </a:lnSpc>
            </a:pPr>
            <a:r>
              <a:rPr lang="ru-RU" sz="2200" b="1" spc="-43">
                <a:solidFill>
                  <a:srgbClr val="4A3B33"/>
                </a:solidFill>
                <a:latin typeface="Rubik"/>
              </a:rPr>
              <a:t>1 рабочий день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237192" y="2538710"/>
            <a:ext cx="907058" cy="317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>
                <a:solidFill>
                  <a:srgbClr val="8A7D75"/>
                </a:solidFill>
                <a:latin typeface="Rubik"/>
              </a:rPr>
              <a:t>ответ на заявку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8286750" y="3262610"/>
            <a:ext cx="249436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 b="1">
                <a:solidFill>
                  <a:srgbClr val="E98240"/>
                </a:solidFill>
                <a:latin typeface="Rubik"/>
              </a:rPr>
              <a:t>✓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327944"/>
            <a:ext cx="1304826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5687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3754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FFFFFF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9182100" y="2502595"/>
            <a:ext cx="2247900" cy="3027363"/>
          </a:xfrm>
          <a:prstGeom prst="roundRect">
            <a:avLst>
              <a:gd name="adj" fmla="val 15254"/>
            </a:avLst>
          </a:prstGeom>
          <a:solidFill>
            <a:srgbClr val="4A3B33"/>
          </a:solidFill>
          <a:ln>
            <a:noFill/>
          </a:ln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62300" y="3908326"/>
            <a:ext cx="254000" cy="215900"/>
          </a:xfrm>
          <a:prstGeom prst="rect">
            <a:avLst/>
          </a:prstGeom>
        </p:spPr>
      </p:pic>
      <p:pic>
        <p:nvPicPr>
          <p:cNvPr id="9" name="pic9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69000" y="3908326"/>
            <a:ext cx="254000" cy="215900"/>
          </a:xfrm>
          <a:prstGeom prst="rect">
            <a:avLst/>
          </a:prstGeom>
        </p:spPr>
      </p:pic>
      <p:pic>
        <p:nvPicPr>
          <p:cNvPr id="10" name="pic10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775700" y="3908326"/>
            <a:ext cx="254000" cy="215900"/>
          </a:xfrm>
          <a:prstGeom prst="rect">
            <a:avLst/>
          </a:prstGeom>
        </p:spPr>
      </p:pic>
      <p:sp>
        <p:nvSpPr>
          <p:cNvPr id="11" name="text11"/>
          <p:cNvSpPr>
            <a:spLocks noChangeArrowheads="1"/>
          </p:cNvSpPr>
          <p:nvPr/>
        </p:nvSpPr>
        <p:spPr>
          <a:xfrm>
            <a:off x="901700" y="1372394"/>
            <a:ext cx="1239655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ваш первый день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2000" y="1498104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План на сегодня: 4 простых шага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668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98240"/>
                </a:solidFill>
                <a:latin typeface="Nunito"/>
              </a:rPr>
              <a:t>1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66800" y="3670995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Пропуск на ресепшене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66800" y="4251424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Подойдите на ресепшен — вам выдадут пропуск и проведут по офису.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38735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98240"/>
                </a:solidFill>
                <a:latin typeface="Nunito"/>
              </a:rPr>
              <a:t>2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3873500" y="3670995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Ноутбук и доступы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73500" y="4251424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Заберите ноутбук в IT-отделе, настройте рабочие доступы и почту.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6802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98240"/>
                </a:solidFill>
                <a:latin typeface="Nunito"/>
              </a:rPr>
              <a:t>3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680200" y="3670995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4A3B33"/>
                </a:solidFill>
                <a:latin typeface="Rubik"/>
              </a:rPr>
              <a:t>Знакомство с командой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680200" y="4251424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Познакомьтесь с коллегами: короткий обход по отделам и чат команды.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486900" y="2718495"/>
            <a:ext cx="2112264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E98240"/>
                </a:solidFill>
                <a:latin typeface="Nunito"/>
              </a:rPr>
              <a:t>4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9486900" y="3670995"/>
            <a:ext cx="1663700" cy="4826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0"/>
              </a:lnSpc>
            </a:pPr>
            <a:r>
              <a:rPr lang="ru-RU" sz="1550" b="1">
                <a:solidFill>
                  <a:srgbClr val="FFF8F1"/>
                </a:solidFill>
                <a:latin typeface="Rubik"/>
              </a:rPr>
              <a:t>Встреча с наставником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9486900" y="4251424"/>
            <a:ext cx="1663700" cy="957263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FFFFFF"/>
                </a:solidFill>
                <a:latin typeface="Rubik"/>
              </a:rPr>
              <a:t>В 15:00 встреча с наставником: план на неделю и ответы на вопросы.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085652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1851"/>
            <a:ext cx="5257800" cy="2092325"/>
          </a:xfrm>
          <a:prstGeom prst="roundRect">
            <a:avLst>
              <a:gd name="adj" fmla="val 1638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631851"/>
            <a:ext cx="5257800" cy="2092325"/>
          </a:xfrm>
          <a:prstGeom prst="roundRect">
            <a:avLst>
              <a:gd name="adj" fmla="val 1638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426200" y="1873151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62000" y="3876576"/>
            <a:ext cx="5257800" cy="2092424"/>
          </a:xfrm>
          <a:prstGeom prst="roundRect">
            <a:avLst>
              <a:gd name="adj" fmla="val 16387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1016000" y="411787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6172200" y="3876576"/>
            <a:ext cx="5257800" cy="2092424"/>
          </a:xfrm>
          <a:prstGeom prst="roundRect">
            <a:avLst>
              <a:gd name="adj" fmla="val 16387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6426200" y="411787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FF8F1"/>
          </a:solidFill>
          <a:ln>
            <a:noFill/>
          </a:ln>
        </p:spPr>
      </p:sp>
      <p:pic>
        <p:nvPicPr>
          <p:cNvPr id="12" name="pic12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74751"/>
            <a:ext cx="177800" cy="177800"/>
          </a:xfrm>
          <a:prstGeom prst="rect">
            <a:avLst/>
          </a:prstGeom>
        </p:spPr>
      </p:pic>
      <p:pic>
        <p:nvPicPr>
          <p:cNvPr id="13" name="pic13"/>
          <p:cNvPicPr/>
          <p:nvPr/>
        </p:nvPicPr>
        <p:blipFill>
          <a:blip r:embed="rId6"/>
          <a:stretch>
            <a:fillRect/>
          </a:stretch>
        </p:blipFill>
        <p:spPr>
          <a:xfrm>
            <a:off x="6527800" y="1974751"/>
            <a:ext cx="177800" cy="177800"/>
          </a:xfrm>
          <a:prstGeom prst="rect">
            <a:avLst/>
          </a:prstGeom>
        </p:spPr>
      </p:pic>
      <p:pic>
        <p:nvPicPr>
          <p:cNvPr id="14" name="pic14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117600" y="4219476"/>
            <a:ext cx="177800" cy="177800"/>
          </a:xfrm>
          <a:prstGeom prst="rect">
            <a:avLst/>
          </a:prstGeom>
        </p:spPr>
      </p:pic>
      <p:pic>
        <p:nvPicPr>
          <p:cNvPr id="15" name="pic15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6527800" y="4219476"/>
            <a:ext cx="177800" cy="177800"/>
          </a:xfrm>
          <a:prstGeom prst="rect">
            <a:avLst/>
          </a:prstGeom>
        </p:spPr>
      </p:pic>
      <p:sp>
        <p:nvSpPr>
          <p:cNvPr id="16" name="text16"/>
          <p:cNvSpPr>
            <a:spLocks noChangeArrowheads="1"/>
          </p:cNvSpPr>
          <p:nvPr/>
        </p:nvSpPr>
        <p:spPr>
          <a:xfrm>
            <a:off x="901700" y="679450"/>
            <a:ext cx="976646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инструменты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762000" y="80516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Наши инструменты и доступы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2417981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Slack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016000" y="268595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Общение: чаты команд, каналы проектов, быстрые вопросы коллегам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26200" y="2417981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Jira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26200" y="2685951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Задачи: создаём, берём в работу, отслеживаем статусы и сроки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016000" y="46627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GitLab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1016000" y="4930676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Код: репозитории, код-ревью, CI/CD и совместная разработка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426200" y="4662706"/>
            <a:ext cx="538480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Внутренний портал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26200" y="4930676"/>
            <a:ext cx="5384800" cy="2222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8A7D75"/>
                </a:solidFill>
                <a:latin typeface="Rubik"/>
              </a:rPr>
              <a:t>Документы: регламенты, база знаний, внутренние инструкции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737445"/>
            <a:ext cx="3454400" cy="1104900"/>
          </a:xfrm>
          <a:prstGeom prst="roundRect">
            <a:avLst>
              <a:gd name="adj" fmla="val 3103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4" name="card4"/>
          <p:cNvSpPr/>
          <p:nvPr/>
        </p:nvSpPr>
        <p:spPr>
          <a:xfrm>
            <a:off x="4368800" y="2737445"/>
            <a:ext cx="3454400" cy="1104900"/>
          </a:xfrm>
          <a:prstGeom prst="roundRect">
            <a:avLst>
              <a:gd name="adj" fmla="val 3103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7975600" y="2737445"/>
            <a:ext cx="3454400" cy="1104900"/>
          </a:xfrm>
          <a:prstGeom prst="roundRect">
            <a:avLst>
              <a:gd name="adj" fmla="val 3103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762000" y="3994745"/>
            <a:ext cx="3454400" cy="1123950"/>
          </a:xfrm>
          <a:prstGeom prst="roundRect">
            <a:avLst>
              <a:gd name="adj" fmla="val 3050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4368800" y="3994745"/>
            <a:ext cx="3454400" cy="1123950"/>
          </a:xfrm>
          <a:prstGeom prst="roundRect">
            <a:avLst>
              <a:gd name="adj" fmla="val 30508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8" name="card8"/>
          <p:cNvSpPr/>
          <p:nvPr/>
        </p:nvSpPr>
        <p:spPr>
          <a:xfrm>
            <a:off x="7975600" y="3994745"/>
            <a:ext cx="3454400" cy="1123950"/>
          </a:xfrm>
          <a:prstGeom prst="roundRect">
            <a:avLst>
              <a:gd name="adj" fmla="val 30508"/>
            </a:avLst>
          </a:prstGeom>
          <a:solidFill>
            <a:srgbClr val="FEE9DB"/>
          </a:solidFill>
          <a:ln>
            <a:noFill/>
          </a:ln>
        </p:spPr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E98240"/>
                </a:solidFill>
                <a:latin typeface="Rubik"/>
              </a:rPr>
              <a:t>Как мы работаем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8318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Наш рабочий ритм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16000" y="2965410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Гибкое начало дня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16000" y="3212108"/>
            <a:ext cx="29718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Приходите с 9:00 до 11:00 — как удобно, главное к 11:00 быть на связи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22800" y="2965410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Созвон команды в 11:00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22800" y="3212108"/>
            <a:ext cx="29718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Короткий ежедневный созвон: планы, блокеры, вопросы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29600" y="2965410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Правила переписки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29600" y="3212108"/>
            <a:ext cx="29718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Кратко и по делу. Без ответов после 19:00 — только срочное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16000" y="4222710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Отпуск — 28 дней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16000" y="4469408"/>
            <a:ext cx="29718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Полный оплачиваемый отпуск по графику, согласуем заранее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4622800" y="4222710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Больничный — по закону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4622800" y="4469408"/>
            <a:ext cx="2971800" cy="4127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Оформляем по ТК, предупредите руководителя в первый день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8229600" y="4223345"/>
            <a:ext cx="35814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E98240"/>
                </a:solidFill>
                <a:latin typeface="Rubik"/>
              </a:rPr>
              <a:t>Вопросы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8229600" y="4450358"/>
            <a:ext cx="2971800" cy="4508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4A3B33"/>
                </a:solidFill>
                <a:latin typeface="Rubik"/>
              </a:rPr>
              <a:t>Вопросы по графику — вашему руководителю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851025"/>
            <a:ext cx="1235571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901700" y="1895475"/>
            <a:ext cx="1156549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план на 30 дней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21185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Ваш первый месяц в «Ориентире»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086636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E98240"/>
                </a:solidFill>
                <a:latin typeface="Rubik"/>
              </a:rPr>
              <a:t>Неделя 1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774976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4A3B33"/>
                </a:solidFill>
                <a:latin typeface="Rubik"/>
              </a:rPr>
              <a:t>Знакомство и обучение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092476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Познакомьтесь с командами, изучите продукты и пройдите вводное обучение.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3505200" y="3086636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E98240"/>
                </a:solidFill>
                <a:latin typeface="Rubik"/>
              </a:rPr>
              <a:t>Неделя 2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505200" y="3774976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4A3B33"/>
                </a:solidFill>
                <a:latin typeface="Rubik"/>
              </a:rPr>
              <a:t>Первые задачи с наставником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505200" y="4321076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Выполняйте первые задачи под руководством наставника, задавайте вопросы.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48400" y="3086636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E98240"/>
                </a:solidFill>
                <a:latin typeface="Rubik"/>
              </a:rPr>
              <a:t>Недели 3–4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48400" y="3774976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4A3B33"/>
                </a:solidFill>
                <a:latin typeface="Rubik"/>
              </a:rPr>
              <a:t>Самостоятельные задачи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248400" y="4321076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Берите самостоятельные задачи, применяйте полученные навыки на практике.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991600" y="3086636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30-й день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3774976"/>
            <a:ext cx="2463800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8A7D75"/>
                </a:solidFill>
                <a:latin typeface="Rubik"/>
              </a:rPr>
              <a:t>Итог испытательного срока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991600" y="4321076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Успешный итог — выполненные задачи и положительная обратная связь от наставника.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962720" cy="240010"/>
          </a:xfrm>
          <a:prstGeom prst="roundRect">
            <a:avLst>
              <a:gd name="adj" fmla="val 50000"/>
            </a:avLst>
          </a:prstGeom>
          <a:solidFill>
            <a:srgbClr val="FFE4D9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57251"/>
            <a:ext cx="5257800" cy="2079625"/>
          </a:xfrm>
          <a:prstGeom prst="roundRect">
            <a:avLst>
              <a:gd name="adj" fmla="val 16488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1657251"/>
            <a:ext cx="5257800" cy="2079625"/>
          </a:xfrm>
          <a:prstGeom prst="roundRect">
            <a:avLst>
              <a:gd name="adj" fmla="val 16488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889276"/>
            <a:ext cx="5257800" cy="2079724"/>
          </a:xfrm>
          <a:prstGeom prst="roundRect">
            <a:avLst>
              <a:gd name="adj" fmla="val 16487"/>
            </a:avLst>
          </a:prstGeom>
          <a:noFill/>
          <a:ln w="6350" cap="flat">
            <a:solidFill>
              <a:srgbClr val="E0D7D0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901700" y="679450"/>
            <a:ext cx="829127" cy="138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90"/>
              </a:lnSpc>
            </a:pPr>
            <a:r>
              <a:rPr lang="ru-RU" sz="900" b="1" spc="9">
                <a:solidFill>
                  <a:srgbClr val="A25E4A"/>
                </a:solidFill>
                <a:latin typeface="Rubik"/>
              </a:rPr>
              <a:t>поддержка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80516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Наставник и обратная связь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73150" y="194300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E98240"/>
                </a:solidFill>
                <a:latin typeface="Rubik"/>
              </a:rPr>
              <a:t>01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24018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Кто такой наставник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67880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Опытный коллега, который поможет освоиться, ответит на вопросы и подскажет, к кому обратиться.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483350" y="194300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E98240"/>
                </a:solidFill>
                <a:latin typeface="Rubik"/>
              </a:rPr>
              <a:t>02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24018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Встречи один на один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67880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Раз в неделю — личная встреча с наставником: обсудим задачи, прогресс и любые вопросы.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73150" y="417502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E98240"/>
                </a:solidFill>
                <a:latin typeface="Rubik"/>
              </a:rPr>
              <a:t>03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47220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4A3B33"/>
                </a:solidFill>
                <a:latin typeface="Rubik"/>
              </a:rPr>
              <a:t>Итоговая встреча на 30-й день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799905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8A7D75"/>
                </a:solidFill>
                <a:latin typeface="Rubik"/>
              </a:rPr>
              <a:t>Вместе с наставником и руководителем подведём итоги испытательного срока и оценим прогресс.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446933"/>
            <a:ext cx="3454400" cy="1504950"/>
          </a:xfrm>
          <a:prstGeom prst="roundRect">
            <a:avLst>
              <a:gd name="adj" fmla="val 2278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4" name="card4"/>
          <p:cNvSpPr/>
          <p:nvPr/>
        </p:nvSpPr>
        <p:spPr>
          <a:xfrm>
            <a:off x="4368800" y="2446933"/>
            <a:ext cx="3454400" cy="1504950"/>
          </a:xfrm>
          <a:prstGeom prst="roundRect">
            <a:avLst>
              <a:gd name="adj" fmla="val 2278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7975600" y="2446933"/>
            <a:ext cx="3454400" cy="1504950"/>
          </a:xfrm>
          <a:prstGeom prst="roundRect">
            <a:avLst>
              <a:gd name="adj" fmla="val 22784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762000" y="4104283"/>
            <a:ext cx="3454400" cy="1304925"/>
          </a:xfrm>
          <a:prstGeom prst="roundRect">
            <a:avLst>
              <a:gd name="adj" fmla="val 26277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4E3B31">
                <a:alpha val="10196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4368800" y="4104283"/>
            <a:ext cx="3454400" cy="1304925"/>
          </a:xfrm>
          <a:prstGeom prst="roundRect">
            <a:avLst>
              <a:gd name="adj" fmla="val 26277"/>
            </a:avLst>
          </a:prstGeom>
          <a:solidFill>
            <a:srgbClr val="FEE9DB"/>
          </a:solidFill>
          <a:ln>
            <a:noFill/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E98240"/>
                </a:solidFill>
                <a:latin typeface="Rubik"/>
              </a:rPr>
              <a:t>Забота о команде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318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4A3B33"/>
                </a:solidFill>
                <a:latin typeface="Nunito"/>
              </a:rPr>
              <a:t>Что ещё полезно знать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16000" y="2674898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Обучение и курсы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16000" y="2921595"/>
            <a:ext cx="2971800" cy="6127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Компенсируем обучение и курсы до 50 000 ₽ в год — растите в профессии за счёт компании.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22800" y="2674898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ДМС после испытательного срока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22800" y="2921595"/>
            <a:ext cx="2971800" cy="812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Полис добровольного медицинского страхования — подключаем сразу после испытательного срока, со второго месяца работы.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8229600" y="2674898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Корпоративные встречи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29600" y="2921595"/>
            <a:ext cx="2971800" cy="6127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Раз в квартал собираемся всей командой: делимся итогами, планами и просто хорошо проводим время.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16000" y="4332248"/>
            <a:ext cx="353568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4A3B33"/>
                </a:solidFill>
                <a:latin typeface="Rubik"/>
              </a:rPr>
              <a:t>База знаний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16000" y="4578945"/>
            <a:ext cx="2971800" cy="6127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75"/>
              </a:lnSpc>
            </a:pPr>
            <a:r>
              <a:rPr lang="ru-RU" sz="1050">
                <a:solidFill>
                  <a:srgbClr val="8A7D75"/>
                </a:solidFill>
                <a:latin typeface="Rubik"/>
              </a:rPr>
              <a:t>Внутренний портал с инструкциями, регламентами и ответами на частые вопросы — всё в одном месте.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4622800" y="4423370"/>
            <a:ext cx="35814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E98240"/>
                </a:solidFill>
                <a:latin typeface="Rubik"/>
              </a:rPr>
              <a:t>Вопросы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4622800" y="4650383"/>
            <a:ext cx="2971800" cy="4508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725"/>
              </a:lnSpc>
            </a:pPr>
            <a:r>
              <a:rPr lang="ru-RU" sz="1150">
                <a:solidFill>
                  <a:srgbClr val="4A3B33"/>
                </a:solidFill>
                <a:latin typeface="Rubik"/>
              </a:rPr>
              <a:t>Вопросы по бенефитам — к HR-менеджеру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3B33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4600873"/>
            <a:ext cx="1953320" cy="533400"/>
          </a:xfrm>
          <a:prstGeom prst="roundRect">
            <a:avLst>
              <a:gd name="adj" fmla="val 28571"/>
            </a:avLst>
          </a:prstGeom>
          <a:solidFill>
            <a:srgbClr val="E9824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2867720" y="4600873"/>
            <a:ext cx="1675705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8F2">
                <a:alpha val="30196"/>
              </a:srgbClr>
            </a:solidFill>
          </a:ln>
        </p:spPr>
      </p:sp>
      <p:sp>
        <p:nvSpPr>
          <p:cNvPr id="6" name="card6"/>
          <p:cNvSpPr/>
          <p:nvPr/>
        </p:nvSpPr>
        <p:spPr>
          <a:xfrm>
            <a:off x="4695825" y="4600873"/>
            <a:ext cx="1394520" cy="533400"/>
          </a:xfrm>
          <a:prstGeom prst="roundRect">
            <a:avLst>
              <a:gd name="adj" fmla="val 28571"/>
            </a:avLst>
          </a:prstGeom>
          <a:noFill/>
          <a:ln w="6350" cap="flat">
            <a:solidFill>
              <a:srgbClr val="FFF8F2">
                <a:alpha val="30196"/>
              </a:srgbClr>
            </a:solidFill>
          </a:ln>
        </p:spPr>
      </p:sp>
      <p:sp>
        <p:nvSpPr>
          <p:cNvPr id="7" name="card7"/>
          <p:cNvSpPr/>
          <p:nvPr/>
        </p:nvSpPr>
        <p:spPr>
          <a:xfrm>
            <a:off x="8890000" y="1987550"/>
            <a:ext cx="2413000" cy="2413000"/>
          </a:xfrm>
          <a:prstGeom prst="roundRect">
            <a:avLst>
              <a:gd name="adj" fmla="val 14210"/>
            </a:avLst>
          </a:prstGeom>
          <a:solidFill>
            <a:srgbClr val="FFFFFF"/>
          </a:solidFill>
          <a:ln>
            <a:noFill/>
          </a:ln>
        </p:spPr>
      </p:sp>
      <p:pic>
        <p:nvPicPr>
          <p:cNvPr id="8" name="pic8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118600" y="2216150"/>
            <a:ext cx="1955800" cy="1955800"/>
          </a:xfrm>
          <a:prstGeom prst="rect">
            <a:avLst/>
          </a:prstGeom>
        </p:spPr>
      </p:pic>
      <p:sp>
        <p:nvSpPr>
          <p:cNvPr id="9" name="text9"/>
          <p:cNvSpPr>
            <a:spLocks noChangeArrowheads="1"/>
          </p:cNvSpPr>
          <p:nvPr/>
        </p:nvSpPr>
        <p:spPr>
          <a:xfrm>
            <a:off x="762000" y="1723727"/>
            <a:ext cx="7747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FFF8F1"/>
                </a:solidFill>
                <a:latin typeface="Rubik"/>
              </a:rPr>
              <a:t>Следующий шаг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1984077"/>
            <a:ext cx="7137400" cy="1292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040"/>
              </a:lnSpc>
            </a:pPr>
            <a:r>
              <a:rPr lang="ru-RU" sz="4800" b="1" spc="-119">
                <a:solidFill>
                  <a:srgbClr val="FFF8F1"/>
                </a:solidFill>
                <a:latin typeface="Nunito"/>
              </a:rPr>
              <a:t>Полезные контакты и ваш первый день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3361035"/>
            <a:ext cx="5740400" cy="8413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75"/>
              </a:lnSpc>
            </a:pPr>
            <a:r>
              <a:rPr lang="ru-RU" sz="1450">
                <a:solidFill>
                  <a:srgbClr val="FFF8F1"/>
                </a:solidFill>
                <a:latin typeface="Rubik"/>
              </a:rPr>
              <a:t>Начните с плана первого дня — все шаги уже готовы. Если что-то непонятно, просто напишите: мы рядом и всегда рады помочь.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93388" y="4764703"/>
            <a:ext cx="1490543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4A3B33"/>
                </a:solidFill>
                <a:latin typeface="Rubik"/>
              </a:rPr>
              <a:t>HR-менеджер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3126869" y="4764703"/>
            <a:ext cx="1157407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8F1"/>
                </a:solidFill>
                <a:latin typeface="Rubik"/>
              </a:rPr>
              <a:t>Наставник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983093" y="4764703"/>
            <a:ext cx="819983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620"/>
              </a:lnSpc>
            </a:pPr>
            <a:r>
              <a:rPr lang="ru-RU" sz="1350" b="1">
                <a:solidFill>
                  <a:srgbClr val="FFF8F1"/>
                </a:solidFill>
                <a:latin typeface="Rubik"/>
              </a:rPr>
              <a:t>Тимлид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750300" y="4578350"/>
            <a:ext cx="2692400" cy="304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150"/>
              </a:lnSpc>
            </a:pPr>
            <a:r>
              <a:rPr lang="ru-RU" sz="950" cap="all" spc="133">
                <a:solidFill>
                  <a:srgbClr val="FFF8F0"/>
                </a:solidFill>
                <a:latin typeface="Rubik"/>
              </a:rPr>
              <a:t>Сканируйте — пример собран в «Слайде»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Welcome-презентация для нового сотрудника: первый рабочий день</dc:title>
  <dc:creator>Слайда</dc:creator>
</cp:coreProperties>
</file>