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привет! Сегодня коротко и по делу: с 1 сентября мы переходим на новый регламент работы с обращениями. За полгода мы накопили цифры, которые показывают, где мы теряем время и клиентов, — и теперь у нас есть план, как это исправить. На встрече разберём, что именно меняется, как будет устроен маршрут обращения и какие цели мы ставим на четвёртый квартал.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четвёртом квартале мы нацелены на три конкретных результата. Первое — среднее время первого ответа должно быть не больше двух часов, сейчас у нас четыре часа двадцать минут. Второе — доля обращений, решённых с первого раза, вырастет до семидесяти пяти процентов, сегодня шестьдесят один. И третье — повторные обращения снизятся до пятнадцати процентов, сейчас двадцать четыре. Эти цели достижимы, если мы будем работать по новому регламенту, и именно для этого мы здесь собрались.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Переход на новый регламент пройдёт в несколько этапов, чтобы всё прошло гладко. В августе мы обучим команду: разберём правила, шаблоны и маршрут обращения. В конце августа — пробная неделя, когда вы поработаете по-новому и сможете задать вопросы. С 1 сентября новый регламент вступает в полную силу. А уже в октябре мы вместе посмотрим первые результаты и при необходимости скорректируем процесс.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спасибо за внимание! Если по ходу перехода на новый регламент появятся вопросы — не стесняйтесь, пишите Анне Смирновой, она руководитель группы поддержки. Все материалы уже собраны: база знаний, шаблоны ответов и записи обучения лежат по ссылкам на слайде. Сохраните их себе, чтобы в любой момент вернуться. Начинаем с 1 сентября — до встречи на обучении в августе!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давайте честно посмотрим на цифры за первое полугодие. Среднее время первого ответа у нас — 4 часа 20 минут. Для срочных вопросов это очень долго, клиенты нервничают. При этом только 61% обращений мы решаем с первого раза — остальные возвращаются к нам снова. И вот эти повторные обращения составляют 24% от всего потока. Это значит, что почти четверть нашей работы — это доделывание того, что можно было сделать сразу. Поэтому мы и запускаем новый регламент — чтобы сократить время ответа, решать вопросы с первого раза и снизить долю повторов. Дальше покажу, что именно меняется.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самое важное — не просто новые сроки, а сам подход. Раньше мы принимали обращения как придётся: кто-то по телефону, кто-то в личке, и ничего не фиксировалось. Теперь каждое обращение попадает в единую систему, и любой из вас видит его с первой секунды. Смотрите, как меняется эскалация: раньше это было личное решение — повезло или нет. Теперь есть три чётких условия и конкретный человек, который отвечает за решение. И закрытие: раньше мы закрывали обращение и забывали, а потом клиент возвращался снова — 24% повторных обращений. Теперь перед закрытием — чек-лист из шести пунктов, и мы должны снизить повторные обращения до 15% к концу года.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пройдём по новому маршруту обращения — он теперь единый для всех каналов и понятный каждому. Всё начинается с приёма: клиент пишет или звонит, и обращение сразу попадает в систему. Дальше — первичная обработка: мы определяем тип и срочность, чтобы сразу поставить правильный срок ответа. Затем решаем вопрос по регламенту, а если не хватает полномочий или времени — эскалируем на следующий уровень. И только после этого обращение закрывается — по чек-листу, который разберём дальше. Весь путь прозрачен, и на каждом шаге видно, кто за что отвечает.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главном — о сроках. Мы вводим чёткие целевые времена ответа для каждого типа обращения. Срочные — это когда у клиента что-то горит, например, не работает доставка или возникла ошибка в оплате. На них отвечаем в течение 30 минут. Обычные — стандартные вопросы, на них отводим 4 часа. И отложенные — те, что не требуют мгновенной реакции, на них у нас есть целые сутки. Эти цифры — наш ориентир, к которому мы будем стремиться с первого сентября.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Эскалация — это не признак неудачи, а способ быстрее решить проблему клиента. У нас три чётких условия, когда обращение нужно передавать выше. Первое — сложность: вы не уверены в ответе или вопрос требует решения другого отдела. Второе — срочность: клиент сообщает о критичной проблеме, которая может сорвать сделку или поставку. И третье — повторное обращение: если клиент вернулся с той же проблемой, значит, первое решение не сработало, и нужен свежий взгляд. В каждом случае вы знаете, кому передавать: старшему специалисту, руководителю смены или тимлиду. Главное — не держать проблему у себя, если видите, что сами не решите.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ответы были едиными и клиенты получали качественную поддержку, мы вводим три простых правила. Первое — отвечайте по существу, сразу давайте ответ на вопрос, без лишней воды. Второе — будьте конкретны: называйте точные сроки и действия, чтобы клиент понимал, что будет дальше. И третье — сохраняйте доброжелательный тон, даже если клиент расстроен. На слайде вы видите пример хорошей формулировки — коротко, по делу и с заботой о клиенте. Эти правила лягут в основу наших шаблонов ответов, которые мы подготовили для вас.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Почему обращения возвращаются повторно? Мы разобрали типичные кейсы за первое полугодие и выделили пять главных причин. Первая — неполный ответ: мы отвечаем на вопрос, но не закрываем смежные детали, и клиент вынужден писать снова. Вторая — пропущенный вопрос: в обращении их два, а мы отвечаем на один. Дальше — неверный тон: формально всё корректно, но клиент чувствует сухость и переписывается, чтобы получить нормальное отношение. Четвёртая ошибка — отсутствие резюме: человек не понял, что делать дальше. И пятая — несоблюдение сроков: если мы опоздали, клиент напоминает о себе повторно. Каждая такая ошибка — это лишний контакт и лишняя нагрузка на команду. Поэтому в новом регламенте мы зашили конкретные правила, которые закрывают каждую из этих причин.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закрыть обращение, пробегитесь по этому чек-листу — он займёт меньше минуты, но сэкономит часы на повторных обращениях. Проверьте, что ответили на все вопросы клиента и чётко указали итог: что сделано и что будет дальше. Убедитесь, что ответ оформлен по шаблону и в нём нет опечаток — мелочи подрывают доверие. И обязательно проверьте, что ссылки и вложения работают, а обращение переведено в статус «Закрыто». Если по каждому пункту всё в порядке — смело закрывайте, клиент не вернётся с тем же вопросом.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51bdc942e6dd724e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7313fae185b56d59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cc0d8f25cbe88d89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2c99ae8b6df18597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b4edf107ece8fe31.png"/><Relationship Id="rId4" Type="http://schemas.openxmlformats.org/officeDocument/2006/relationships/image" Target="../media/ma07b8ac17ad5fa3f.png"/><Relationship Id="rId5" Type="http://schemas.openxmlformats.org/officeDocument/2006/relationships/image" Target="../media/mbe1cb803b8b4dbc9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a74eb32347ddee40.png"/><Relationship Id="rId4" Type="http://schemas.openxmlformats.org/officeDocument/2006/relationships/image" Target="../media/m6c689cb3424f044b.png"/><Relationship Id="rId5" Type="http://schemas.openxmlformats.org/officeDocument/2006/relationships/image" Target="../media/mb2f20e544c1a0fb6.svg"/><Relationship Id="rId6" Type="http://schemas.openxmlformats.org/officeDocument/2006/relationships/image" Target="../media/m279751919141678c.png"/><Relationship Id="rId7" Type="http://schemas.openxmlformats.org/officeDocument/2006/relationships/image" Target="../media/mb2f20e544c1a0fb6.svg"/><Relationship Id="rId8" Type="http://schemas.openxmlformats.org/officeDocument/2006/relationships/image" Target="../media/m8806792685c707ff.png"/><Relationship Id="rId9" Type="http://schemas.openxmlformats.org/officeDocument/2006/relationships/image" Target="../media/mb2f20e544c1a0fb6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04392d49f95bbe96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54ee6dfc6736f354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48462e158b163c4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54ee6dfc6736f354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54ee6dfc6736f3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2155785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Служба поддержки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8644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Внутренний регламент · Служба поддержки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1374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Новый регламент работы с обращениями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68548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Переходим на новые правила с 1 сентября 2026 года. Разберём, что меняется, как работать по новому маршруту и к каким целям идём в четвёртом квартале.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293185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281094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Команда службы поддержки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10855" y="5848350"/>
            <a:ext cx="411212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10855" y="6057900"/>
            <a:ext cx="411212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команды поддержки и руководителей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924745"/>
            <a:ext cx="180632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Цели на Q4 2026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27965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Цели на четвёртый квартал 2026 года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092200" y="2956520"/>
            <a:ext cx="3454400" cy="762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05"/>
              </a:lnSpc>
            </a:pPr>
            <a:r>
              <a:rPr lang="ru-RU" sz="5900" b="1" spc="-176">
                <a:solidFill>
                  <a:srgbClr val="005BFF"/>
                </a:solidFill>
                <a:latin typeface="Manrope"/>
              </a:rPr>
              <a:t>до 2 ч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3877866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Время первого ответа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4201716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снижаем с 4 ч 20 мин до 2 часов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699000" y="2956520"/>
            <a:ext cx="3454400" cy="762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05"/>
              </a:lnSpc>
            </a:pPr>
            <a:r>
              <a:rPr lang="ru-RU" sz="5900" b="1" spc="-176">
                <a:solidFill>
                  <a:srgbClr val="005BFF"/>
                </a:solidFill>
                <a:latin typeface="Manrope"/>
              </a:rPr>
              <a:t>до 75%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3877866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Решение с первого раза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4201716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растёт с 61% до 75%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305800" y="2956520"/>
            <a:ext cx="3454400" cy="762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05"/>
              </a:lnSpc>
            </a:pPr>
            <a:r>
              <a:rPr lang="ru-RU" sz="5900" b="1" spc="-176">
                <a:solidFill>
                  <a:srgbClr val="005BFF"/>
                </a:solidFill>
                <a:latin typeface="Manrope"/>
              </a:rPr>
              <a:t>до 15%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3877866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Повторные обращения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4201716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падают с 24% до 15%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68550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Сравнение с фактическими показателями за первое полугодие 2026 года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За первое полугодие 2026 года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984077"/>
            <a:ext cx="246402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Хронология перехода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7228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График перехода на новый регламент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1339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Август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197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Обучение команды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1657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Изучаем новый регламент, разбираем кейсы и шаблоны ответов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1339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Конец августа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8197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Пробная неделя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165798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Работаем по-новому в тестовом режиме, собираем вопросы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1339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1 сентября 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8197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Полный переход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165798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Новый регламент действует для всех обращений клиентов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1339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Октябрь 2026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8197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Разбор результатов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1657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Смотрим первые итоги, корректируем процесс при необходимости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038600"/>
            <a:ext cx="3073400" cy="1168400"/>
          </a:xfrm>
          <a:prstGeom prst="roundRect">
            <a:avLst>
              <a:gd name="adj" fmla="val 19565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038600"/>
            <a:ext cx="3073400" cy="1168400"/>
          </a:xfrm>
          <a:prstGeom prst="roundRect">
            <a:avLst>
              <a:gd name="adj" fmla="val 19565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038600"/>
            <a:ext cx="3073400" cy="1168400"/>
          </a:xfrm>
          <a:prstGeom prst="roundRect">
            <a:avLst>
              <a:gd name="adj" fmla="val 19565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510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879600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933700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Вопросы по новому регламенту — руководителю группы поддержки. Материалы: база знаний, шаблоны ответов и записи обучения.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27355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Вопросы по регламенту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502150"/>
            <a:ext cx="25781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Анна Смирнова · руководитель группы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27355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База знаний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50215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внутренняя база знаний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27355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Шаблоны и записи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50215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внутренний портал команды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373908"/>
            <a:ext cx="3420467" cy="2711450"/>
          </a:xfrm>
          <a:prstGeom prst="roundRect">
            <a:avLst>
              <a:gd name="adj" fmla="val 843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373908"/>
            <a:ext cx="3420566" cy="2711450"/>
          </a:xfrm>
          <a:prstGeom prst="roundRect">
            <a:avLst>
              <a:gd name="adj" fmla="val 843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373908"/>
            <a:ext cx="3420566" cy="2711450"/>
          </a:xfrm>
          <a:prstGeom prst="roundRect">
            <a:avLst>
              <a:gd name="adj" fmla="val 843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334492"/>
            <a:ext cx="259225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Первое полугодие 2026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594148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Зачем меняем регламент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564408"/>
            <a:ext cx="2887067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4 ч 20 мин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974108"/>
            <a:ext cx="2887067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Среднее время первого ответа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571008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Клиенты ждут ответа слишком долго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56440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61%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3645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Решено с первого раза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3701058"/>
            <a:ext cx="2887166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Почти 40% обращений требуют повторных касаний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56440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24%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3645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Повторные обращения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3701058"/>
            <a:ext cx="2887166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Каждое четвёртое обращение возвращается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527585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Три причины перейти на новый регламент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за первое полугодие 2026 года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698500"/>
            <a:ext cx="1539875" cy="330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1132284" cy="3302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77875"/>
            <a:ext cx="158369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Что меняется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Новый регламент: как было — как станет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3075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3108" y="2308225"/>
            <a:ext cx="4433292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Приём обращения: только по телефону, без фиксации в системе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30187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3108" y="3019425"/>
            <a:ext cx="473333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Сроки ответа: до 4 часов 20 минут, без приоритетов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48353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3108" y="3484166"/>
            <a:ext cx="4433292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Эскалация: по личному решению, без правил и фиксации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19473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53108" y="4195366"/>
            <a:ext cx="4919166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Закрытие: без проверки, повторные обращения — 24%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908800" y="777875"/>
            <a:ext cx="1094581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Как было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731000" y="12636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Как станет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195834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85992" y="195897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Все каналы в одной системе: чат, почта, телефон — обращение сразу видно всей команде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266954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985992" y="267017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Чёткие сроки по типам: срочное — 30 минут, обычное — 4 часа, отложенное — 24 часа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731000" y="338074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6985992" y="338137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Три понятных условия эскалации и конкретный ответственный за каждый случай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6731000" y="409194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6985992" y="409257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Закрытие только по чек-листу из 6 пунктов — повторные обращения должны упасть до 15%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062956"/>
            <a:ext cx="2247900" cy="3799284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976610"/>
            <a:ext cx="228471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Маршрут обращения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0648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Новый маршрут обращения: 4 шага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23135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Приём обращения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87846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Клиент обращается через любой канал: чат, почта или телефон. Обращение фиксируется в системе автоматически.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23135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Первичная обработка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87846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Определяем тип обращения и срочность, проверяем историю клиента. Назначаем ответственного и ставим срок ответа.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23135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Решение вопроса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87846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Разбираем ситуацию, готовим ответ или решение по регламенту. При необходимости подключаем внутренние сервисы.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27885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23135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Эскалация при необходимости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87846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Если вопрос вне нашей компетенции или не решается в срок — передаём на следующий уровень по правилам эскалации.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704108"/>
            <a:ext cx="3420467" cy="2051050"/>
          </a:xfrm>
          <a:prstGeom prst="roundRect">
            <a:avLst>
              <a:gd name="adj" fmla="val 1114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704108"/>
            <a:ext cx="3420566" cy="2051050"/>
          </a:xfrm>
          <a:prstGeom prst="roundRect">
            <a:avLst>
              <a:gd name="adj" fmla="val 1114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704108"/>
            <a:ext cx="3420566" cy="2051050"/>
          </a:xfrm>
          <a:prstGeom prst="roundRect">
            <a:avLst>
              <a:gd name="adj" fmla="val 1114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664692"/>
            <a:ext cx="249438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Целевые сроки ответа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24348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Сроки ответа по типам обращений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894608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30 минут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69470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Срочное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031258"/>
            <a:ext cx="2887067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Критические ситуации, влияющие на работу клиента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89460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4 часа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6947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Обычное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031258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Стандартные вопросы и запросы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89460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24 часа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6947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Отложенное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031258"/>
            <a:ext cx="2887166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Вопросы, не требующие немедленного ответа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94565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Сроки действуют с 1 сентября 2026 года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32447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Эскалация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Когда и как эскалировать обращение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Сложность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Вопрос выходит за рамки вашей компетенции или требует решения смежного отдела. Передавайте старшему специалисту поддержки.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Срочность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Клиент сообщает о критичной проблеме: срыв поставки, ошибка в документах, угроза срыва сделки. Передавайте руководителю смены немедленно.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Повторное обращение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53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Клиент возвращается с той же проблемой — значит, первое решение не сработало. Передавайте тимлиду для разбора и нового решения.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5085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4380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3675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238845"/>
            <a:ext cx="201360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Шаблоны ответов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435001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Три правила общения с клиентом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9500" y="24268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Отвечайте по существу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Сразу дайте ответ на вопрос клиента, без лишних отступлений и канцелярита.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3563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Будьте конкретны и понятны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Называйте точные сроки, суммы и действия — избегайте размытых формулировок.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42858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Сохраняйте доброжелательный тон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Даже при негативе клиента пишите уважительно и предлагайте решение.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537150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Пример: «Здравствуйте! Проверили заказ: он уже в доставке, прибудет завтра до 18:00».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76537"/>
            <a:ext cx="3454400" cy="2201863"/>
          </a:xfrm>
          <a:prstGeom prst="roundRect">
            <a:avLst>
              <a:gd name="adj" fmla="val 10382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976537"/>
            <a:ext cx="3454400" cy="2201863"/>
          </a:xfrm>
          <a:prstGeom prst="roundRect">
            <a:avLst>
              <a:gd name="adj" fmla="val 10382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976537"/>
            <a:ext cx="3454400" cy="2201863"/>
          </a:xfrm>
          <a:prstGeom prst="roundRect">
            <a:avLst>
              <a:gd name="adj" fmla="val 10382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4330799"/>
            <a:ext cx="3454400" cy="1965722"/>
          </a:xfrm>
          <a:prstGeom prst="roundRect">
            <a:avLst>
              <a:gd name="adj" fmla="val 11629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4330799"/>
            <a:ext cx="3454400" cy="1965722"/>
          </a:xfrm>
          <a:prstGeom prst="roundRect">
            <a:avLst>
              <a:gd name="adj" fmla="val 11629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15950"/>
            <a:ext cx="251521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Повторные обращения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041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Пять типичных ошибок, из-за которых обращение возвращается повторно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262287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79787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Неполный ответ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94749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Ответили на заданный вопрос, но не закрыли смежные детали — клиент возвращается за уточнением.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9950" y="2262287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2579787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Пропущенный вопрос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94749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обращении было два вопроса, а ответили только на один — вторую часть клиент задаёт заново.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2262287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2579787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Неверный тон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947491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Формально корректно, но сухо или с раздражением — клиент переписывается, чтобы получить человеческое отношение.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73150" y="4616549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934049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Отсутствие резюме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5301754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Нет краткого итога в конце ответа — клиент не понял, что делать дальше, и пишет снова.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9950" y="4616549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05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934049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Несоблюдение сроков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5301754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Ответили позже обещанного — клиент напоминает о себе повторным обращением.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Анализ обращений за первое полугодие 2026 года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3454400" cy="1993602"/>
          </a:xfrm>
          <a:prstGeom prst="roundRect">
            <a:avLst>
              <a:gd name="adj" fmla="val 1146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49896"/>
            <a:ext cx="3454400" cy="1993602"/>
          </a:xfrm>
          <a:prstGeom prst="roundRect">
            <a:avLst>
              <a:gd name="adj" fmla="val 1146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49896"/>
            <a:ext cx="3454400" cy="1993602"/>
          </a:xfrm>
          <a:prstGeom prst="roundRect">
            <a:avLst>
              <a:gd name="adj" fmla="val 1146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695898"/>
            <a:ext cx="3454400" cy="2273102"/>
          </a:xfrm>
          <a:prstGeom prst="roundRect">
            <a:avLst>
              <a:gd name="adj" fmla="val 1005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695898"/>
            <a:ext cx="3454400" cy="2273102"/>
          </a:xfrm>
          <a:prstGeom prst="roundRect">
            <a:avLst>
              <a:gd name="adj" fmla="val 1005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8" name="card8"/>
          <p:cNvSpPr/>
          <p:nvPr/>
        </p:nvSpPr>
        <p:spPr>
          <a:xfrm>
            <a:off x="7975600" y="3695898"/>
            <a:ext cx="3454400" cy="2273102"/>
          </a:xfrm>
          <a:prstGeom prst="roundRect">
            <a:avLst>
              <a:gd name="adj" fmla="val 1005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615950"/>
            <a:ext cx="168487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Самопроверка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Чек-лист перед закрытием обращения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Все вопросы закрыты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52085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Клиент получил ответ на каждый заданный вопрос, ничего не осталось без внимания.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Итог указан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52085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ответе чётко сформулирован итог: что сделано, какое решение принято и что будет дальше.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Ответ оформлен корректно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52085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Соблюдены шаблон, структура и тон общения: приветствие, основная часть, завершение.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398164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29914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Нет опечаток и ошибок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666853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Проверены орфография, пунктуация, названия товаров и личные данные клиента.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398164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29914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Ссылки и файлы работают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666853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Все ссылки, вложения и документы открываются и ведут на нужные страницы.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398164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06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4299148"/>
            <a:ext cx="2857500" cy="571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0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Обращение в статусе «Закрыто»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4946253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Обращение переведено в статус «Закрыто» с корректной категорией и причиной.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регламент работы с обращениями клиентов</dc:title>
  <dc:creator>Слайда</dc:creator>
</cp:coreProperties>
</file>