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Rubik"/>
      <p:regular r:id="rIdFont0"/>
      <p:bold r:id="rIdFont1"/>
    </p:embeddedFont>
    <p:embeddedFont>
      <p:font typeface="Nunito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E2725B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4A3B33"/>
                        </a:solidFill>
                        <a:latin typeface="+mn-lt"/>
                      </a:rPr>
                      <a:t>400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4A3B33"/>
                        </a:solidFill>
                        <a:latin typeface="+mn-lt"/>
                      </a:rPr>
                      <a:t>25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4A3B33"/>
                        </a:solidFill>
                        <a:latin typeface="+mn-lt"/>
                      </a:rPr>
                      <a:t>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4A3B33"/>
                        </a:solidFill>
                        <a:latin typeface="+mn-lt"/>
                      </a:rPr>
                      <a:t>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Обращений за год</c:v>
                </c:pt>
                <c:pt idx="1">
                  <c:v>Волонтёров-мастеров</c:v>
                </c:pt>
                <c:pt idx="2">
                  <c:v>Площадок приёма и ремонта</c:v>
                </c:pt>
                <c:pt idx="3">
                  <c:v>Выездных дней в месяц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</c:v>
                </c:pt>
                <c:pt idx="1">
                  <c:v>25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4A3B33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8A7D75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день! Я представляю инициативную группу волонтёров проекта «Тёплые руки». Мы бесплатно ремонтируем бытовую технику пенсионерам и маломобильным жителям — тем, кому починка часто не по карману и не по силам. Пилот мы уже провели с марта по август 2026 года, и сегодня я хочу показать, что получилось и какая поддержка нужна, чтобы масштабировать проект. Сразу скажу главное: денег фонда мы не просим — нам нужны партнёры и ресурсы: площадка, волонтёры-мастера, запчасти и информационная поддержка. Давайте начнём с того, почему эта тема вообще важна.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Давайте честно посмотрим на ситуацию, в которой оказывается пожилой человек, когда у него ломается стиральная машина. Первое: вызвать сервис — это часто половина стоимости новой машины, а то и больше, и для человека на пенсии это неподъёмные деньги. Второе: даже если мастер согласен, холодильник или стиральную машину надо как-то вывезти из квартиры — а это физически тяжело, особенно для маломобильных жителей. Третье: мастера по объявлениям вызывают страх — непонятно, кому открываешь дверь и кому платишь. В итоге люди просто годами живут без работающей техники: стирают руками, готовят на чём придётся, остаются без связи. Именно эту проблему и решает наша мастерская — и дальше я покажу, что уже удалось сделать.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Пилот мы провели с марта по август 2026 года, и вот что он показал. За полгода к нам поступило 118 обращений, и 94 единицы техники мы действительно отремонтировали — это около 80% всех заявок. Работали 11 волонтёров-мастеров на трёх площадках, то есть проект уже живёт силами людей, а не только идеи. Остальные обращения мы не бросили: часть техники ждёт запчастей, часть мы передали на диагностику. Именно эти цифры — база, от которой мы считаем план на следующий год.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Маршрут мы специально сделали коротким и предсказуемым — пожилому человеку важно понимать, что будет дальше. Заявку принимает координатор: по телефону или через площадку-партнёра, и уже в первый день проводится диагностика. Дальше подключается волонтёр-мастер: он определяет неисправность и список запчастей, на это уходит два-три дня. Сам ремонт занимает в среднем три-пять дней, а выдаём технику только с проверкой при участнике — чтобы человек сразу убедился, что всё работает. На каждом шаге есть ответственный, и это позволяет нам держать сроки и не терять заявки.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не просим у вас денег. Нам нужны четыре вещи, которые у партнёра уже есть. Первая — постоянная площадка сорок квадратных метров: в пилоте мы работали на трёх разных, и это сильно мешало. Вторая — волонтёры-мастера: одиннадцать человек в пилоте сделали девяносто четыре ремонта, но заявок было сто восемнадцать, и мы упирались именно в руки. Третья — запчасти и расходники, без них ремонт просто не состоится. И четвёртая — информационная поддержка: расскажите о нас сотрудникам и клиентам, и люди найдут мастерскую сами. Любой из этих ресурсов уже меняет ситуацию.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Партнёрство с «Тёплыми руками» — это не про деньги, а про видимый вклад. Партнёр получает охват аудитории проекта и его информационных каналов, упоминание в материалах и на площадке. Отдельно отмечу корпоративное волонтёрство: сотрудники могут выходить на смены в мастерской и в выездные дни — это живое участие, а не просто логотип. По итогам периода мы готовим отчёт о вкладе партнёра. Никаких гарантий выгоды мы не даём — только честную и прозрачную историю участия.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не просим денег — мы просим ресурсы, которые у вас уже есть. Первый формат — площадка: 40 квадратных метров и коммунальные условия, взамен мы размещаем мастерскую у вас и указываем вас как партнёра. Второй — ресурсы: запчасти, расходники, оборудование, и вы получаете отчёт о том, сколько техники отремонтировано с вашей помощью. Третий — информационная поддержка: анонсы в ваших каналах дают нам охват, а вам — возможность вовлечь сотрудников в корпоративное волонтёрство. Форматы можно совмещать — выбирайте тот, что ближе вашим возможностям.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Смотрите, что мы планируем на год вперёд. По обращениям рост с 118 до 400 — это почти в три с половиной раза. Мастеров станет 25 вместо 11, площадок — 6 вместо 3, плюс два выездных дня в месяц для тех, кто не может приехать сам. Такие цифры — прямое следствие спроса, который мы увидели в пилоте: заявок было больше, чем мы успевали обрабатывать. Чтобы этот рост стал реальным, нам нужны именно те ресурсы, о которых я говорил: площадка, мастера, запчасти и информационная поддержка.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Партнёру всегда важно понимать, куда уходят его ресурсы и время его сотрудников. Поэтому у нас три простых инструмента прозрачности. Первый — открытый реестр заявок: каждое обращение видно со статусом и результатом. Второй — ежеквартальный отчёт, где мы показываем число обращений, ремонтов и расход запчастей. Третий — фотоотчёт о работах, но публикуем мы его только с письменного согласия участников. Персональные данные благополучателей мы не раскрываем никогда — это наш принцип. Так партнёр в любой момент видит реальный вклад своих ресурсов.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проектом стоят конкретные люди — инициативная группа волонтёров. У нас есть координатор, который держит все заявки и расписание, мастера по бытовой технике и электронике, специалист по обращениям и волонтёры-помощники. Этот состав уже прошёл проверку делом: в пилоте 11 мастеров отремонтировали 94 единицы техники на трёх площадках. То есть мы приходим к вам не с идеей, а с работающей командой и подтверждённым опытом. Дальше расскажу, какие ресурсы помогут нам масштабировать эту работу.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подошли к главному. Проект не просит денег — он просит ресурсы и участие. Прямо сейчас можно сделать три вещи: выбрать один из трёх форматов — площадка, ресурсы или информация; назначить встречу и осмотреть площадку; определить контактное лицо по волонтёрам. Мы готовы к разговору и покажем, как всё устроено на деле. Давайте договоримся о следующем шаге — и начнём.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51cded739dc9a870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4b6c519e5f4c8cae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648e81afff89ebdf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648e81afff89ebdf.png"/><Relationship Id="rId4" Type="http://schemas.openxmlformats.org/officeDocument/2006/relationships/image" Target="../media/m957d38f243ad3c46.png"/><Relationship Id="rId5" Type="http://schemas.openxmlformats.org/officeDocument/2006/relationships/image" Target="../media/m0d93340e179cac54.svg"/><Relationship Id="rId6" Type="http://schemas.openxmlformats.org/officeDocument/2006/relationships/image" Target="../media/m9cf2b917d60dacd0.png"/><Relationship Id="rId7" Type="http://schemas.openxmlformats.org/officeDocument/2006/relationships/image" Target="../media/m0d93340e179cac54.svg"/><Relationship Id="rId8" Type="http://schemas.openxmlformats.org/officeDocument/2006/relationships/image" Target="../media/m8fa2c5346ad246e5.png"/><Relationship Id="rId9" Type="http://schemas.openxmlformats.org/officeDocument/2006/relationships/image" Target="../media/m0d93340e179cac54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648e81afff89ebdf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648e81afff89ebdf.png"/><Relationship Id="rId4" Type="http://schemas.openxmlformats.org/officeDocument/2006/relationships/image" Target="../media/m793ca23e31316034.png"/><Relationship Id="rId5" Type="http://schemas.openxmlformats.org/officeDocument/2006/relationships/image" Target="../media/mbdfc430e660c46dd.svg"/><Relationship Id="rId6" Type="http://schemas.openxmlformats.org/officeDocument/2006/relationships/image" Target="../media/m0485247dc76a25d4.png"/><Relationship Id="rId7" Type="http://schemas.openxmlformats.org/officeDocument/2006/relationships/image" Target="../media/mbdfc430e660c46dd.svg"/><Relationship Id="rId8" Type="http://schemas.openxmlformats.org/officeDocument/2006/relationships/image" Target="../media/mc7080df55163f753.png"/><Relationship Id="rId9" Type="http://schemas.openxmlformats.org/officeDocument/2006/relationships/image" Target="../media/mbdfc430e660c46dd.svg"/><Relationship Id="rId10" Type="http://schemas.openxmlformats.org/officeDocument/2006/relationships/image" Target="../media/m0485247dc76a25d4.png"/><Relationship Id="rId11" Type="http://schemas.openxmlformats.org/officeDocument/2006/relationships/image" Target="../media/mbdfc430e660c46dd.sv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1f97b909490c58ce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648e81afff89ebdf.png"/><Relationship Id="rIdChart0" Type="http://schemas.openxmlformats.org/officeDocument/2006/relationships/chart" Target="../charts/char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648e81afff89ebdf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648e81afff89ebdf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648e81afff89ebdf.png"/><Relationship Id="rId4" Type="http://schemas.openxmlformats.org/officeDocument/2006/relationships/image" Target="../media/m2749c864704a62f2.png"/><Relationship Id="rId5" Type="http://schemas.openxmlformats.org/officeDocument/2006/relationships/image" Target="../media/m6a8b80249c62948c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E2725B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35000"/>
            <a:ext cx="1481058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4A3B33"/>
                </a:solidFill>
                <a:latin typeface="Rubik"/>
              </a:rPr>
              <a:t>Тёплые руки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28855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2725B"/>
                </a:solidFill>
                <a:latin typeface="Rubik"/>
              </a:rPr>
              <a:t>Социальный проект ·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54255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4A3B33"/>
                </a:solidFill>
                <a:latin typeface="Nunito"/>
              </a:rPr>
              <a:t>«Тёплые руки» — мастерская бесплатного ремонта бытовой техники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810595"/>
            <a:ext cx="7010400" cy="1231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8A7D75"/>
                </a:solidFill>
                <a:latin typeface="Rubik"/>
              </a:rPr>
              <a:t>Бесплатный ремонт бытовой техники для пенсионеров и маломобильных жителей. Ищем не деньги фонда, а партнёров: площадку, волонтёров-мастеров, запчасти и информационную поддержку.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701030"/>
            <a:ext cx="292470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8A7D75"/>
                </a:solidFill>
                <a:latin typeface="Rubik"/>
              </a:rPr>
              <a:t>Автор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92800"/>
            <a:ext cx="2361902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4A3B33"/>
                </a:solidFill>
                <a:latin typeface="Rubik"/>
              </a:rPr>
              <a:t>Инициативная группа волонтёров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3504902" y="5701030"/>
            <a:ext cx="120175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8A7D75"/>
                </a:solidFill>
                <a:latin typeface="Rubik"/>
              </a:rPr>
              <a:t>Роль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504902" y="5892800"/>
            <a:ext cx="926108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4A3B33"/>
                </a:solidFill>
                <a:latin typeface="Rubik"/>
              </a:rPr>
              <a:t>город — 2026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812010" y="5701030"/>
            <a:ext cx="725299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8A7D75"/>
                </a:solidFill>
                <a:latin typeface="Rubik"/>
              </a:rPr>
              <a:t>Аудитория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812010" y="5892800"/>
            <a:ext cx="664339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 b="1">
                <a:solidFill>
                  <a:srgbClr val="4A3B33"/>
                </a:solidFill>
                <a:latin typeface="Rubik"/>
              </a:rPr>
              <a:t>Для руководителей компаний, управляющих ТЦ и координаторов корпоративного волонтёрства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2725B"/>
                </a:solidFill>
                <a:latin typeface="Rubik"/>
              </a:rPr>
              <a:t>Проблема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882650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FFF8F1"/>
                </a:solidFill>
                <a:latin typeface="Nunito"/>
              </a:rPr>
              <a:t>Техника ломается, а починить её некому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3105448"/>
            <a:ext cx="3310434" cy="1231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= цена новой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4549279"/>
            <a:ext cx="3310434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8A7D75"/>
                </a:solidFill>
                <a:latin typeface="Rubik"/>
              </a:rPr>
              <a:t>Ремонт в сервисе сопоставим по цене с новой техникой — платить нечем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4453434" y="3105448"/>
            <a:ext cx="39200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FF8F1"/>
                </a:solidFill>
                <a:latin typeface="Nunito"/>
              </a:rPr>
              <a:t>не вывезти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453434" y="3939679"/>
            <a:ext cx="3310434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8A7D75"/>
                </a:solidFill>
                <a:latin typeface="Rubik"/>
              </a:rPr>
              <a:t>Стиральную машину или холодильник тяжело вывезти из квартиры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8144867" y="3105448"/>
            <a:ext cx="3310434" cy="1231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FF8F1"/>
                </a:solidFill>
                <a:latin typeface="Nunito"/>
              </a:rPr>
              <a:t>нет доверия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144867" y="4549279"/>
            <a:ext cx="3310434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8A7D75"/>
                </a:solidFill>
                <a:latin typeface="Rubik"/>
              </a:rPr>
              <a:t>Нет доверия к мастерам по объявлениям — риск остаться без денег и техники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6063615"/>
            <a:ext cx="113030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8A7D75"/>
                </a:solidFill>
                <a:latin typeface="Rubik"/>
              </a:rPr>
              <a:t>Итог: люди годами живут без работающей техники — без стирки, готовки и связи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38559"/>
            <a:ext cx="1064617" cy="240010"/>
          </a:xfrm>
          <a:prstGeom prst="roundRect">
            <a:avLst>
              <a:gd name="adj" fmla="val 50000"/>
            </a:avLst>
          </a:prstGeom>
          <a:solidFill>
            <a:srgbClr val="FFE4D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172990"/>
            <a:ext cx="5232400" cy="1778000"/>
          </a:xfrm>
          <a:prstGeom prst="roundRect">
            <a:avLst>
              <a:gd name="adj" fmla="val 19285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4E3B31">
                <a:alpha val="10196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6197600" y="2172990"/>
            <a:ext cx="5232400" cy="1778000"/>
          </a:xfrm>
          <a:prstGeom prst="roundRect">
            <a:avLst>
              <a:gd name="adj" fmla="val 19285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4E3B31">
                <a:alpha val="10196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762000" y="4154190"/>
            <a:ext cx="5232400" cy="1778000"/>
          </a:xfrm>
          <a:prstGeom prst="roundRect">
            <a:avLst>
              <a:gd name="adj" fmla="val 19285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4E3B31">
                <a:alpha val="10196"/>
              </a:srgbClr>
            </a:outerShdw>
          </a:effectLst>
        </p:spPr>
      </p:sp>
      <p:sp>
        <p:nvSpPr>
          <p:cNvPr id="7" name="card7"/>
          <p:cNvSpPr/>
          <p:nvPr/>
        </p:nvSpPr>
        <p:spPr>
          <a:xfrm>
            <a:off x="6197600" y="4154190"/>
            <a:ext cx="5232400" cy="1778000"/>
          </a:xfrm>
          <a:prstGeom prst="roundRect">
            <a:avLst>
              <a:gd name="adj" fmla="val 19285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4E3B31">
                <a:alpha val="10196"/>
              </a:srgbClr>
            </a:outerShdw>
          </a:effectLst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01700" y="583009"/>
            <a:ext cx="951405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spc="9">
                <a:solidFill>
                  <a:srgbClr val="A25E4A"/>
                </a:solidFill>
                <a:latin typeface="Rubik"/>
              </a:rPr>
              <a:t>итоги пилота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886520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4A3B33"/>
                </a:solidFill>
                <a:latin typeface="Nunito"/>
              </a:rPr>
              <a:t>Пилот март — август 2026: 118 обращений, 94 ремонта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1400" y="2363490"/>
            <a:ext cx="53086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118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1400" y="3163590"/>
            <a:ext cx="5308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4A3B33"/>
                </a:solidFill>
                <a:latin typeface="Rubik"/>
              </a:rPr>
              <a:t>Обращений за пилот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1400" y="3465850"/>
            <a:ext cx="53086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8A7D75"/>
                </a:solidFill>
                <a:latin typeface="Rubik"/>
              </a:rPr>
              <a:t>Март — август 2026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77000" y="2363490"/>
            <a:ext cx="53086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94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77000" y="3163590"/>
            <a:ext cx="5308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4A3B33"/>
                </a:solidFill>
                <a:latin typeface="Rubik"/>
              </a:rPr>
              <a:t>Техники отремонтировано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77000" y="3465850"/>
            <a:ext cx="53086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8A7D75"/>
                </a:solidFill>
                <a:latin typeface="Rubik"/>
              </a:rPr>
              <a:t>80% обращений закрыто ремонтом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41400" y="4344690"/>
            <a:ext cx="53086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11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41400" y="5144790"/>
            <a:ext cx="5308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4A3B33"/>
                </a:solidFill>
                <a:latin typeface="Rubik"/>
              </a:rPr>
              <a:t>Волонтёров-мастеров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41400" y="5447050"/>
            <a:ext cx="53086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8A7D75"/>
                </a:solidFill>
                <a:latin typeface="Rubik"/>
              </a:rPr>
              <a:t>Работали на трёх площадках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77000" y="4344690"/>
            <a:ext cx="53086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77000" y="5144790"/>
            <a:ext cx="5308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4A3B33"/>
                </a:solidFill>
                <a:latin typeface="Rubik"/>
              </a:rPr>
              <a:t>Площадок проекта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77000" y="5447050"/>
            <a:ext cx="53086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8A7D75"/>
                </a:solidFill>
                <a:latin typeface="Rubik"/>
              </a:rPr>
              <a:t>Приём, ремонт и выдача техники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62000" y="612205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8A7D75"/>
                </a:solidFill>
                <a:latin typeface="Rubik"/>
              </a:rPr>
              <a:t>Ремонтом закрыто около 80% обращений: 94 из 118.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B6ABA3"/>
                </a:solidFill>
                <a:latin typeface="Rubik"/>
              </a:rPr>
              <a:t>Данные пилота проекта «Тёплые руки», март — август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855663"/>
            <a:ext cx="1446808" cy="240010"/>
          </a:xfrm>
          <a:prstGeom prst="roundRect">
            <a:avLst>
              <a:gd name="adj" fmla="val 50000"/>
            </a:avLst>
          </a:prstGeom>
          <a:solidFill>
            <a:srgbClr val="FFE4D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030313"/>
            <a:ext cx="2247900" cy="3971925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568700" y="2030313"/>
            <a:ext cx="2247900" cy="3971925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375400" y="2030313"/>
            <a:ext cx="2247900" cy="3971925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182100" y="2030313"/>
            <a:ext cx="2247900" cy="3971925"/>
          </a:xfrm>
          <a:prstGeom prst="roundRect">
            <a:avLst>
              <a:gd name="adj" fmla="val 15254"/>
            </a:avLst>
          </a:prstGeom>
          <a:solidFill>
            <a:srgbClr val="4A3B33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3908326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3908326"/>
            <a:ext cx="254000" cy="2159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3908326"/>
            <a:ext cx="254000" cy="2159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901700" y="900113"/>
            <a:ext cx="1410033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spc="9">
                <a:solidFill>
                  <a:srgbClr val="A25E4A"/>
                </a:solidFill>
                <a:latin typeface="Rubik"/>
              </a:rPr>
              <a:t>как устроен проект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1025823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4A3B33"/>
                </a:solidFill>
                <a:latin typeface="Nunito"/>
              </a:rPr>
              <a:t>Маршрут участника: от заявки до выдачи техники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2246213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198078"/>
            <a:ext cx="196596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4A3B33"/>
                </a:solidFill>
                <a:latin typeface="Rubik"/>
              </a:rPr>
              <a:t>Заявка и приём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66800" y="3544193"/>
            <a:ext cx="1663700" cy="1901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8A7D75"/>
                </a:solidFill>
                <a:latin typeface="Rubik"/>
              </a:rPr>
              <a:t>Заявка по телефону или через площадку-партнёра, приём техники и диагностика. Отвечает координатор, в среднем 1 день.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2246213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198713"/>
            <a:ext cx="1663700" cy="7175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4A3B33"/>
                </a:solidFill>
                <a:latin typeface="Rubik"/>
              </a:rPr>
              <a:t>Подбор мастера и запчастей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73500" y="4014093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8A7D75"/>
                </a:solidFill>
                <a:latin typeface="Rubik"/>
              </a:rPr>
              <a:t>Мастер берёт заказ, определяется с неисправностью и списком запчастей. Отвечает волонтёр-мастер, в среднем 2–3 дня.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2246213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198078"/>
            <a:ext cx="196596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4A3B33"/>
                </a:solidFill>
                <a:latin typeface="Rubik"/>
              </a:rPr>
              <a:t>Ремонт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680200" y="3544193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8A7D75"/>
                </a:solidFill>
                <a:latin typeface="Rubik"/>
              </a:rPr>
              <a:t>Ремонт на площадке или на дому у участника. Отвечает волонтёр-мастер, в среднем 3–5 дней.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2246213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E2725B"/>
                </a:solidFill>
                <a:latin typeface="Nunito"/>
              </a:rPr>
              <a:t>4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3198713"/>
            <a:ext cx="1663700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FFF8F1"/>
                </a:solidFill>
                <a:latin typeface="Rubik"/>
              </a:rPr>
              <a:t>Выдача и обратная связь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486900" y="3779143"/>
            <a:ext cx="1663700" cy="1901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Rubik"/>
              </a:rPr>
              <a:t>Проверка техники при участнике, выдача и короткая обратная связь. Отвечают координатор и мастер, в день выдачи.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B6ABA3"/>
                </a:solidFill>
                <a:latin typeface="Rubik"/>
              </a:rPr>
              <a:t>По опыту пилота, март–август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778669"/>
            <a:ext cx="1418630" cy="240010"/>
          </a:xfrm>
          <a:prstGeom prst="roundRect">
            <a:avLst>
              <a:gd name="adj" fmla="val 50000"/>
            </a:avLst>
          </a:prstGeom>
          <a:solidFill>
            <a:srgbClr val="FFE4D9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901700" y="823119"/>
            <a:ext cx="1376220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spc="9">
                <a:solidFill>
                  <a:srgbClr val="A25E4A"/>
                </a:solidFill>
                <a:latin typeface="Rubik"/>
              </a:rPr>
              <a:t>что нужно проекту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06947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4A3B33"/>
                </a:solidFill>
                <a:latin typeface="Nunito"/>
              </a:rPr>
              <a:t>Четыре ресурса вместо денег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029559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E2725B"/>
                </a:solidFill>
                <a:latin typeface="Rubik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348329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4A3B33"/>
                </a:solidFill>
                <a:latin typeface="Rubik"/>
              </a:rPr>
              <a:t>Площадка 40 м²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731195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8A7D75"/>
                </a:solidFill>
                <a:latin typeface="Rubik"/>
              </a:rPr>
              <a:t>Постоянное помещение под мастерскую — верстаки, инструмент, хранение техники. В пилоте работали на 3 площадках, нужна одна постоянная.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24600" y="2029559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E2725B"/>
                </a:solidFill>
                <a:latin typeface="Rubik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324600" y="2348329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4A3B33"/>
                </a:solidFill>
                <a:latin typeface="Rubik"/>
              </a:rPr>
              <a:t>Волонтёры-мастера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324600" y="2731195"/>
            <a:ext cx="5130800" cy="5409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8A7D75"/>
                </a:solidFill>
                <a:latin typeface="Rubik"/>
              </a:rPr>
              <a:t>Люди с опытом ремонта бытовой техники. В пилоте помогали 11 мастеров, для роста числа заявок нужны новые руки.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3980101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E2725B"/>
                </a:solidFill>
                <a:latin typeface="Rubik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4298871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4A3B33"/>
                </a:solidFill>
                <a:latin typeface="Rubik"/>
              </a:rPr>
              <a:t>Запчасти и расходники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4681736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8A7D75"/>
                </a:solidFill>
                <a:latin typeface="Rubik"/>
              </a:rPr>
              <a:t>Помпы, подшипники, ремни, платы, паяльные материалы. Это то, без чего ремонт невозможен, а деньги фонда проект не просит.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324600" y="3980101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E2725B"/>
                </a:solidFill>
                <a:latin typeface="Rubik"/>
              </a:rPr>
              <a:t>04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324600" y="4298871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4A3B33"/>
                </a:solidFill>
                <a:latin typeface="Rubik"/>
              </a:rPr>
              <a:t>Информационная поддержка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324600" y="4681736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8A7D75"/>
                </a:solidFill>
                <a:latin typeface="Rubik"/>
              </a:rPr>
              <a:t>Анонсы, публикации, рассказ о проекте сотрудникам и клиентам партнёра — так о мастерской узнают те, кому она нужна.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5881747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8A7D75"/>
                </a:solidFill>
                <a:latin typeface="Rubik"/>
              </a:rPr>
              <a:t>Денег фонда проект не просит — нужны ресурсы и участие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294037"/>
            <a:ext cx="927100" cy="240010"/>
          </a:xfrm>
          <a:prstGeom prst="roundRect">
            <a:avLst>
              <a:gd name="adj" fmla="val 50000"/>
            </a:avLst>
          </a:prstGeom>
          <a:solidFill>
            <a:srgbClr val="FFE4D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229552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2725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29845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2725B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6734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2725B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429736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2725B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2397125"/>
            <a:ext cx="152400" cy="1270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3086100"/>
            <a:ext cx="152400" cy="1270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775075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4398963"/>
            <a:ext cx="152400" cy="127000"/>
          </a:xfrm>
          <a:prstGeom prst="rect">
            <a:avLst/>
          </a:prstGeom>
        </p:spPr>
      </p:pic>
      <p:sp>
        <p:nvSpPr>
          <p:cNvPr id="12" name="text12"/>
          <p:cNvSpPr>
            <a:spLocks noChangeArrowheads="1"/>
          </p:cNvSpPr>
          <p:nvPr/>
        </p:nvSpPr>
        <p:spPr>
          <a:xfrm>
            <a:off x="901700" y="2338487"/>
            <a:ext cx="786384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spc="9">
                <a:solidFill>
                  <a:srgbClr val="A25E4A"/>
                </a:solidFill>
                <a:latin typeface="Rubik"/>
              </a:rPr>
              <a:t>партнёрам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2641997"/>
            <a:ext cx="3962400" cy="9193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33">
                <a:solidFill>
                  <a:srgbClr val="4A3B33"/>
                </a:solidFill>
                <a:latin typeface="Nunito"/>
              </a:rPr>
              <a:t>Что получает партнёр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3792190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8A7D75"/>
                </a:solidFill>
                <a:latin typeface="Rubik"/>
              </a:rPr>
              <a:t>Партнёрство даёт партнёру видимый вклад в доброе дело — без обещаний гарантированной выгоды.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969000" y="2229644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4A3B33"/>
                </a:solidFill>
                <a:latin typeface="Rubik"/>
              </a:rPr>
              <a:t>Охват аудитории проекта и его информационных каналов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969000" y="2918619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4A3B33"/>
                </a:solidFill>
                <a:latin typeface="Rubik"/>
              </a:rPr>
              <a:t>Упоминание партнёра в материалах проекта и на площадке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969000" y="3607594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4A3B33"/>
                </a:solidFill>
                <a:latin typeface="Rubik"/>
              </a:rPr>
              <a:t>Корпоративное волонтёрство сотрудников: смены в мастерской и выездные дни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969000" y="4346575"/>
            <a:ext cx="4794250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4A3B33"/>
                </a:solidFill>
                <a:latin typeface="Rubik"/>
              </a:rPr>
              <a:t>Отчёт о вкладе партнёра по итогам периода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1620540" cy="240010"/>
          </a:xfrm>
          <a:prstGeom prst="roundRect">
            <a:avLst>
              <a:gd name="adj" fmla="val 50000"/>
            </a:avLst>
          </a:prstGeom>
          <a:solidFill>
            <a:srgbClr val="FFE4D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516360"/>
            <a:ext cx="3454400" cy="4516140"/>
          </a:xfrm>
          <a:prstGeom prst="roundRect">
            <a:avLst>
              <a:gd name="adj" fmla="val 9926"/>
            </a:avLst>
          </a:prstGeom>
          <a:noFill/>
          <a:ln w="6350" cap="flat">
            <a:solidFill>
              <a:srgbClr val="E0D7D0"/>
            </a:solidFill>
          </a:ln>
        </p:spPr>
      </p:sp>
      <p:sp>
        <p:nvSpPr>
          <p:cNvPr id="5" name="card5"/>
          <p:cNvSpPr/>
          <p:nvPr/>
        </p:nvSpPr>
        <p:spPr>
          <a:xfrm>
            <a:off x="4368800" y="1516360"/>
            <a:ext cx="3454400" cy="4516140"/>
          </a:xfrm>
          <a:prstGeom prst="roundRect">
            <a:avLst>
              <a:gd name="adj" fmla="val 9926"/>
            </a:avLst>
          </a:prstGeom>
          <a:solidFill>
            <a:srgbClr val="4A3B3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975600" y="1516360"/>
            <a:ext cx="3454400" cy="4516140"/>
          </a:xfrm>
          <a:prstGeom prst="roundRect">
            <a:avLst>
              <a:gd name="adj" fmla="val 9926"/>
            </a:avLst>
          </a:prstGeom>
          <a:noFill/>
          <a:ln w="6350" cap="flat">
            <a:solidFill>
              <a:srgbClr val="E0D7D0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3014" y="615950"/>
            <a:ext cx="1618512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990"/>
              </a:lnSpc>
            </a:pPr>
            <a:r>
              <a:rPr lang="ru-RU" sz="900" b="1" spc="9">
                <a:solidFill>
                  <a:srgbClr val="A25E4A"/>
                </a:solidFill>
                <a:latin typeface="Rubik"/>
              </a:rPr>
              <a:t>форматы партнёрства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44500" y="748010"/>
            <a:ext cx="11303000" cy="412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150"/>
              </a:lnSpc>
            </a:pPr>
            <a:r>
              <a:rPr lang="ru-RU" sz="3000" b="1" spc="-29">
                <a:solidFill>
                  <a:srgbClr val="4A3B33"/>
                </a:solidFill>
                <a:latin typeface="Nunito"/>
              </a:rPr>
              <a:t>Три формата участия: площадка, ресурсы, информация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800205"/>
            <a:ext cx="339852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4A3B33"/>
                </a:solidFill>
                <a:latin typeface="Rubik"/>
              </a:rPr>
              <a:t>Площадка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049760"/>
            <a:ext cx="28575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8A7D75"/>
                </a:solidFill>
                <a:latin typeface="Rubik"/>
              </a:rPr>
              <a:t>Для управляющих ТЦ и владельцев помещений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67285"/>
            <a:ext cx="1229678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000" b="1" spc="-59">
                <a:solidFill>
                  <a:srgbClr val="4A3B33"/>
                </a:solidFill>
                <a:latin typeface="Rubik"/>
              </a:rPr>
              <a:t>40 м²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3224510"/>
            <a:ext cx="24943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E2725B"/>
                </a:solidFill>
                <a:latin typeface="Rubik"/>
              </a:rPr>
              <a:t>✓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3681710"/>
            <a:ext cx="24943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E2725B"/>
                </a:solidFill>
                <a:latin typeface="Rubik"/>
              </a:rPr>
              <a:t>✓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3600" y="1793855"/>
            <a:ext cx="341376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FFF8F1"/>
                </a:solidFill>
                <a:latin typeface="Rubik"/>
              </a:rPr>
              <a:t>Ресурсы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3600" y="2043410"/>
            <a:ext cx="28702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FFFFFF"/>
                </a:solidFill>
                <a:latin typeface="Rubik"/>
              </a:rPr>
              <a:t>Для поставщиков запчастей и оборудования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3600" y="2560935"/>
            <a:ext cx="2211229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000" b="1" spc="-59">
                <a:solidFill>
                  <a:srgbClr val="FFF8F1"/>
                </a:solidFill>
                <a:latin typeface="Rubik"/>
              </a:rPr>
              <a:t>Запчасти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673600" y="3218160"/>
            <a:ext cx="24943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E2725B"/>
                </a:solidFill>
                <a:latin typeface="Rubik"/>
              </a:rPr>
              <a:t>✓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673600" y="3675360"/>
            <a:ext cx="24943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E2725B"/>
                </a:solidFill>
                <a:latin typeface="Rubik"/>
              </a:rPr>
              <a:t>✓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1800205"/>
            <a:ext cx="3398520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4A3B33"/>
                </a:solidFill>
                <a:latin typeface="Rubik"/>
              </a:rPr>
              <a:t>Информация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286750" y="2049760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8A7D75"/>
                </a:solidFill>
                <a:latin typeface="Rubik"/>
              </a:rPr>
              <a:t>Для компаний с собственной аудиторией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8286750" y="2395835"/>
            <a:ext cx="1406962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000" b="1" spc="-59">
                <a:solidFill>
                  <a:srgbClr val="4A3B33"/>
                </a:solidFill>
                <a:latin typeface="Rubik"/>
              </a:rPr>
              <a:t>Охват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8286750" y="3053060"/>
            <a:ext cx="24943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E2725B"/>
                </a:solidFill>
                <a:latin typeface="Rubik"/>
              </a:rPr>
              <a:t>✓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8286750" y="3510260"/>
            <a:ext cx="24943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E2725B"/>
                </a:solidFill>
                <a:latin typeface="Rubik"/>
              </a:rPr>
              <a:t>✓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2621260"/>
          <a:ext cx="10668000" cy="223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1220490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4A3B33"/>
                </a:solidFill>
                <a:latin typeface="Nunito"/>
              </a:rPr>
              <a:t>Рост по всем направлениям: сравнение с пилотом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5161260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8A7D75"/>
                </a:solidFill>
                <a:latin typeface="Rubik"/>
              </a:rPr>
              <a:t>Для сравнения, за пилот март — август 2026: 118 обращений, 11 мастеров, 3 площадки. Цель — закрыть очередь обращений и сократить срок ремонта до недели.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B6ABA3"/>
                </a:solidFill>
                <a:latin typeface="Rubik"/>
              </a:rPr>
              <a:t>План проекта «Тёплые руки», сентябрь 2026 — август 2027; факт пилота — март–август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016000" y="4013696"/>
            <a:ext cx="3200400" cy="13716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4E3B31">
                <a:alpha val="10196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4368800" y="4013696"/>
            <a:ext cx="3200400" cy="13716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4E3B31">
                <a:alpha val="10196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7721600" y="4013696"/>
            <a:ext cx="3200400" cy="13716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4E3B31">
                <a:alpha val="10196"/>
              </a:srgbClr>
            </a:outerShdw>
          </a:effectLst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16000" y="1472605"/>
            <a:ext cx="10795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E2725B"/>
                </a:solidFill>
                <a:latin typeface="Rubik"/>
              </a:rPr>
              <a:t>Прозрачность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16000" y="1821855"/>
            <a:ext cx="9550400" cy="17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20"/>
              </a:lnSpc>
            </a:pPr>
            <a:r>
              <a:rPr lang="ru-RU" sz="4200" b="1" spc="-104">
                <a:solidFill>
                  <a:srgbClr val="4A3B33"/>
                </a:solidFill>
                <a:latin typeface="Nunito"/>
              </a:rPr>
              <a:t>Наша отчётность открыта: каждое обращение, каждый ремонт и каждый вклад — видны партнёру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295400" y="4242296"/>
            <a:ext cx="316992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E2725B"/>
                </a:solidFill>
                <a:latin typeface="Rubik"/>
              </a:rPr>
              <a:t>Открытый реестр заявок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295400" y="4470896"/>
            <a:ext cx="26670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4A3B33"/>
                </a:solidFill>
                <a:latin typeface="Rubik"/>
              </a:rPr>
              <a:t>Каждое обращение фиксируется: дата, статус, результат — партнёр видит всё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48200" y="4242296"/>
            <a:ext cx="316992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E2725B"/>
                </a:solidFill>
                <a:latin typeface="Rubik"/>
              </a:rPr>
              <a:t>Ежеквартальный отчёт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648200" y="4470896"/>
            <a:ext cx="26670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4A3B33"/>
                </a:solidFill>
                <a:latin typeface="Rubik"/>
              </a:rPr>
              <a:t>Обращения, ремонты, расход запчастей — отчёт партнёру раз в квартал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001000" y="4242296"/>
            <a:ext cx="316992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E2725B"/>
                </a:solidFill>
                <a:latin typeface="Rubik"/>
              </a:rPr>
              <a:t>Фотоотчёт о работах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001000" y="4470896"/>
            <a:ext cx="26670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4A3B33"/>
                </a:solidFill>
                <a:latin typeface="Rubik"/>
              </a:rPr>
              <a:t>Публикуем только с письменного согласия участников — без персональных данных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86544"/>
            <a:ext cx="1304230" cy="240010"/>
          </a:xfrm>
          <a:prstGeom prst="roundRect">
            <a:avLst>
              <a:gd name="adj" fmla="val 50000"/>
            </a:avLst>
          </a:prstGeom>
          <a:solidFill>
            <a:srgbClr val="FFE4D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2705001" y="2400995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FDE7DD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16801" y="2400995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FDE7D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2705100" y="4664075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FDE7DD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8216900" y="4664075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FDE7DD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01700" y="330994"/>
            <a:ext cx="1238941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spc="9">
                <a:solidFill>
                  <a:srgbClr val="A25E4A"/>
                </a:solidFill>
                <a:latin typeface="Rubik"/>
              </a:rPr>
              <a:t>команда проекта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907554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4A3B33"/>
                </a:solidFill>
                <a:latin typeface="Nunito"/>
              </a:rPr>
              <a:t>Инициативная группа волонтёров «Тёплых рук»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578001" y="2750245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E2725B"/>
                </a:solidFill>
                <a:latin typeface="Nunito"/>
              </a:rPr>
              <a:t>КП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947079" y="3817045"/>
            <a:ext cx="2785943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4A3B33"/>
                </a:solidFill>
                <a:latin typeface="Nunito"/>
              </a:rPr>
              <a:t>Координатор проекта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062389" y="4137025"/>
            <a:ext cx="2555224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E2725B"/>
                </a:solidFill>
                <a:latin typeface="Rubik"/>
              </a:rPr>
              <a:t>Ведёт заявки и расписание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089801" y="2750245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E2725B"/>
                </a:solidFill>
                <a:latin typeface="Nunito"/>
              </a:rPr>
              <a:t>МП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566511" y="3817045"/>
            <a:ext cx="2570678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4A3B33"/>
                </a:solidFill>
                <a:latin typeface="Nunito"/>
              </a:rPr>
              <a:t>Мастера по ремонту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165199" y="4137025"/>
            <a:ext cx="3373303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E2725B"/>
                </a:solidFill>
                <a:latin typeface="Rubik"/>
              </a:rPr>
              <a:t>Диагностика, пайка, сборка техники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2578100" y="5013325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E2725B"/>
                </a:solidFill>
                <a:latin typeface="Nunito"/>
              </a:rPr>
              <a:t>СП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557973" y="6080125"/>
            <a:ext cx="3564255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4A3B33"/>
                </a:solidFill>
                <a:latin typeface="Nunito"/>
              </a:rPr>
              <a:t>Специалист по обращениям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884738" y="6400105"/>
            <a:ext cx="2910626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E2725B"/>
                </a:solidFill>
                <a:latin typeface="Rubik"/>
              </a:rPr>
              <a:t>Приём заявок и обратная связь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089900" y="5013325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E2725B"/>
                </a:solidFill>
                <a:latin typeface="Nunito"/>
              </a:rPr>
              <a:t>В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346841" y="6080125"/>
            <a:ext cx="3010019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4A3B33"/>
                </a:solidFill>
                <a:latin typeface="Nunito"/>
              </a:rPr>
              <a:t>Волонтёры-помощники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181739" y="6400105"/>
            <a:ext cx="3340322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E2725B"/>
                </a:solidFill>
                <a:latin typeface="Rubik"/>
              </a:rPr>
              <a:t>Логистика, выдача техники, помощь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3B33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4257973"/>
            <a:ext cx="3391396" cy="533400"/>
          </a:xfrm>
          <a:prstGeom prst="roundRect">
            <a:avLst>
              <a:gd name="adj" fmla="val 28571"/>
            </a:avLst>
          </a:prstGeom>
          <a:solidFill>
            <a:srgbClr val="E2725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305796" y="4257973"/>
            <a:ext cx="3232249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FFF8F2">
                <a:alpha val="30196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4943773"/>
            <a:ext cx="2789932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FFF8F2">
                <a:alpha val="30196"/>
              </a:srgbClr>
            </a:solidFill>
          </a:ln>
        </p:spPr>
      </p:sp>
      <p:sp>
        <p:nvSpPr>
          <p:cNvPr id="7" name="card7"/>
          <p:cNvSpPr/>
          <p:nvPr/>
        </p:nvSpPr>
        <p:spPr>
          <a:xfrm>
            <a:off x="8890000" y="1987550"/>
            <a:ext cx="2413000" cy="2413000"/>
          </a:xfrm>
          <a:prstGeom prst="roundRect">
            <a:avLst>
              <a:gd name="adj" fmla="val 14210"/>
            </a:avLst>
          </a:prstGeom>
          <a:solidFill>
            <a:srgbClr val="FFFFFF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18600" y="2216150"/>
            <a:ext cx="1955800" cy="19558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762000" y="1380827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FFF8F1"/>
                </a:solidFill>
                <a:latin typeface="Rubik"/>
              </a:rPr>
              <a:t>Следующий шаг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641177"/>
            <a:ext cx="7137400" cy="1292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040"/>
              </a:lnSpc>
            </a:pPr>
            <a:r>
              <a:rPr lang="ru-RU" sz="4800" b="1" spc="-119">
                <a:solidFill>
                  <a:srgbClr val="FFF8F1"/>
                </a:solidFill>
                <a:latin typeface="Nunito"/>
              </a:rPr>
              <a:t>Выберите формат участия — и начнём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3018135"/>
            <a:ext cx="5740400" cy="8413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75"/>
              </a:lnSpc>
            </a:pPr>
            <a:r>
              <a:rPr lang="ru-RU" sz="1450">
                <a:solidFill>
                  <a:srgbClr val="FFF8F1"/>
                </a:solidFill>
                <a:latin typeface="Rubik"/>
              </a:rPr>
              <a:t>Выберите один из трёх форматов участия, назначьте встречу и осмотрите площадку. Покажем, как всё устроено, и договоримся о вкладе.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49580" y="4421803"/>
            <a:ext cx="3216235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4A3B33"/>
                </a:solidFill>
                <a:latin typeface="Rubik"/>
              </a:rPr>
              <a:t>Выбрать свой формат участия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409291" y="4421803"/>
            <a:ext cx="3025259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8F1"/>
                </a:solidFill>
                <a:latin typeface="Rubik"/>
              </a:rPr>
              <a:t>Назначить встречу и осмотр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09727" y="5107603"/>
            <a:ext cx="2494478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8F1"/>
                </a:solidFill>
                <a:latin typeface="Rubik"/>
              </a:rPr>
              <a:t>Контакт по волонтёрам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750300" y="4578350"/>
            <a:ext cx="2692400" cy="304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50"/>
              </a:lnSpc>
            </a:pPr>
            <a:r>
              <a:rPr lang="ru-RU" sz="950" cap="all" spc="133">
                <a:solidFill>
                  <a:srgbClr val="FFF8F0"/>
                </a:solidFill>
                <a:latin typeface="Rubik"/>
              </a:rPr>
              <a:t>Наведите камеру — каталог готовых презентаций «Слайды»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«Тёплые руки» — мастерская бесплатного ремонта бытовой техники</dc:title>
  <dc:creator>Слайда</dc:creator>
</cp:coreProperties>
</file>