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уважаемые эксперты! Представляю вашему вниманию проект «Тёплые встречи» — программу системной поддержки одиноких пожилых людей в городе Суздаль. Мы — благотворительный фонд «Забота рядом», работаем в регионе уже пять лет. Проект рассчитан на 12 месяцев, запрашиваемая сумма гранта — 1,8 миллиона рублей. На этих средствах мы сможем охватить регулярной помощью 120 подопечных и создать устойчивую волонтёрскую сеть, которая продолжит работу и после завершения гранта.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После завершения гранта проект не остановится — мы закладываем устойчивую модель продолжения. У нас уже есть четыре источника финансирования: партнёрские программы с бизнесом и НКО, попечительский совет из частных доноров, регулярный фандрайзинг и частично платные услуги для тех, кто может платить. Это позволяет нам не зависеть от одного гранта и постепенно наращивать собственную ресурсную базу. Кроме того, методические материалы и наработанные практики останутся в организации и будут использоваться для тиражирования проекта в других регионах. Так что проект будет жить и развиваться дальше.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показали масштаб проблемы и готовое решение, которое уже проверено на практике. Нам нужна ваша поддержка, чтобы охватить 500 благополучателей в первый год — это реальная цифра, а не обещание. Все механизмы отлажены, команда собрана, партнёры подтвердили участие. Поддержите проект — и вместе мы изменим жизни людей, которые сегодня остаются без помощи. Все контакты и подробности — на нашем сайте, ссылка и QR-код перед вами.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Коротко о главном: проект рассчитан на 12 месяцев и охватывает три города — Москву, Тулу и Рязань. Общий бюджет — 1,8 миллиона рублей, это запрашиваемая сумма гранта. За это время мы планируем провести 48 мероприятий и вовлечь 60 обученных волонтёров, а прямыми благополучателями станут 500 человек — пожилые люди и семьи с детьми. Эти цифры — основа всей дальнейшей логики проекта, и сейчас я расскажу, как мы к ним пришли.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эти цифры. В России сегодня 16,5 миллиона человек старше 65 лет — это целая страна. И почти 40 процентов из них, по данным опросов, испытывают хроническое одиночество. Причём проблема не стоит на месте: за последние пять лет число одиноких пожилых людей выросло на 12 процентов. Это значит, что без системного вмешательства ситуация будет только усугубляться — а вместе с ней и нагрузка на здравоохранение и соцслужбы.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 главный благополучатель — одиноко проживающий пенсионер старше 65 лет. Это 1200 человек в нашем районе, и 340 из них — в зоне риска: они почти не выходят из дома и не имеют регулярных контактов. Вот портрет нашей героини: ей 67, она живёт одна, и главная её потребность — не столько материальная помощь, сколько живое общение и поддержка в бытовых вопросах. Косвенные благополучатели — семьи этих пожилых людей и местное сообщество в целом: когда у пожилого человека есть опора, снижается нагрузка на родственников и на социальные службы. Именно на этот портрет мы опираемся, проектируя все мероприятия проекта.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Наша цель сформулирована по SMART: она конкретная, измеримая, достижимая и ограничена по времени. Достичь её мы планируем через решение четырёх задач, каждая из которых имеет чёткий ожидаемый результат. Первая задача — сформировать команду из 50 подготовленных волонтёров, без этого невозможно ничего. Вторая — выявить и составить базу 500 одиноких пожилых людей, которые действительно нуждаются в нашей помощи. Третья — оказать им адресную поддержку, а четвёртая — вернуть их в социальную жизнь через мероприятия. Такой подход позволяет нам не просто декларировать намерения, а гарантировать измеримый результат по каждому направлению.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Механика проекта выстроена в три последовательных этапа. На подготовительном мы формируем команду волонтёров и готовим все ресурсы — это фундамент. Основной этап — это 12 мастер-классов и 6 выездных акций, которые охватят 150 благополучателей. Завершаем оценкой: анкеты, отчёты, и главное — план, как проект продолжит жить после гранта. Каждый этап даёт измеримый результат, который мы покажем в отчётности.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 проект опирается на команду с профильным опытом: руководитель ведёт НКО уже 10 лет, координатор отвечал за пять успешных грантов, а специалист по работе с пожилыми — сертифицированный социальный работник. Плюс 20 волонтёров, которые прошли обучение и готовы выйти на площадки. Отдельно подчеркну: нас поддерживают городская администрация — предоставляет помещения, и местный бизнес — софинансирует часть расходов. Это снижает риски и гарантирует, что проект будет реализован качественно и в срок.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Общий бюджет проекта — 3 миллиона рублей. Мы запрашиваем грант в размере 2 миллионов 100 тысяч — это 70% от общей суммы. Остальные 30%, то есть 900 тысяч, мы обеспечиваем за счёт собственных средств и вклада партнёров. Основная статья расходов — оплата труда команды и привлечённых специалистов, это 40% бюджета. Оборудование и проведение мероприятий — ещё 45%, они напрямую обеспечивают достижение наших задач. Аренда и накладные расходы минимальны — всего 15%, потому что часть помещений нам предоставляют партнёры безвозмездно.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заложили в проект измеримые целевые показатели, чтобы каждый рубль гранта работал на конкретный результат. 100% благополучателей будут охвачены программой — это наш базовый охват. Ключевой показатель — 75% участников достигнут желаемого результата, будь то трудоустройство, социализация или освоение навыков. Отдельно мы фиксируем качественные изменения: 85% участников отметят рост социальных навыков, а 40% смогут трудоустроиться. Эти цифры лягут в основу отчётности и позволят нам объективно оценить эффективность каждого мероприятия.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00f69fef6ea5c013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1965400002978581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ad0f25750be89ae6.png"/><Relationship Id="rId4" Type="http://schemas.openxmlformats.org/officeDocument/2006/relationships/image" Target="../media/m9754a25573018917.png"/><Relationship Id="rId5" Type="http://schemas.openxmlformats.org/officeDocument/2006/relationships/image" Target="../media/mc3b88f9e6f307ee3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75de1c0a855abedd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2f6eb87b61688f11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ad0f25750be89ae6.png"/><Relationship Id="rId4" Type="http://schemas.openxmlformats.org/officeDocument/2006/relationships/image" Target="../media/m9aeebbd7542d3b03.jpe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1965400002978581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9cece6e4704bfe79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7fc174689c6da1e4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c859f9636fd4c7e1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885461253cdaf1b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54436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6FEB"/>
                </a:solidFill>
                <a:latin typeface="Manrope"/>
              </a:rPr>
              <a:t>Социальный проект · Грантовый конкурс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859955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«Тёплые встречи»: забота о пожилых людях в малых городах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058146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Проект системной социальной поддержки одиноких пожилых людей в городе Суздаль: регулярные визиты волонтёров, помощь в быту и преодоление одиночества.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904131"/>
            <a:ext cx="473323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92091"/>
            <a:ext cx="473323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Благотворительный фонд «Забота рядом»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5266630" y="5904131"/>
            <a:ext cx="499199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5266630" y="6092091"/>
            <a:ext cx="499199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экспертного совета грантового конкурса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28650"/>
            <a:ext cx="183430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Устойчивость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422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Модель продолжения проекта после гранта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12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2012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Партнёрские программы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44782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Долгосрочные соглашения с бизнесом и НКО: софинансирование мероприятий и услуг.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12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2012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Попечительский совет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44782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Совет частных доноров обеспечивает базовое финансирование ключевых направлений.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16903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0582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Фандрайзинг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733528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Регулярные онлайн-кампании и работа с частными жертвователями через соцсети и сайт.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16903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0582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Частично платные услуги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733528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Часть сервисов — на платной основе для тех, кто может платить; выручка идёт на уставные цели.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914503"/>
            <a:ext cx="2733278" cy="533400"/>
          </a:xfrm>
          <a:prstGeom prst="roundRect">
            <a:avLst>
              <a:gd name="adj" fmla="val 28571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647678" y="4914503"/>
            <a:ext cx="2418655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FFF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1993900"/>
            <a:ext cx="2413000" cy="2413000"/>
          </a:xfrm>
          <a:prstGeom prst="roundRect">
            <a:avLst>
              <a:gd name="adj" fmla="val 9473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222500"/>
            <a:ext cx="1955800" cy="19558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762000" y="1405553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Следующий шаг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721148"/>
            <a:ext cx="7137400" cy="19328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FFF"/>
                </a:solidFill>
                <a:latin typeface="Manrope"/>
              </a:rPr>
              <a:t>Поддержите проект — вместе решим проблему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674666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FFF"/>
                </a:solidFill>
                <a:latin typeface="Manrope"/>
              </a:rPr>
              <a:t>Масштаб проблемы подтверждён, решение готово к запуску. Ваша поддержка позволит охватить 500 благополучателей в первый год.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15392" y="5078333"/>
            <a:ext cx="2426494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Поддержать проект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832533" y="5078333"/>
            <a:ext cx="2048947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Связаться с нами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750300" y="4584700"/>
            <a:ext cx="2692400" cy="292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00"/>
              </a:lnSpc>
            </a:pPr>
            <a:r>
              <a:rPr lang="ru-RU" sz="950" cap="all" spc="133">
                <a:solidFill>
                  <a:srgbClr val="FFFFFF"/>
                </a:solidFill>
                <a:latin typeface="Manrope"/>
              </a:rPr>
              <a:t>Сканируйте — перейти на сайт проекта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386483"/>
            <a:ext cx="3420467" cy="2381250"/>
          </a:xfrm>
          <a:prstGeom prst="roundRect">
            <a:avLst>
              <a:gd name="adj" fmla="val 960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1386483"/>
            <a:ext cx="3420566" cy="2381250"/>
          </a:xfrm>
          <a:prstGeom prst="roundRect">
            <a:avLst>
              <a:gd name="adj" fmla="val 960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1386483"/>
            <a:ext cx="3420566" cy="2381250"/>
          </a:xfrm>
          <a:prstGeom prst="roundRect">
            <a:avLst>
              <a:gd name="adj" fmla="val 960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3970933"/>
            <a:ext cx="3420467" cy="1949450"/>
          </a:xfrm>
          <a:prstGeom prst="roundRect">
            <a:avLst>
              <a:gd name="adj" fmla="val 1172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385667" y="3970933"/>
            <a:ext cx="3420566" cy="1949450"/>
          </a:xfrm>
          <a:prstGeom prst="roundRect">
            <a:avLst>
              <a:gd name="adj" fmla="val 1172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8009434" y="3970933"/>
            <a:ext cx="3420566" cy="1949450"/>
          </a:xfrm>
          <a:prstGeom prst="roundRect">
            <a:avLst>
              <a:gd name="adj" fmla="val 1172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359767"/>
            <a:ext cx="218208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Паспорт проекта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65752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Ключевые параметры проекта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1640483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12 мес.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1400" y="2373908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Срок реализации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41400" y="2672993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12 месяцев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65067" y="1640483"/>
            <a:ext cx="2887166" cy="1231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3 города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65067" y="298350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География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65067" y="328259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3 города: Москва, Тула, Рязань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8834" y="1640483"/>
            <a:ext cx="2887166" cy="1231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1,8 млн 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8834" y="298350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Общий бюджет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8834" y="328259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Запрашиваемая сумма гранта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41400" y="4224933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500 чел.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41400" y="4958358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Благополучатели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41400" y="5257443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Пожилые люди и семьи с детьми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65067" y="422493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48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65067" y="495835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Мероприятия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65067" y="525744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Лекции, мастер-классы, выезды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288834" y="422493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60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88834" y="495835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Волонтёры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88834" y="5259983"/>
            <a:ext cx="2887166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Обученные и закреплённые за подопечными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762000" y="6110883"/>
            <a:ext cx="76454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Проект охватывает 3 региона, рассчитан на 12 месяцев и вовлекает 500 прямых благополучателей.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262783"/>
            <a:ext cx="3420467" cy="2781300"/>
          </a:xfrm>
          <a:prstGeom prst="roundRect">
            <a:avLst>
              <a:gd name="adj" fmla="val 821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2262783"/>
            <a:ext cx="3420566" cy="2781300"/>
          </a:xfrm>
          <a:prstGeom prst="roundRect">
            <a:avLst>
              <a:gd name="adj" fmla="val 821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2262783"/>
            <a:ext cx="3420566" cy="2781300"/>
          </a:xfrm>
          <a:prstGeom prst="roundRect">
            <a:avLst>
              <a:gd name="adj" fmla="val 821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236067"/>
            <a:ext cx="247747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Масштаб проблемы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53382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Социальная проблема и её масштаб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41400" y="2516783"/>
            <a:ext cx="2887067" cy="1231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16,5 млн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862983"/>
            <a:ext cx="2887067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Пожилых людей в России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4383683"/>
            <a:ext cx="2887067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старше 65 лет, по данным Росстата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65067" y="251678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38%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3253383"/>
            <a:ext cx="2887166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Испытывают одиночество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3774083"/>
            <a:ext cx="2887166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 данным опросов НКО и соцслужб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88834" y="251678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+12%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3253383"/>
            <a:ext cx="2887166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Рост числа одиноких пожилых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377154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 последние 5 лет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5234583"/>
            <a:ext cx="76454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Одиночество пожилых — растущая проблема: каждый третий человек старше 65 лет нуждается в социальной поддержке.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Источник: Росстат, 2024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698500"/>
            <a:ext cx="3302000" cy="5334000"/>
          </a:xfrm>
          <a:prstGeom prst="roundRect">
            <a:avLst>
              <a:gd name="adj" fmla="val 692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968500" y="1003300"/>
            <a:ext cx="1270000" cy="1270000"/>
          </a:xfrm>
          <a:prstGeom prst="roundRect">
            <a:avLst>
              <a:gd name="adj" fmla="val 50000"/>
            </a:avLst>
          </a:prstGeom>
          <a:solidFill>
            <a:srgbClr val="F4F5F7"/>
          </a:solidFill>
          <a:ln>
            <a:noFill/>
          </a:ln>
          <a:effectLst>
            <a:outerShdw blurRad="381000" dist="152400" dir="5400000" rotWithShape="0">
              <a:srgbClr val="15151C">
                <a:alpha val="14118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1547316" y="2832100"/>
            <a:ext cx="2112268" cy="234950"/>
          </a:xfrm>
          <a:prstGeom prst="roundRect">
            <a:avLst>
              <a:gd name="adj" fmla="val 50000"/>
            </a:avLst>
          </a:prstGeom>
          <a:solidFill>
            <a:srgbClr val="E4EDFE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660900" y="698500"/>
            <a:ext cx="3225800" cy="2603500"/>
          </a:xfrm>
          <a:prstGeom prst="roundRect">
            <a:avLst>
              <a:gd name="adj" fmla="val 8780"/>
            </a:avLst>
          </a:prstGeom>
          <a:solidFill>
            <a:srgbClr val="FFFFFF"/>
          </a:solidFill>
          <a:ln w="6350" cap="flat">
            <a:solidFill>
              <a:srgbClr val="E4E7EC"/>
            </a:solidFill>
          </a:ln>
        </p:spPr>
      </p:sp>
      <p:sp>
        <p:nvSpPr>
          <p:cNvPr id="7" name="card7"/>
          <p:cNvSpPr/>
          <p:nvPr/>
        </p:nvSpPr>
        <p:spPr>
          <a:xfrm>
            <a:off x="4880068" y="1184369"/>
            <a:ext cx="107763" cy="107763"/>
          </a:xfrm>
          <a:prstGeom prst="roundRect">
            <a:avLst>
              <a:gd name="adj" fmla="val 17677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880068" y="1447199"/>
            <a:ext cx="107763" cy="107763"/>
          </a:xfrm>
          <a:prstGeom prst="roundRect">
            <a:avLst>
              <a:gd name="adj" fmla="val 17677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4880068" y="1896660"/>
            <a:ext cx="107763" cy="107763"/>
          </a:xfrm>
          <a:prstGeom prst="roundRect">
            <a:avLst>
              <a:gd name="adj" fmla="val 17677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8013700" y="698500"/>
            <a:ext cx="3225800" cy="2603500"/>
          </a:xfrm>
          <a:prstGeom prst="roundRect">
            <a:avLst>
              <a:gd name="adj" fmla="val 8780"/>
            </a:avLst>
          </a:prstGeom>
          <a:solidFill>
            <a:srgbClr val="FFFFFF"/>
          </a:solidFill>
          <a:ln w="6350" cap="flat">
            <a:solidFill>
              <a:srgbClr val="E4E7EC"/>
            </a:solidFill>
          </a:ln>
        </p:spPr>
      </p:sp>
      <p:sp>
        <p:nvSpPr>
          <p:cNvPr id="11" name="card11"/>
          <p:cNvSpPr/>
          <p:nvPr/>
        </p:nvSpPr>
        <p:spPr>
          <a:xfrm>
            <a:off x="8232869" y="1184369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C0473C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8232869" y="1447199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C0473C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8232869" y="1896660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C0473C"/>
          </a:solidFill>
          <a:ln>
            <a:noFill/>
          </a:ln>
        </p:spPr>
      </p:sp>
      <p:sp>
        <p:nvSpPr>
          <p:cNvPr id="14" name="card14"/>
          <p:cNvSpPr/>
          <p:nvPr/>
        </p:nvSpPr>
        <p:spPr>
          <a:xfrm>
            <a:off x="4660900" y="3429000"/>
            <a:ext cx="3225800" cy="2603500"/>
          </a:xfrm>
          <a:prstGeom prst="roundRect">
            <a:avLst>
              <a:gd name="adj" fmla="val 8780"/>
            </a:avLst>
          </a:prstGeom>
          <a:solidFill>
            <a:srgbClr val="FFFFFF"/>
          </a:solidFill>
          <a:ln w="6350" cap="flat">
            <a:solidFill>
              <a:srgbClr val="E4E7EC"/>
            </a:solidFill>
          </a:ln>
        </p:spPr>
      </p:sp>
      <p:sp>
        <p:nvSpPr>
          <p:cNvPr id="15" name="card15"/>
          <p:cNvSpPr/>
          <p:nvPr/>
        </p:nvSpPr>
        <p:spPr>
          <a:xfrm>
            <a:off x="8013700" y="3429000"/>
            <a:ext cx="3225800" cy="2603500"/>
          </a:xfrm>
          <a:prstGeom prst="roundRect">
            <a:avLst>
              <a:gd name="adj" fmla="val 8780"/>
            </a:avLst>
          </a:prstGeom>
          <a:solidFill>
            <a:srgbClr val="FFFFFF"/>
          </a:solidFill>
          <a:ln w="6350" cap="flat">
            <a:solidFill>
              <a:srgbClr val="E4E7EC"/>
            </a:solidFill>
          </a:ln>
        </p:spPr>
      </p:sp>
      <p:sp>
        <p:nvSpPr>
          <p:cNvPr id="16" name="card16"/>
          <p:cNvSpPr/>
          <p:nvPr/>
        </p:nvSpPr>
        <p:spPr>
          <a:xfrm>
            <a:off x="8232869" y="3914868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17" name="card17"/>
          <p:cNvSpPr/>
          <p:nvPr/>
        </p:nvSpPr>
        <p:spPr>
          <a:xfrm>
            <a:off x="8232869" y="4364329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18" name="card18"/>
          <p:cNvSpPr/>
          <p:nvPr/>
        </p:nvSpPr>
        <p:spPr>
          <a:xfrm>
            <a:off x="8232869" y="4627160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1F6FEB"/>
          </a:solidFill>
          <a:ln>
            <a:noFill/>
          </a:ln>
        </p:spPr>
      </p:sp>
      <p:pic>
        <p:nvPicPr>
          <p:cNvPr id="19" name="pic19"/>
          <p:cNvPicPr/>
          <p:nvPr/>
        </p:nvPicPr>
        <p:blipFill>
          <a:blip r:embed="rId4"/>
          <a:stretch>
            <a:fillRect/>
          </a:stretch>
        </p:blipFill>
        <p:spPr>
          <a:xfrm>
            <a:off x="1968500" y="1003300"/>
            <a:ext cx="1270000" cy="1270000"/>
          </a:xfrm>
          <a:prstGeom prst="rect">
            <a:avLst/>
          </a:prstGeom>
        </p:spPr>
      </p:pic>
      <p:sp>
        <p:nvSpPr>
          <p:cNvPr id="20" name="text20"/>
          <p:cNvSpPr>
            <a:spLocks noChangeArrowheads="1"/>
          </p:cNvSpPr>
          <p:nvPr/>
        </p:nvSpPr>
        <p:spPr>
          <a:xfrm>
            <a:off x="1401207" y="2446020"/>
            <a:ext cx="2404586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280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Валентина, 67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487474" y="2888615"/>
            <a:ext cx="2231954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960"/>
              </a:lnSpc>
            </a:pPr>
            <a:r>
              <a:rPr lang="ru-RU" sz="800" b="1" cap="all" spc="32">
                <a:solidFill>
                  <a:srgbClr val="1F6FEB"/>
                </a:solidFill>
                <a:latin typeface="Manrope"/>
              </a:rPr>
              <a:t>Прямые благополучатели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219200" y="3239790"/>
            <a:ext cx="27686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80"/>
              </a:lnSpc>
            </a:pPr>
            <a:r>
              <a:rPr lang="ru-RU" sz="1050" i="1">
                <a:solidFill>
                  <a:srgbClr val="636569"/>
                </a:solidFill>
                <a:latin typeface="Manrope"/>
              </a:rPr>
              <a:t>«Мне 67, я живу одна. Хочется, чтобы кто-то просто зашёл поговорить, помог сходить в поликлинику. Сын далеко, а соседям не до меня.»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895850" y="906780"/>
            <a:ext cx="3390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19">
                <a:solidFill>
                  <a:srgbClr val="1F6FEB"/>
                </a:solidFill>
                <a:latin typeface="Manrope"/>
              </a:rPr>
              <a:t>Цели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5060950" y="1144905"/>
            <a:ext cx="1778556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Регулярное общение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5060950" y="1407765"/>
            <a:ext cx="2616200" cy="3859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помощь по дому и в бытовых вопросах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5060950" y="1857196"/>
            <a:ext cx="2915841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сопровождение в медучреждения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48650" y="906780"/>
            <a:ext cx="3390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19">
                <a:solidFill>
                  <a:srgbClr val="C0473C"/>
                </a:solidFill>
                <a:latin typeface="Manrope"/>
              </a:rPr>
              <a:t>Боли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413750" y="1144905"/>
            <a:ext cx="2110026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Одиночество и изоляция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413750" y="1407765"/>
            <a:ext cx="2616200" cy="3859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трудности с покупками и оплатой ЖКХ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8413750" y="1857196"/>
            <a:ext cx="2060019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страх выходить из дома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4895850" y="3637280"/>
            <a:ext cx="3390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19">
                <a:solidFill>
                  <a:srgbClr val="1F6FEB"/>
                </a:solidFill>
                <a:latin typeface="Manrope"/>
              </a:rPr>
              <a:t>Каналы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4895850" y="3876675"/>
            <a:ext cx="2781300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000">
                <a:solidFill>
                  <a:srgbClr val="636569"/>
                </a:solidFill>
                <a:latin typeface="Manrope"/>
              </a:rPr>
              <a:t>Соцзащита, поликлиники, соседи, местные СМИ, православный приход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8248650" y="3637280"/>
            <a:ext cx="3390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19">
                <a:solidFill>
                  <a:srgbClr val="1F6FEB"/>
                </a:solidFill>
                <a:latin typeface="Manrope"/>
              </a:rPr>
              <a:t>Контекст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8413750" y="3875435"/>
            <a:ext cx="2616200" cy="3859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Одиноко проживающие пенсионеры 65+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8413750" y="4324866"/>
            <a:ext cx="1941433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1200 человек в районе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8413750" y="4587696"/>
            <a:ext cx="2231708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340 из них — в зоне риска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районного управления соцзащиты, 2025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28650"/>
            <a:ext cx="189240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Цель и задачи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422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Цель и задачи проекта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12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2012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Задача 1. Сформировать команду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447826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Набрать и обучить 50 волонтёров, создать координационный центр. Результат: 50 подготовленных волонтёров.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12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2012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Задача 2. Выявить благополучателей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447826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Провести анкетирование и составить базу из 500 одиноких пожилых людей, нуждающихся в поддержке. Результат: база из 500 человек.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16903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0582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Задача 3. Оказать адресную помощь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733528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Обеспечить регулярные визиты, помощь в быту и сопровождение. Результат: 500 человек получают поддержку.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16903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0582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Задача 4. Снизить изоляцию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733528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Провести 24 групповых мероприятия и праздников для общения. Результат: 300 участников мероприятий.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901527"/>
            <a:ext cx="262499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Хронология проекта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01513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Механика реализации: три этапа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036133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F6FEB"/>
                </a:solidFill>
                <a:latin typeface="Manrope"/>
              </a:rPr>
              <a:t>1–2 мес.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721298"/>
            <a:ext cx="39878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Подготовительный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035623"/>
            <a:ext cx="33782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Набор и обучение волонтёров, закупка материалов, информирование целевой аудитории через соцсети и партнёров.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19600" y="3036133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F6FEB"/>
                </a:solidFill>
                <a:latin typeface="Manrope"/>
              </a:rPr>
              <a:t>3–8 мес.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419600" y="3721298"/>
            <a:ext cx="39878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Основной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419600" y="4035623"/>
            <a:ext cx="33782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Проведение 12 мастер-классов и 6 выездных акций для 150 благополучателей, индивидуальное сопровождение.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077200" y="3036133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9–10 мес.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077200" y="3721298"/>
            <a:ext cx="39878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Заключительный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077200" y="4035623"/>
            <a:ext cx="33782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Итоговое мероприятие, оценка результатов по анкетам, подготовка отчёта и плана устойчивости.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2705100" y="212000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2ED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8216801" y="212000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2ED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2705100" y="437038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2ED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216900" y="437038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2EDFF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586581"/>
            <a:ext cx="263880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Команда и партнёры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151037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Сильная команда и надёжные партнёры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578100" y="250354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1F6FEB"/>
                </a:solidFill>
                <a:latin typeface="Manrope"/>
              </a:rPr>
              <a:t>ИМ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186265" y="3555107"/>
            <a:ext cx="2307669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Иванова Мария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514574" y="3851592"/>
            <a:ext cx="3651052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1F6FEB"/>
                </a:solidFill>
                <a:latin typeface="Manrope"/>
              </a:rPr>
              <a:t>Руководитель проекта, 10 лет в НКО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089801" y="250354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1F6FEB"/>
                </a:solidFill>
                <a:latin typeface="Manrope"/>
              </a:rPr>
              <a:t>ПС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749748" y="3555107"/>
            <a:ext cx="2204204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Петров Сергей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580489" y="3851592"/>
            <a:ext cx="2542723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1F6FEB"/>
                </a:solidFill>
                <a:latin typeface="Manrope"/>
              </a:rPr>
              <a:t>Координатор, опыт 5 лет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2578100" y="475392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1F6FEB"/>
                </a:solidFill>
                <a:latin typeface="Manrope"/>
              </a:rPr>
              <a:t>СА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2195919" y="5805488"/>
            <a:ext cx="2288262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Смирнова Анна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583531" y="6101973"/>
            <a:ext cx="3513138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1F6FEB"/>
                </a:solidFill>
                <a:latin typeface="Manrope"/>
              </a:rPr>
              <a:t>Специалист по работе с пожилыми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089900" y="475392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1F6FEB"/>
                </a:solidFill>
                <a:latin typeface="Manrope"/>
              </a:rPr>
              <a:t>В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017986" y="5805488"/>
            <a:ext cx="1667827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Волонтёры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607864" y="6101973"/>
            <a:ext cx="2488073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1F6FEB"/>
                </a:solidFill>
                <a:latin typeface="Manrope"/>
              </a:rPr>
              <a:t>20 активных волонтёров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403600" y="269894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403600" y="269894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403600" y="314344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403600" y="3143448"/>
            <a:ext cx="3571577" cy="215900"/>
          </a:xfrm>
          <a:prstGeom prst="roundRect">
            <a:avLst>
              <a:gd name="adj" fmla="val 39705"/>
            </a:avLst>
          </a:prstGeom>
          <a:solidFill>
            <a:srgbClr val="E2ED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403600" y="358794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3403600" y="3587948"/>
            <a:ext cx="2921198" cy="215900"/>
          </a:xfrm>
          <a:prstGeom prst="roundRect">
            <a:avLst>
              <a:gd name="adj" fmla="val 39705"/>
            </a:avLst>
          </a:prstGeom>
          <a:solidFill>
            <a:srgbClr val="E2ED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3403600" y="403244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3403600" y="4032448"/>
            <a:ext cx="1625898" cy="215900"/>
          </a:xfrm>
          <a:prstGeom prst="roundRect">
            <a:avLst>
              <a:gd name="adj" fmla="val 39705"/>
            </a:avLst>
          </a:prstGeom>
          <a:solidFill>
            <a:srgbClr val="E2EDFF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3403600" y="4476948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3403600" y="4476948"/>
            <a:ext cx="981075" cy="215900"/>
          </a:xfrm>
          <a:prstGeom prst="roundRect">
            <a:avLst>
              <a:gd name="adj" fmla="val 39705"/>
            </a:avLst>
          </a:prstGeom>
          <a:solidFill>
            <a:srgbClr val="E2EDFF"/>
          </a:solidFill>
          <a:ln>
            <a:noFill/>
          </a:ln>
        </p:spPr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117600" y="1638002"/>
            <a:ext cx="215160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Бюджет проекта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186590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Структура расходов и софинансирование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2704028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Оплата труда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839200" y="2711648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1 200 000 ₽ · 40%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3148528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Оборудование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839200" y="3156148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750 000 ₽ · 25%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2000" y="3593028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Мероприятия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839200" y="3600648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600 000 ₽ · 20%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62000" y="4037528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Аренда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8839200" y="4045148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300 000 ₽ · 10%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762000" y="4482028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Накладные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839200" y="4489648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636569"/>
                </a:solidFill>
                <a:latin typeface="Manrope"/>
              </a:rPr>
              <a:t>150 000 ₽ · 5%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762000" y="501923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Итого: 3 000 000 ₽ · Грант: 2 100 000 ₽ (70%) · Софинансирование: 900 000 ₽ (30%)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Плановый бюджет проекта, 2026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9605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2ED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9605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37479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2ED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3747988"/>
            <a:ext cx="8001000" cy="165100"/>
          </a:xfrm>
          <a:prstGeom prst="roundRect">
            <a:avLst>
              <a:gd name="adj" fmla="val 50000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45353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2EDF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62000" y="4535388"/>
            <a:ext cx="4267200" cy="165100"/>
          </a:xfrm>
          <a:prstGeom prst="roundRect">
            <a:avLst>
              <a:gd name="adj" fmla="val 50000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53227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2EDFF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762000" y="5322788"/>
            <a:ext cx="9067800" cy="165100"/>
          </a:xfrm>
          <a:prstGeom prst="roundRect">
            <a:avLst>
              <a:gd name="adj" fmla="val 50000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17600" y="1363663"/>
            <a:ext cx="389364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Ожидаемый социальный эффект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1775718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Целевые показатели проекта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622768"/>
            <a:ext cx="546566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Благополучатели, охваченные проектом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84470" y="2587208"/>
            <a:ext cx="894636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1F6FEB"/>
                </a:solidFill>
                <a:latin typeface="Manrope"/>
              </a:rPr>
              <a:t>100%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3410168"/>
            <a:ext cx="608161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Участники, достигшие желаемого результата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852348" y="3374608"/>
            <a:ext cx="704652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1F6FEB"/>
                </a:solidFill>
                <a:latin typeface="Manrope"/>
              </a:rPr>
              <a:t>75%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4197568"/>
            <a:ext cx="589746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Участники, трудоустроенные после проекта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852348" y="4162008"/>
            <a:ext cx="704652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1F6FEB"/>
                </a:solidFill>
                <a:latin typeface="Manrope"/>
              </a:rPr>
              <a:t>40%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2000" y="4984968"/>
            <a:ext cx="6617692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Участники, отметившие рост социальных навыков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852348" y="4949408"/>
            <a:ext cx="704652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1F6FEB"/>
                </a:solidFill>
                <a:latin typeface="Manrope"/>
              </a:rPr>
              <a:t>85%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Плановые показатели проекта,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Социальный проект для грантового конкурса</dc:title>
  <dc:creator>Слайда</dc:creator>
</cp:coreProperties>
</file>