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gif" ContentType="image/gif"/>
  <Default Extension="svg" ContentType="image/svg+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"/>
  </p:notesMasterIdLst>
  <p:sldIdLst>
    <p:sldId id="256" r:id="rId101"/>
    <p:sldId id="257" r:id="rId102"/>
    <p:sldId id="258" r:id="rId103"/>
    <p:sldId id="259" r:id="rId104"/>
    <p:sldId id="260" r:id="rId105"/>
    <p:sldId id="261" r:id="rId106"/>
    <p:sldId id="262" r:id="rId107"/>
    <p:sldId id="263" r:id="rId108"/>
    <p:sldId id="264" r:id="rId109"/>
    <p:sldId id="265" r:id="rId110"/>
  </p:sldIdLst>
  <p:sldSz cx="12192000" cy="6858000"/>
  <p:notesSz cx="6858000" cy="9144000"/>
  <p:embeddedFontLst>
    <p:embeddedFont>
      <p:font typeface="Manrope"/>
      <p:regular r:id="rIdFont0"/>
      <p:bold r:id="rIdFont1"/>
    </p:embeddedFont>
  </p:embeddedFontLst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101" Type="http://schemas.openxmlformats.org/officeDocument/2006/relationships/slide" Target="slides/slide1.xml"/><Relationship Id="rId102" Type="http://schemas.openxmlformats.org/officeDocument/2006/relationships/slide" Target="slides/slide2.xml"/><Relationship Id="rId103" Type="http://schemas.openxmlformats.org/officeDocument/2006/relationships/slide" Target="slides/slide3.xml"/><Relationship Id="rId104" Type="http://schemas.openxmlformats.org/officeDocument/2006/relationships/slide" Target="slides/slide4.xml"/><Relationship Id="rId105" Type="http://schemas.openxmlformats.org/officeDocument/2006/relationships/slide" Target="slides/slide5.xml"/><Relationship Id="rId106" Type="http://schemas.openxmlformats.org/officeDocument/2006/relationships/slide" Target="slides/slide6.xml"/><Relationship Id="rId107" Type="http://schemas.openxmlformats.org/officeDocument/2006/relationships/slide" Target="slides/slide7.xml"/><Relationship Id="rId108" Type="http://schemas.openxmlformats.org/officeDocument/2006/relationships/slide" Target="slides/slide8.xml"/><Relationship Id="rId109" Type="http://schemas.openxmlformats.org/officeDocument/2006/relationships/slide" Target="slides/slide9.xml"/><Relationship Id="rId110" Type="http://schemas.openxmlformats.org/officeDocument/2006/relationships/slide" Target="slides/slide10.xml"/><Relationship Id="rIdFont0" Type="http://schemas.openxmlformats.org/officeDocument/2006/relationships/font" Target="fonts/font1.fntdata"/><Relationship Id="rIdFont1" Type="http://schemas.openxmlformats.org/officeDocument/2006/relationships/font" Target="fonts/font2.fntdata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день! Меня зовут Ирина Павловна Мельникова. Я пришла на вакансию ведущего бухгалтера в торгово-производственную компанию. В бухгалтерии я с 2019 года — это семь лет работы: сначала торговля, потом опт, сейчас производство. За две минуты расскажу, кто я, какой у меня опыт и чем буду полезна вам с первого месяца.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Своё выступление я строю по простой формуле: кто я — опыт — чем буду полезна. На знакомство отвожу двадцать секунд, на опыт и цифры — минуту, на пользу для компании — тридцать секунд и десять секунд на переход к вопросам. Итого ровно две минуты, без спешки и без воды. Так слушателю сразу понятно, кто перед ним и что он получит. Дальше я коротко пройду по каждому блоку.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Смотрите, у меня три места работы, и каждое дало свой уровень. Начинала в 2019-м на первичке в торговой компании: одно юрлицо, около трёхсот документов в месяц — я прошла всю «ручную» работу и понимаю, откуда берётся каждая цифра. С 2021-го три года вела расчёты с поставщиками в оптовой компании, их было больше ста восьмидесяти — сверки, акты, контроль задолженности и сроков. А с 2024-го я старший бухгалтер в производственной компании: три юрлица и около четырёх тысяч документов в месяц. Именно там я научилась держать закрытие периода и распределять участки. Дальше покажу, какие участки учёта я вела на каждом месте.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Пять участков — это то, что я вела руками каждый месяц. Самый объёмный — расчёты с поставщиками: около девятисот документов в месяц, это счета, УПД и акты. Банк и касса — примерно четыреста операций, плюс сто восемьдесят сотрудников по зарплате и триста двадцать объектов основных средств на учёте. Авансовые отчёты — шестьдесят в месяц, их я проверяю и провожу сама. Такой объём научил меня держать сроки и не терять документы.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 2024 по 2026 год я работала старшим бухгалтером в производственной компании. В учёте у меня было три юридических лица: два на общей системе и одно на упрощёнке «доходы минус расходы». В компании 180 сотрудников и шесть банковских счетов — это ежедневная работа с банком и кассой. Объём документооборота — около четырёх тысяч документов в месяц. Моя зона ответственности — ведение учёта по всем трём юрлицам и закрытие месяца.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Здесь только проверяемые факты за два года. В 2024-м я сократила закрытие месяца с семи до пяти рабочих дней, в 2025-м довела до четырёх. Долю поставщиков на электронном документообороте подняла с 45 до 82 процентов — это меньше бумаги и меньше ручного ввода. Камеральные проверки: три в 2024-м и две в 2025-м — все без доначислений и замечаний. Это результат не одного дня, а работы с процессами и с поставщиками.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 программам коротко: всё, что перечислено, — это моя ежедневная работа, а не строчки из резюме. В 1С:Бухгалтерии 8.3 я работаю с 2019 года каждый день, в 1С:ЗУП считаю зарплату 180 сотрудникам. Через Контур.Экстерн сдаю отчётность трёх юрлиц, в Excel свожу данные сводными таблицами и ВПР. Электронный документооборот не просто веду — настраиваю маршруты и перевожу на него поставщиков. Если нужно, покажу, как это устроено, на конкретных примерах.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Мне важно было понять, куда я иду, поэтому про вашу компанию я почитала заранее. Вы совмещаете производство и торговлю, и это ровно те два контура, которые я вела: с 2019 по 2024 год — торговля и опт, с 2024 по 2026 год — производство. Ещё я знаю, что учёт ведётся по нескольким юридическим лицам и что поставщиков много — а расчёты с поставщиками были моей ежедневной работой последних трёх лет. Поэтому мне не нужно время на адаптацию к самой логике учёта: она мне знакома. Именно поэтому я и откликнулась на эту вакансию.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Отвечаю на три вопроса, которые задают почти всегда. Про уход говорю спокойно: задачи на последнем месте закрыты, хочу более широкую зону ответственности — и ни слова негатива о компании. План на первые три месяца у меня уже готов: сначала принять дела и сверить расчёты с контрагентами, затем навести порядок в первичке и провести инвентаризацию расчётов, а к третьему месяцу — регламент закрытия месяца и перевод поставщиков на электронный документооборот. Про переработки в отчётность отвечаю фактами: кварталы и год закрывала, а в 2024–2025 годах закрытие месяца укладывалось в 5 и 4 рабочих дня. Дальше — мои вопросы к вам и контакты.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На этом у меня всё — спасибо за внимание. Осталось несколько вопросов, которые важны для меня до выхода: кто будет принимать дела и в какие сроки, сколько юрлиц и какая система налогообложения, как организован ЭДО с поставщиками, кто ведёт зарплату и кадры, какой срок закрытия месяца у вас считается нормой и кто проверяющий — аудитор или налоговая. Ответы на них помогут мне быстрее войти в работу. Буду рада продолжить разговор и обсудить детали. Мои контакты на слайде — телефон, почта и Telegram, пишите в удобном формате.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mca45893a72e541f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me98d50ec1086e6af.png"/><Relationship Id="rId4" Type="http://schemas.openxmlformats.org/officeDocument/2006/relationships/image" Target="../media/m0076a438e028bfbe.png"/><Relationship Id="rId5" Type="http://schemas.openxmlformats.org/officeDocument/2006/relationships/image" Target="../media/md3b303731d05f84b.svg"/><Relationship Id="rId6" Type="http://schemas.openxmlformats.org/officeDocument/2006/relationships/image" Target="../media/m5931813193a64d24.png"/><Relationship Id="rId7" Type="http://schemas.openxmlformats.org/officeDocument/2006/relationships/image" Target="../media/md3b303731d05f84b.svg"/><Relationship Id="rId8" Type="http://schemas.openxmlformats.org/officeDocument/2006/relationships/image" Target="../media/meb81fcc6a0479cf9.png"/><Relationship Id="rId9" Type="http://schemas.openxmlformats.org/officeDocument/2006/relationships/image" Target="../media/md3b303731d05f84b.sv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m0e8bec50acd024b4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m7f3525909bcb6332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mc31316833add91b3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m8a87252c37b6cd06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mb790df5b8149c148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m6e8f5552f1c4554e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mb64882964bf17078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mb4edf107ece8f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8270875" y="279400"/>
            <a:ext cx="3159125" cy="250130"/>
          </a:xfrm>
          <a:prstGeom prst="roundRect">
            <a:avLst>
              <a:gd name="adj" fmla="val 22848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25475"/>
            <a:ext cx="3124994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rgbClr val="15171C"/>
                </a:solidFill>
                <a:latin typeface="Manrope"/>
              </a:rPr>
              <a:t>Мельникова Ирина Павловна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144389"/>
            <a:ext cx="1003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4E79"/>
                </a:solidFill>
                <a:latin typeface="Manrope"/>
              </a:rPr>
              <a:t>Самопрезентация · Собеседование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417439"/>
            <a:ext cx="9423400" cy="28928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5670"/>
              </a:lnSpc>
            </a:pPr>
            <a:r>
              <a:rPr lang="ru-RU" sz="5400" b="1" spc="-107">
                <a:solidFill>
                  <a:srgbClr val="15171C"/>
                </a:solidFill>
                <a:latin typeface="Manrope"/>
              </a:rPr>
              <a:t>Мельникова Ирина Павловна — старший бухгалтер, 7 лет в профессии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4405511"/>
            <a:ext cx="7010400" cy="927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400"/>
              </a:lnSpc>
            </a:pPr>
            <a:r>
              <a:rPr lang="ru-RU" sz="1600">
                <a:solidFill>
                  <a:srgbClr val="636569"/>
                </a:solidFill>
                <a:latin typeface="Manrope"/>
              </a:rPr>
              <a:t>Пришла на вакансию ведущего бухгалтера в торгово-производственную компанию. В профессии с 2019 года — 7 лет опыта: торговля, опт, производство. Выступление — 2 минуты.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48350"/>
            <a:ext cx="2995430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Автор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6057900"/>
            <a:ext cx="2874526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Мельникова Ирина Павловна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3563838" y="5848350"/>
            <a:ext cx="3465909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Сейчас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3563838" y="6057900"/>
            <a:ext cx="339709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старший бухгалтер, производство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801148" y="5848350"/>
            <a:ext cx="3510657" cy="1422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20"/>
              </a:lnSpc>
            </a:pPr>
            <a:r>
              <a:rPr lang="ru-RU" sz="850" cap="all" spc="119">
                <a:solidFill>
                  <a:srgbClr val="636569"/>
                </a:solidFill>
                <a:latin typeface="Manrope"/>
              </a:rPr>
              <a:t>Опыт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801148" y="6057900"/>
            <a:ext cx="3450788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 b="1">
                <a:solidFill>
                  <a:srgbClr val="15171C"/>
                </a:solidFill>
                <a:latin typeface="Manrope"/>
              </a:rPr>
              <a:t>7 лет: торговля, опт, производство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347075" y="323850"/>
            <a:ext cx="3608070" cy="1612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170"/>
              </a:lnSpc>
            </a:pPr>
            <a:r>
              <a:rPr lang="ru-RU" sz="900">
                <a:solidFill>
                  <a:srgbClr val="636569"/>
                </a:solidFill>
                <a:latin typeface="Manrope"/>
              </a:rPr>
              <a:t>Учебный пример · имена и проектные данные условные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142927"/>
            <a:ext cx="2247900" cy="4065984"/>
          </a:xfrm>
          <a:prstGeom prst="roundRect">
            <a:avLst>
              <a:gd name="adj" fmla="val 10169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568700" y="2142927"/>
            <a:ext cx="2247900" cy="4065984"/>
          </a:xfrm>
          <a:prstGeom prst="roundRect">
            <a:avLst>
              <a:gd name="adj" fmla="val 10169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6375400" y="2142927"/>
            <a:ext cx="2247900" cy="4065984"/>
          </a:xfrm>
          <a:prstGeom prst="roundRect">
            <a:avLst>
              <a:gd name="adj" fmla="val 10169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9182100" y="2142927"/>
            <a:ext cx="2247900" cy="4065984"/>
          </a:xfrm>
          <a:prstGeom prst="roundRect">
            <a:avLst>
              <a:gd name="adj" fmla="val 10169"/>
            </a:avLst>
          </a:prstGeom>
          <a:solidFill>
            <a:srgbClr val="15171C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62300" y="4067969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9000" y="4067969"/>
            <a:ext cx="254000" cy="215900"/>
          </a:xfrm>
          <a:prstGeom prst="rect">
            <a:avLst/>
          </a:prstGeom>
        </p:spPr>
      </p:pic>
      <p:pic>
        <p:nvPicPr>
          <p:cNvPr id="9" name="pic9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5700" y="4067969"/>
            <a:ext cx="254000" cy="215900"/>
          </a:xfrm>
          <a:prstGeom prst="rect">
            <a:avLst/>
          </a:prstGeom>
        </p:spPr>
      </p:pic>
      <p:sp>
        <p:nvSpPr>
          <p:cNvPr id="10" name="text10"/>
          <p:cNvSpPr>
            <a:spLocks noChangeArrowheads="1"/>
          </p:cNvSpPr>
          <p:nvPr/>
        </p:nvSpPr>
        <p:spPr>
          <a:xfrm>
            <a:off x="1117600" y="629940"/>
            <a:ext cx="2687503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Структура выступления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71814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Как построено выступление: три блока и хронометраж 2 минуты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2358827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79"/>
                </a:solidFill>
                <a:latin typeface="Manrope"/>
              </a:rPr>
              <a:t>1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3311327"/>
            <a:ext cx="16637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50" b="1">
                <a:solidFill>
                  <a:srgbClr val="15171C"/>
                </a:solidFill>
                <a:latin typeface="Manrope"/>
              </a:rPr>
              <a:t>Кто я — 20 секунд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1066800" y="3958431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Имя, сколько лет в профессии, на какую вакансию пришла. Коротко, без пересказа резюме.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3873500" y="2358827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79"/>
                </a:solidFill>
                <a:latin typeface="Manrope"/>
              </a:rPr>
              <a:t>2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873500" y="3311327"/>
            <a:ext cx="1663700" cy="546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50" b="1">
                <a:solidFill>
                  <a:srgbClr val="15171C"/>
                </a:solidFill>
                <a:latin typeface="Manrope"/>
              </a:rPr>
              <a:t>Опыт и цифры — 60 секунд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3873500" y="3958431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Три места работы по периодам, участки учёта и результаты 2024–2025 годов: срок закрытия месяца, доля ЭДО, проверки.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680200" y="2358827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79"/>
                </a:solidFill>
                <a:latin typeface="Manrope"/>
              </a:rPr>
              <a:t>3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680200" y="3311327"/>
            <a:ext cx="1663700" cy="812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50" b="1">
                <a:solidFill>
                  <a:srgbClr val="15171C"/>
                </a:solidFill>
                <a:latin typeface="Manrope"/>
              </a:rPr>
              <a:t>Чем буду полезна — 30 секунд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80200" y="4225131"/>
            <a:ext cx="1663700" cy="1665684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Что знаю о работе компании и что готова взять на себя в первые три месяца: участки, документооборот, отчётность.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9486900" y="2358827"/>
            <a:ext cx="2112264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FFFFFF"/>
                </a:solidFill>
                <a:latin typeface="Manrope"/>
              </a:rPr>
              <a:t>4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9486900" y="3311327"/>
            <a:ext cx="1663700" cy="812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100"/>
              </a:lnSpc>
            </a:pPr>
            <a:r>
              <a:rPr lang="ru-RU" sz="1550" b="1">
                <a:solidFill>
                  <a:srgbClr val="FFFFFF"/>
                </a:solidFill>
                <a:latin typeface="Manrope"/>
              </a:rPr>
              <a:t>Переход к вопросам — 10 секунд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486900" y="4225131"/>
            <a:ext cx="1663700" cy="1193403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BDBEBF"/>
                </a:solidFill>
                <a:latin typeface="Manrope"/>
              </a:rPr>
              <a:t>Короткая пауза и приглашение к диалогу: готова ответить на вопросы и задать свои.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308100" y="742950"/>
            <a:ext cx="1510451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опыт работы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952500" y="831155"/>
            <a:ext cx="10922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Три места — три уровня ответственности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952500" y="2668786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4E79"/>
                </a:solidFill>
                <a:latin typeface="Manrope"/>
              </a:rPr>
              <a:t>2024 — 2026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2476500" y="2668786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Старший бухгалтер, производственная компания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2476500" y="2975173"/>
            <a:ext cx="80010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3 юрлица, около 4 000 документов в месяц. Веду участки в полном объёме, отвечаю за закрытие периода.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952500" y="3541911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4E79"/>
                </a:solidFill>
                <a:latin typeface="Manrope"/>
              </a:rPr>
              <a:t>2021 — 2024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2476500" y="3541911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Бухгалтер по расчётам с поставщиками, оптовая компания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2476500" y="3848298"/>
            <a:ext cx="80010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Более 180 поставщиков: сверки, акты, контроль задолженности и сроков оплаты.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52500" y="4415036"/>
            <a:ext cx="1524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200"/>
              </a:lnSpc>
            </a:pPr>
            <a:r>
              <a:rPr lang="ru-RU" sz="1000" b="1">
                <a:solidFill>
                  <a:srgbClr val="1F4E79"/>
                </a:solidFill>
                <a:latin typeface="Manrope"/>
              </a:rPr>
              <a:t>2019 — 2021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2476500" y="4415036"/>
            <a:ext cx="80010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Бухгалтер на первичке, торговая компания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2476500" y="4721423"/>
            <a:ext cx="8001000" cy="2127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75"/>
              </a:lnSpc>
            </a:pPr>
            <a:r>
              <a:rPr lang="ru-RU" sz="1050">
                <a:solidFill>
                  <a:srgbClr val="636569"/>
                </a:solidFill>
                <a:latin typeface="Manrope"/>
              </a:rPr>
              <a:t>1 юрлицо, около 300 документов в месяц. Обработка первички, банк, касса, авансовые отчёты.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1333500" y="2001937"/>
            <a:ext cx="9525000" cy="565150"/>
          </a:xfrm>
          <a:prstGeom prst="roundRect">
            <a:avLst>
              <a:gd name="adj" fmla="val 23595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3190875" y="2859187"/>
            <a:ext cx="5810250" cy="565150"/>
          </a:xfrm>
          <a:prstGeom prst="roundRect">
            <a:avLst>
              <a:gd name="adj" fmla="val 23595"/>
            </a:avLst>
          </a:prstGeom>
          <a:solidFill>
            <a:srgbClr val="507596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3476625" y="3716437"/>
            <a:ext cx="5238750" cy="565150"/>
          </a:xfrm>
          <a:prstGeom prst="roundRect">
            <a:avLst>
              <a:gd name="adj" fmla="val 23595"/>
            </a:avLst>
          </a:prstGeom>
          <a:solidFill>
            <a:srgbClr val="829CB4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4000500" y="4573687"/>
            <a:ext cx="4191000" cy="565150"/>
          </a:xfrm>
          <a:prstGeom prst="roundRect">
            <a:avLst>
              <a:gd name="adj" fmla="val 23595"/>
            </a:avLst>
          </a:prstGeom>
          <a:solidFill>
            <a:srgbClr val="A5B8C9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4429125" y="5430937"/>
            <a:ext cx="3333750" cy="565150"/>
          </a:xfrm>
          <a:prstGeom prst="roundRect">
            <a:avLst>
              <a:gd name="adj" fmla="val 23595"/>
            </a:avLst>
          </a:prstGeom>
          <a:solidFill>
            <a:srgbClr val="15171C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615950"/>
            <a:ext cx="1674876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Участки учёта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704155"/>
            <a:ext cx="10693400" cy="865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Пять участков, которые я вела в производственной компании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612900" y="2167037"/>
            <a:ext cx="2568893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Manrope"/>
              </a:rPr>
              <a:t>Расчёты с поставщиками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209683" y="2170212"/>
            <a:ext cx="164330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≈900 документов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16000" y="2630587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636569"/>
                </a:solidFill>
                <a:latin typeface="Manrope"/>
              </a:rPr>
              <a:t>платежи и выписки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3470275" y="3024287"/>
            <a:ext cx="1275993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Manrope"/>
              </a:rPr>
              <a:t>Банк и касса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531795" y="3027462"/>
            <a:ext cx="1427917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≈400 операций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16000" y="3487837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636569"/>
                </a:solidFill>
                <a:latin typeface="Manrope"/>
              </a:rPr>
              <a:t>учёт и амортизация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3756025" y="3881537"/>
            <a:ext cx="2048232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Основные средства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384058" y="3884712"/>
            <a:ext cx="126230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15171C"/>
                </a:solidFill>
                <a:latin typeface="Manrope"/>
              </a:rPr>
              <a:t>320 объектов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16000" y="4345087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636569"/>
                </a:solidFill>
                <a:latin typeface="Manrope"/>
              </a:rPr>
              <a:t>расчёт заработной платы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4279900" y="4738787"/>
            <a:ext cx="972383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Зарплата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615212" y="4741962"/>
            <a:ext cx="1556266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15171C"/>
                </a:solidFill>
                <a:latin typeface="Manrope"/>
              </a:rPr>
              <a:t>180 сотрудников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16000" y="5202337"/>
            <a:ext cx="10160000" cy="1574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140"/>
              </a:lnSpc>
            </a:pPr>
            <a:r>
              <a:rPr lang="ru-RU" sz="950">
                <a:solidFill>
                  <a:srgbClr val="636569"/>
                </a:solidFill>
                <a:latin typeface="Manrope"/>
              </a:rPr>
              <a:t>проверка и проведение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4708525" y="5596037"/>
            <a:ext cx="1908929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FFFFFF"/>
                </a:solidFill>
                <a:latin typeface="Manrope"/>
              </a:rPr>
              <a:t>Авансовые отчёты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6614716" y="5599212"/>
            <a:ext cx="1042511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FFFFFF"/>
                </a:solidFill>
                <a:latin typeface="Manrope"/>
              </a:rPr>
              <a:t>60 отчётов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27000" y="6457950"/>
            <a:ext cx="11303000" cy="1651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D9EA0"/>
                </a:solidFill>
                <a:latin typeface="Manrope"/>
              </a:rPr>
              <a:t>По данным последнего места работы, 2024–2026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039838"/>
            <a:ext cx="5232400" cy="1841500"/>
          </a:xfrm>
          <a:prstGeom prst="roundRect">
            <a:avLst>
              <a:gd name="adj" fmla="val 12413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6197600" y="2039838"/>
            <a:ext cx="5232400" cy="1841500"/>
          </a:xfrm>
          <a:prstGeom prst="roundRect">
            <a:avLst>
              <a:gd name="adj" fmla="val 12413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62000" y="4084538"/>
            <a:ext cx="5232400" cy="1841500"/>
          </a:xfrm>
          <a:prstGeom prst="roundRect">
            <a:avLst>
              <a:gd name="adj" fmla="val 12413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97600" y="4084538"/>
            <a:ext cx="5232400" cy="1841500"/>
          </a:xfrm>
          <a:prstGeom prst="roundRect">
            <a:avLst>
              <a:gd name="adj" fmla="val 12413"/>
            </a:avLst>
          </a:prstGeom>
          <a:solidFill>
            <a:srgbClr val="F4F5F7"/>
          </a:solidFill>
          <a:ln>
            <a:noFill/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17600" y="493713"/>
            <a:ext cx="3818434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Последнее место работы · 2024–2026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53368"/>
            <a:ext cx="10693400" cy="10261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rgbClr val="15171C"/>
                </a:solidFill>
                <a:latin typeface="Manrope"/>
              </a:rPr>
              <a:t>Масштаб участка: производственная компания, три юрлица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41400" y="2230338"/>
            <a:ext cx="53086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79"/>
                </a:solidFill>
                <a:latin typeface="Manrope"/>
              </a:rPr>
              <a:t>3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41400" y="3030438"/>
            <a:ext cx="5308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3140"/>
                </a:solidFill>
                <a:latin typeface="Manrope"/>
              </a:rPr>
              <a:t>Юридических лица в учёте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41400" y="3366988"/>
            <a:ext cx="53086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Два на ОСНО, одно на УСН «доходы минус расходы»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77000" y="2230338"/>
            <a:ext cx="53086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79"/>
                </a:solidFill>
                <a:latin typeface="Manrope"/>
              </a:rPr>
              <a:t>180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77000" y="3030438"/>
            <a:ext cx="5308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3140"/>
                </a:solidFill>
                <a:latin typeface="Manrope"/>
              </a:rPr>
              <a:t>Сотрудников в компании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77000" y="3366988"/>
            <a:ext cx="53086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Расчёт зарплаты и кадровый учёт по всем юрлицам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41400" y="4275038"/>
            <a:ext cx="53086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79"/>
                </a:solidFill>
                <a:latin typeface="Manrope"/>
              </a:rPr>
              <a:t>6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41400" y="5075138"/>
            <a:ext cx="5308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3140"/>
                </a:solidFill>
                <a:latin typeface="Manrope"/>
              </a:rPr>
              <a:t>Банковских счетов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41400" y="5411688"/>
            <a:ext cx="53086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Банк и касса — ежедневный контроль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6477000" y="4275038"/>
            <a:ext cx="5308600" cy="622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rgbClr val="1F4E79"/>
                </a:solidFill>
                <a:latin typeface="Manrope"/>
              </a:rPr>
              <a:t>≈ 4 000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77000" y="5075138"/>
            <a:ext cx="5308600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2A3140"/>
                </a:solidFill>
                <a:latin typeface="Manrope"/>
              </a:rPr>
              <a:t>Документов в месяц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77000" y="5411688"/>
            <a:ext cx="5308600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Первичка, счета, акты, накладные по трём юрлицам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62000" y="6116538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Роль — старший бухгалтер: ведение учёта по трём юрлицам и закрытие месяца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547541"/>
            <a:ext cx="10668000" cy="2387600"/>
          </a:xfrm>
          <a:prstGeom prst="roundRect">
            <a:avLst>
              <a:gd name="adj" fmla="val 9574"/>
            </a:avLst>
          </a:prstGeom>
          <a:noFill/>
          <a:ln w="12700" cap="flat">
            <a:solidFill>
              <a:srgbClr val="E0E7ED"/>
            </a:solidFill>
          </a:ln>
        </p:spPr>
      </p:sp>
      <p:sp>
        <p:nvSpPr>
          <p:cNvPr id="4" name="card4"/>
          <p:cNvSpPr/>
          <p:nvPr/>
        </p:nvSpPr>
        <p:spPr>
          <a:xfrm>
            <a:off x="5504656" y="2560241"/>
            <a:ext cx="2956322" cy="59055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5504656" y="3150791"/>
            <a:ext cx="2956322" cy="59055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5504656" y="3741341"/>
            <a:ext cx="2956322" cy="59055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5504656" y="4331891"/>
            <a:ext cx="2956322" cy="590550"/>
          </a:xfrm>
          <a:prstGeom prst="rect">
            <a:avLst/>
          </a:prstGeom>
          <a:solidFill>
            <a:srgbClr val="E0E7ED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1522710"/>
            <a:ext cx="1606177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Учебный кейс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1750616"/>
            <a:ext cx="11303000" cy="47942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rgbClr val="15171C"/>
                </a:solidFill>
                <a:latin typeface="Manrope"/>
              </a:rPr>
              <a:t>Результаты работы бухгалтера: 2024 → 2025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965200" y="2725341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Показатель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5437624" y="272534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F4E79"/>
                </a:solidFill>
                <a:latin typeface="Manrope"/>
              </a:rPr>
              <a:t>2024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393946" y="272534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rgbClr val="15171C"/>
                </a:solidFill>
                <a:latin typeface="Manrope"/>
              </a:rPr>
              <a:t>2025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65200" y="3315891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Закрытие месяца, рабочих дней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5437624" y="331589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5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8393946" y="331589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4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965200" y="3906441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Поставщики на ЭДО, %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5437624" y="390644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45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393946" y="390644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82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65200" y="4496991"/>
            <a:ext cx="498395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Проверки без доначислений, шт.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5437624" y="449699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3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8393946" y="4496991"/>
            <a:ext cx="3090386" cy="2413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rgbClr val="15171C"/>
                </a:solidFill>
                <a:latin typeface="Manrope"/>
              </a:rPr>
              <a:t>2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762000" y="5087541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Условные данные. Проверки за разные годы не доказывают улучшение сами по себе.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2490688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0E7ED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490688"/>
            <a:ext cx="10134600" cy="1651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62000" y="3328888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0E7E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62000" y="3328888"/>
            <a:ext cx="8534400" cy="1651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62000" y="4167088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0E7ED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62000" y="4167088"/>
            <a:ext cx="9601200" cy="1651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62000" y="5005288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0E7ED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762000" y="5005288"/>
            <a:ext cx="9067800" cy="1651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11" name="card11"/>
          <p:cNvSpPr/>
          <p:nvPr/>
        </p:nvSpPr>
        <p:spPr>
          <a:xfrm>
            <a:off x="762000" y="5843488"/>
            <a:ext cx="10668000" cy="165100"/>
          </a:xfrm>
          <a:prstGeom prst="roundRect">
            <a:avLst>
              <a:gd name="adj" fmla="val 50000"/>
            </a:avLst>
          </a:prstGeom>
          <a:solidFill>
            <a:srgbClr val="E0E7ED"/>
          </a:solidFill>
          <a:ln>
            <a:noFill/>
          </a:ln>
        </p:spPr>
      </p:sp>
      <p:sp>
        <p:nvSpPr>
          <p:cNvPr id="12" name="card12"/>
          <p:cNvSpPr/>
          <p:nvPr/>
        </p:nvSpPr>
        <p:spPr>
          <a:xfrm>
            <a:off x="762000" y="5843488"/>
            <a:ext cx="9601200" cy="165100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117600" y="830263"/>
            <a:ext cx="1574983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Инструменты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1210568"/>
            <a:ext cx="11303000" cy="4927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Программы и инструменты: уровень владения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2116038"/>
            <a:ext cx="2287905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1С:Бухгалтерия 8.3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920611" y="2071588"/>
            <a:ext cx="636389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1F4E79"/>
                </a:solidFill>
                <a:latin typeface="Manrope"/>
              </a:rPr>
              <a:t>95%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2954238"/>
            <a:ext cx="835700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1С:ЗУП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899775" y="2909788"/>
            <a:ext cx="657225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1F4E79"/>
                </a:solidFill>
                <a:latin typeface="Manrope"/>
              </a:rPr>
              <a:t>80%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62000" y="3792438"/>
            <a:ext cx="1924764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Контур.Экстерн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900073" y="3747988"/>
            <a:ext cx="656927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1F4E79"/>
                </a:solidFill>
                <a:latin typeface="Manrope"/>
              </a:rPr>
              <a:t>90%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762000" y="4630638"/>
            <a:ext cx="638969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Excel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920313" y="4586188"/>
            <a:ext cx="636687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1F4E79"/>
                </a:solidFill>
                <a:latin typeface="Manrope"/>
              </a:rPr>
              <a:t>85%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762000" y="5468838"/>
            <a:ext cx="3844429" cy="2565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rgbClr val="15171C"/>
                </a:solidFill>
                <a:latin typeface="Manrope"/>
              </a:rPr>
              <a:t>Электронный документооборот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10900073" y="5424388"/>
            <a:ext cx="656927" cy="30226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80"/>
              </a:lnSpc>
            </a:pPr>
            <a:r>
              <a:rPr lang="ru-RU" sz="1900" b="1">
                <a:solidFill>
                  <a:srgbClr val="1F4E79"/>
                </a:solidFill>
                <a:latin typeface="Manrope"/>
              </a:rPr>
              <a:t>90%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394916"/>
            <a:ext cx="2412111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Почему эта вакансия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597422"/>
            <a:ext cx="10693400" cy="9727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rgbClr val="15171C"/>
                </a:solidFill>
                <a:latin typeface="Manrope"/>
              </a:rPr>
              <a:t>Почему именно эта вакансия и что я знаю о компании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3217863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15171C"/>
                </a:solidFill>
                <a:latin typeface="Manrope"/>
              </a:rPr>
              <a:t>Совпадение двух контуров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668663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Компания совмещает производство и торговлю — а у меня ровно эти два контура: торговля и опт в 2019–2024 годах, производство в 2024–2026. Оба участка я вела не по касательной, а как основную зону ответственности.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6362700" y="3217863"/>
            <a:ext cx="5702300" cy="27559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rgbClr val="15171C"/>
                </a:solidFill>
                <a:latin typeface="Manrope"/>
              </a:rPr>
              <a:t>Несколько юрлиц и много поставщиков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362700" y="3668663"/>
            <a:ext cx="5092700" cy="115054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36569"/>
                </a:solidFill>
                <a:latin typeface="Manrope"/>
              </a:rPr>
              <a:t>Знаю, что учёт ведётся по нескольким юридическим лицам и есть расчёты с большим числом поставщиков. Это моя ежедневная работа последних трёх лет — с 2021 по 2024 год я вела расчёты с поставщиками в оптовой компании.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215434"/>
            <a:ext cx="8255000" cy="2108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36569"/>
                </a:solidFill>
                <a:latin typeface="Manrope"/>
              </a:rPr>
              <a:t>Опыт: торговля и опт 2019–2024, производство 2024–2026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17600" y="1236960"/>
            <a:ext cx="2777871" cy="145415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045"/>
              </a:lnSpc>
            </a:pPr>
            <a:r>
              <a:rPr lang="ru-RU" sz="950" b="1" cap="all" spc="171">
                <a:solidFill>
                  <a:srgbClr val="1F4E79"/>
                </a:solidFill>
                <a:latin typeface="Manrope"/>
              </a:rPr>
              <a:t>Вопросы собеседования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1782366"/>
            <a:ext cx="11303000" cy="4394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rgbClr val="15171C"/>
                </a:solidFill>
                <a:latin typeface="Manrope"/>
              </a:rPr>
              <a:t>Три типовых вопроса и мои ответы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939256"/>
            <a:ext cx="27136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4E79"/>
                </a:solidFill>
                <a:latin typeface="Manrope"/>
              </a:rPr>
              <a:t>Q.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033363" y="2920206"/>
            <a:ext cx="3891161" cy="2336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Почему уходите с прежнего места?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041400" y="3261221"/>
            <a:ext cx="4762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Задачи последнего места закрыты, хочу более широкую зону ответственности. О компании говорю без негатива.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6413500" y="2939256"/>
            <a:ext cx="271363" cy="1955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440"/>
              </a:lnSpc>
            </a:pPr>
            <a:r>
              <a:rPr lang="ru-RU" sz="1200">
                <a:solidFill>
                  <a:srgbClr val="1F4E79"/>
                </a:solidFill>
                <a:latin typeface="Manrope"/>
              </a:rPr>
              <a:t>Q.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6684863" y="2920206"/>
            <a:ext cx="4548882" cy="23368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Чем будете полезны в первые три месяца?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6692900" y="3261221"/>
            <a:ext cx="4762500" cy="721122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Месяц 1 — приём дел и сверка с контрагентами. Месяц 2 — порядок в первичке и инвентаризация расчётов. Месяц 3 — регламент закрытия месяца и перевод поставщиков на ЭДО.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762000" y="4586188"/>
            <a:ext cx="162818" cy="4318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50"/>
              </a:lnSpc>
            </a:pPr>
            <a:r>
              <a:rPr lang="ru-RU" sz="1200">
                <a:solidFill>
                  <a:srgbClr val="1F4E79"/>
                </a:solidFill>
                <a:latin typeface="Manrope"/>
              </a:rPr>
              <a:t>Q.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26418" y="4567138"/>
            <a:ext cx="4777482" cy="45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740"/>
              </a:lnSpc>
            </a:pPr>
            <a:r>
              <a:rPr lang="ru-RU" sz="1450" b="1">
                <a:solidFill>
                  <a:srgbClr val="15171C"/>
                </a:solidFill>
                <a:latin typeface="Manrope"/>
              </a:rPr>
              <a:t>Как относитесь к переработкам в период отчётности?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41400" y="5129113"/>
            <a:ext cx="4762500" cy="484981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36569"/>
                </a:solidFill>
                <a:latin typeface="Manrope"/>
              </a:rPr>
              <a:t>Есть опыт закрытия кварталов и года. В 2024–2025 годах закрытие месяца укладывалось в 5 и 4 рабочих дня.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156075"/>
            <a:ext cx="30734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0E7ED"/>
            </a:solidFill>
          </a:ln>
        </p:spPr>
      </p:sp>
      <p:sp>
        <p:nvSpPr>
          <p:cNvPr id="4" name="card4"/>
          <p:cNvSpPr/>
          <p:nvPr/>
        </p:nvSpPr>
        <p:spPr>
          <a:xfrm>
            <a:off x="3987800" y="4156075"/>
            <a:ext cx="30734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0E7ED"/>
            </a:solidFill>
          </a:ln>
        </p:spPr>
      </p:sp>
      <p:sp>
        <p:nvSpPr>
          <p:cNvPr id="5" name="card5"/>
          <p:cNvSpPr/>
          <p:nvPr/>
        </p:nvSpPr>
        <p:spPr>
          <a:xfrm>
            <a:off x="7213600" y="4156075"/>
            <a:ext cx="3073400" cy="933450"/>
          </a:xfrm>
          <a:prstGeom prst="roundRect">
            <a:avLst>
              <a:gd name="adj" fmla="val 24489"/>
            </a:avLst>
          </a:prstGeom>
          <a:noFill/>
          <a:ln w="6350" cap="flat">
            <a:solidFill>
              <a:srgbClr val="E0E7ED"/>
            </a:solidFill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768475"/>
            <a:ext cx="11303000" cy="1803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rgbClr val="1F4E79"/>
                </a:solidFill>
                <a:latin typeface="Manrope"/>
              </a:rPr>
              <a:t>Финал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997075"/>
            <a:ext cx="11303000" cy="9017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rgbClr val="15171C"/>
                </a:solidFill>
                <a:latin typeface="Manrope"/>
              </a:rPr>
              <a:t>Спасибо!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051175"/>
            <a:ext cx="6375400" cy="58420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636569"/>
                </a:solidFill>
                <a:latin typeface="Manrope"/>
              </a:rPr>
              <a:t>Готова ответить на ваши вопросы и обсудить детали. Ниже — то, что важно уточнить до выхода, и мои контакты.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22350" y="43910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Телефон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22350" y="4619625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+7 900 000-00-00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248150" y="43910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Email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48150" y="4619625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i.melnikova@slaida.ru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473950" y="4391025"/>
            <a:ext cx="3177032" cy="13462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36569"/>
                </a:solidFill>
                <a:latin typeface="Manrope"/>
              </a:rPr>
              <a:t>Telegram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473950" y="4619625"/>
            <a:ext cx="3063240" cy="218440"/>
          </a:xfrm>
          <a:prstGeom prst="rect">
            <a:avLst/>
          </a:prstGeom>
          <a:noFill/>
        </p:spPr>
        <p:txBody>
          <a:bodyPr wrap="square" anchor="t" lIns="0" tIns="0" rIns="0" bIns="0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rgbClr val="15171C"/>
                </a:solidFill>
                <a:latin typeface="Manrope"/>
              </a:rPr>
              <a:t>по запросу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name="slaida">
  <a:themeElements>
    <a:clrScheme name="slaida">
      <a:dk1>
        <a:srgbClr val="1C1C1C"/>
      </a:dk1>
      <a:lt1>
        <a:srgbClr val="FFFFFF"/>
      </a:lt1>
      <a:dk2>
        <a:srgbClr val="44546A"/>
      </a:dk2>
      <a:lt2>
        <a:srgbClr val="E7E6E6"/>
      </a:lt2>
      <a:accent1>
        <a:srgbClr val="2F6BFF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Слайда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Самопрезентация на собеседовании — пример презентации бухгалтера</dc:title>
  <dc:creator>Слайда</dc:creator>
</cp:coreProperties>
</file>