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</p:sldIdLst>
  <p:sldSz cx="12192000" cy="6858000"/>
  <p:notesSz cx="6858000" cy="9144000"/>
  <p:embeddedFontLst>
    <p:embeddedFont>
      <p:font typeface="Manrope"/>
      <p:regular r:id="rId200"/>
      <p:bold r:id="rId201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Сегодня поговорим о том, как показывать на слайдах процессы, структуры и алгоритмы. Это руководство для всех, кто готовит деловые или учебные презентации и хочет, чтобы схемы работали на смысл, а не против него. Разберём, когда схема действительно нужна, из чего она состоит и как не превратить её в хаос из блоков и стрелок.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Собрал пять самых частых ошибок, которые я сам вижу в чужих и своих презентациях. Первая — больше шести блоков: схема перестаёт читаться, глаз просто теряется. Вторая — нет направления чтения, когда блоки разбросаны по слайду как попало. Дальше — подписи, которые невозможно прочитать: мелкий шрифт или длинные фразы внутри фигур. И две ошибки про оформление: многоцветный хаос, когда каждый блок своего цвета, и разнобой в размерах фигур. Если убрать хотя бы эти пять вещей, схема на слайде уже будет выглядеть профессионально. Дальше покажу, как быстро проверить слайд перед показом.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нажать «показ слайдов», пройдитесь по этому списку. Если на слайде больше шести блоков — сокращайте, иначе зритель просто не успеет всё прочитать. Проверьте, что взгляд движется слева направо и сверху вниз, а не прыгает по диагонали. Каждая стрелка должна быть подписана, иначе её смысл придётся объяснять словами. Главный путь выделите цветом, а всё остальное сделайте сдержанным — так вы управляете вниманием. И последнее: единый размер и шрифт блоков — это база, без которой схема выглядит небрежно.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рисовать схему, задайте себе два вопроса: сколько элементов в процессе и насколько сложно они связаны. Если шагов три-пять и они идут строго друг за другом — хватит простого списка, схема только замедлит восприятие. А вот если появляются условия, ветвления, разные роли участников или связи между элементами — без схемы не обойтись. Это правило экономит время и вам, и зрителям: не усложняйте там, где достаточно текста.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Прежде чем рисовать схему, определите, что именно вы хотите показать. Если нужно объяснить порядок действий — это последовательность шагов, как этапы проекта. Если показать, кто кому подчиняется — структура и иерархия. Когда важны взаимосвязи между элементами, например между модулями системы, — это схема связей. А если процесс повторяется, как цикл PDCA, — рисуем цикл. От правильного выбора типа зависит, насколько легко аудитория воспримет вашу схему.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Схема процесса — это не просто набор стрелочек. В ней всегда четыре базовых элемента: шаги, стрелки, роли и точки решения. Шаги — это прямоугольники, они показывают действия. Стрелки задают направление — обычно слева направо или сверху вниз. Роли говорят, кто именно выполняет шаг: сотрудник, руководитель или система. А ромб — это точка решения, где поток разветвляется. Вот, например, процесс согласования заявки: четыре шага, две роли и одна точка решения — «данные верны?». Если да — идём дальше, если нет — возвращаем на доработку. Запомните эту четвёрку, и любая схема станет понятной.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Сколько блоков реально выдержит слайд? Психологи говорят о правиле 7±2 — это объём кратковременной памяти. Но на слайде лучше ориентироваться на меньшее: 5–6 блоков — это практический предел, который зритель успевает считать, пока вы говорите. Если шагов больше, не пытайтесь втиснуть всё на один экран. Сгруппируйте шаги в этапы, разбейте на два слайда или вынесите детали на выноски и в приложение. Так вы сохраните внимание аудитории и не заставите её читать вместо того, чтобы слушать вас.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Организационную структуру на слайде лучше всего показывать компактно: директор, руководители направлений и ключевые сотрудники. Достаточно двух-трёх уровней иерархии — этого хватает, чтобы передать подчинение, но не превратить схему в «дерево на сто веток». Отделы группируем в блоки: например, все, кто отвечает за продажи, — в один блок, разработка — в другой. Так зритель сразу видит логику, а не тонет в деталях. Если сотрудников много, показываем только ключевых, а остальных — обобщённо. Дальше разберём, как работать с ветвлением и условиями в блок-схемах.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Когда в процессе есть развилка, покажите её ромбом и обязательно подпишите ветви — «да» и «нет». Вот простой пример: проверка заявки. Если бюджет есть — идём на согласование, если нет — отклоняем и уведомляем клиента. Видите, каждый исход ведёт к конкретному следующему шагу, и зрителю сразу ясно, куда движется процесс. Такую схему легко читать и легко обсуждать.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Схема на слайде должна читаться как текст — слева направо и сверху вниз. Если глаз зрителя прыгает по диагонали, он теряет логику. Поэтому блоки одного уровня делаем одинакового размера — иначе больший блок покажется важнее, хотя вы этого не хотели. А стрелки обязательно подписываем короткими глаголами: «да», «нет», «затем». Тогда поток понятен даже без чтения самих блоков. Дальше разберём, как цвет помогает выделить главный путь.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левую колонку: когда каждый блок раскрашен в свой цвет, глаз начинает скакать, и главный путь теряется. А справа — тот же процесс, но главные шаги выделены одним синим, а всё остальное приглушено серым. Взгляд сразу цепляется за синюю цепочку, и схема читается за секунды. Правило простое: не больше двух-трёх цветов на слайде, один из них — акцентный, остальные — нейтральные. Дальше разберём пять ошибок, из-за которых схему перестают читать.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caca1dfeafb5720c.png"/><Relationship Id="rId4" Type="http://schemas.openxmlformats.org/officeDocument/2006/relationships/image" Target="../media/md6c1e0249dec082e.jpe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b4edf107ece8fe31.png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m4e1d6c6aa71b5fa4.png"/><Relationship Id="rId4" Type="http://schemas.openxmlformats.org/officeDocument/2006/relationships/image" Target="../media/m4a2e0d194656b6ad.png"/><Relationship Id="rId5" Type="http://schemas.openxmlformats.org/officeDocument/2006/relationships/image" Target="../media/m788015e0f5770224.svg"/><Relationship Id="rId6" Type="http://schemas.openxmlformats.org/officeDocument/2006/relationships/image" Target="../media/m4a2e0d194656b6ad.png"/><Relationship Id="rId7" Type="http://schemas.openxmlformats.org/officeDocument/2006/relationships/image" Target="../media/m788015e0f5770224.svg"/><Relationship Id="rId8" Type="http://schemas.openxmlformats.org/officeDocument/2006/relationships/image" Target="../media/m4a2e0d194656b6ad.png"/><Relationship Id="rId9" Type="http://schemas.openxmlformats.org/officeDocument/2006/relationships/image" Target="../media/m788015e0f5770224.svg"/><Relationship Id="rId10" Type="http://schemas.openxmlformats.org/officeDocument/2006/relationships/image" Target="../media/m2a0217483cb20672.png"/><Relationship Id="rId11" Type="http://schemas.openxmlformats.org/officeDocument/2006/relationships/image" Target="../media/m788015e0f5770224.svg"/><Relationship Id="rId12" Type="http://schemas.openxmlformats.org/officeDocument/2006/relationships/image" Target="../media/m4a2e0d194656b6ad.png"/><Relationship Id="rId13" Type="http://schemas.openxmlformats.org/officeDocument/2006/relationships/image" Target="../media/m788015e0f5770224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1e52e2769b100b5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54ee6dfc6736f354.pn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5e4648acc1d04571.png"/><Relationship Id="rId4" Type="http://schemas.openxmlformats.org/officeDocument/2006/relationships/image" Target="../media/m47277e04509cee60.png"/><Relationship Id="rId5" Type="http://schemas.openxmlformats.org/officeDocument/2006/relationships/image" Target="../media/mb2f20e544c1a0fb6.svg"/><Relationship Id="rId6" Type="http://schemas.openxmlformats.org/officeDocument/2006/relationships/image" Target="../media/m21901ad7403192e3.png"/><Relationship Id="rId7" Type="http://schemas.openxmlformats.org/officeDocument/2006/relationships/image" Target="../media/mb2f20e544c1a0fb6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263a0b3f90b9e0ad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4d4f16554f92220f.png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54ee6dfc6736f354.png"/><Relationship Id="rId4" Type="http://schemas.openxmlformats.org/officeDocument/2006/relationships/image" Target="../media/me79b99cb6cdffe60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26e5eaa9551a6762.png"/><Relationship Id="rId4" Type="http://schemas.openxmlformats.org/officeDocument/2006/relationships/image" Target="../media/m6c689cb3424f044b.png"/><Relationship Id="rId5" Type="http://schemas.openxmlformats.org/officeDocument/2006/relationships/image" Target="../media/mb2f20e544c1a0fb6.svg"/><Relationship Id="rId6" Type="http://schemas.openxmlformats.org/officeDocument/2006/relationships/image" Target="../media/m279751919141678c.png"/><Relationship Id="rId7" Type="http://schemas.openxmlformats.org/officeDocument/2006/relationships/image" Target="../media/mb2f20e544c1a0fb6.svg"/><Relationship Id="rId8" Type="http://schemas.openxmlformats.org/officeDocument/2006/relationships/image" Target="../media/m8806792685c707ff.png"/><Relationship Id="rId9" Type="http://schemas.openxmlformats.org/officeDocument/2006/relationships/image" Target="../media/mb2f20e544c1a0fb6.sv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b4edf107ece8fe31.png"/><Relationship Id="rId4" Type="http://schemas.openxmlformats.org/officeDocument/2006/relationships/image" Target="../media/ma07b8ac17ad5fa3f.png"/><Relationship Id="rId5" Type="http://schemas.openxmlformats.org/officeDocument/2006/relationships/image" Target="../media/mbe1cb803b8b4dbc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30300" y="574675"/>
            <a:ext cx="2061131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Схемы на слайдах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3236119"/>
            <a:ext cx="1130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FFFFFF"/>
                </a:solidFill>
                <a:latin typeface="Manrope"/>
              </a:rPr>
              <a:t>Практикум · Схемы и процессы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483769"/>
            <a:ext cx="9232900" cy="13993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459"/>
              </a:lnSpc>
            </a:pPr>
            <a:r>
              <a:rPr lang="ru-RU" sz="5200" b="1" spc="-129">
                <a:solidFill>
                  <a:srgbClr val="FFFFFF"/>
                </a:solidFill>
                <a:latin typeface="Manrope"/>
              </a:rPr>
              <a:t>Руководство на слайдах: как показать схему и процесс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4978400"/>
            <a:ext cx="6375400" cy="869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250"/>
              </a:lnSpc>
            </a:pPr>
            <a:r>
              <a:rPr lang="ru-RU" sz="1500">
                <a:solidFill>
                  <a:srgbClr val="FFFFFF"/>
                </a:solidFill>
                <a:latin typeface="Manrope"/>
              </a:rPr>
              <a:t>Разбираем, как превращать процессы, структуры и алгоритмы в наглядные схемы для деловых и учебных презентаций: от выбора типа до чек-листа перед показом.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6013450"/>
            <a:ext cx="1130300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 b="1">
                <a:solidFill>
                  <a:srgbClr val="FFFFFF"/>
                </a:solidFill>
                <a:latin typeface="Manrope"/>
              </a:rPr>
              <a:t>Подготовка деловых презентаций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38328" y="1127067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38328" y="2056548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38328" y="2986029"/>
            <a:ext cx="161645" cy="161645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738328" y="3915511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38328" y="5182732"/>
            <a:ext cx="161645" cy="161644"/>
          </a:xfrm>
          <a:prstGeom prst="roundRect">
            <a:avLst>
              <a:gd name="adj" fmla="val 29462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117600" y="-142676"/>
            <a:ext cx="1778460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Частые ошибки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3479"/>
            <a:ext cx="11303000" cy="519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15171C"/>
                </a:solidFill>
                <a:latin typeface="Manrope"/>
              </a:rPr>
              <a:t>Пять частых ошибок в схемах на слайдах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1045369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Больше 6 блоков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Схема перегружена: глаз не успевает считать элементы. Исправление — разбить на 2–3 слайда или оставить только главный путь.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1974850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Нет направления чтения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Блоки разбросаны, взгляд прыгает хаотично. Исправление — выстроить поток слева направо и сверху вниз.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9500" y="2904331"/>
            <a:ext cx="9232900" cy="6881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Подписи не читаются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Мелкий шрифт, длинные фразы, подписи внутри фигур. Исправление — короткие подписи рядом с блоками, кегль не меньше 14.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9500" y="3833813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Многоцветный хаос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Каждый блок своего цвета — схема превращается в радугу. Исправление — один акцентный цвет для главного пути, остальное нейтральным.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9500" y="5101034"/>
            <a:ext cx="9232900" cy="1025922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659"/>
              </a:lnSpc>
            </a:pPr>
            <a:r>
              <a:rPr lang="ru-RU" sz="1900" b="1">
                <a:solidFill>
                  <a:srgbClr val="15171C"/>
                </a:solidFill>
                <a:latin typeface="Manrope"/>
              </a:rPr>
              <a:t>Разнобой в размерах</a:t>
            </a:r>
            <a:r>
              <a:rPr lang="ru-RU" sz="1900">
                <a:solidFill>
                  <a:srgbClr val="15171C"/>
                </a:solidFill>
                <a:latin typeface="Manrope"/>
              </a:rPr>
              <a:t> Фигуры разной ширины и высоты, стрелки разной толщины. Исправление — единый размер блоков и одинаковая толщина стрелок.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6524427"/>
            <a:ext cx="7645400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Проверьте схему: 6 блоков, одно направление, читаемые подписи, один акцентный цвет, единый размер фигур.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5461000" y="21463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5461000" y="27051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5461000" y="32639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5461000" y="38227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461000" y="4381500"/>
            <a:ext cx="33020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49900" y="2247900"/>
            <a:ext cx="152400" cy="1270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49900" y="2806700"/>
            <a:ext cx="152400" cy="127000"/>
          </a:xfrm>
          <a:prstGeom prst="rect">
            <a:avLst/>
          </a:prstGeom>
        </p:spPr>
      </p:pic>
      <p:pic>
        <p:nvPicPr>
          <p:cNvPr id="10" name="pic10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49900" y="3365500"/>
            <a:ext cx="152400" cy="127000"/>
          </a:xfrm>
          <a:prstGeom prst="rect">
            <a:avLst/>
          </a:prstGeom>
        </p:spPr>
      </p:pic>
      <p:pic>
        <p:nvPicPr>
          <p:cNvPr id="11" name="pic11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49900" y="3924300"/>
            <a:ext cx="152400" cy="127000"/>
          </a:xfrm>
          <a:prstGeom prst="rect">
            <a:avLst/>
          </a:prstGeom>
        </p:spPr>
      </p:pic>
      <p:pic>
        <p:nvPicPr>
          <p:cNvPr id="12" name="pic12"/>
          <p:cNvPicPr/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9900" y="4483100"/>
            <a:ext cx="152400" cy="127000"/>
          </a:xfrm>
          <a:prstGeom prst="rect">
            <a:avLst/>
          </a:prstGeom>
        </p:spPr>
      </p:pic>
      <p:sp>
        <p:nvSpPr>
          <p:cNvPr id="13" name="text13"/>
          <p:cNvSpPr>
            <a:spLocks noChangeArrowheads="1"/>
          </p:cNvSpPr>
          <p:nvPr/>
        </p:nvSpPr>
        <p:spPr>
          <a:xfrm>
            <a:off x="1117600" y="2229941"/>
            <a:ext cx="1744409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Перед показом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62000" y="2489597"/>
            <a:ext cx="3962400" cy="13726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570"/>
              </a:lnSpc>
            </a:pPr>
            <a:r>
              <a:rPr lang="ru-RU" sz="3400" b="1" spc="-67">
                <a:solidFill>
                  <a:srgbClr val="15171C"/>
                </a:solidFill>
                <a:latin typeface="Manrope"/>
              </a:rPr>
              <a:t>Чек-лист: проверьте схему за минуту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4096296"/>
            <a:ext cx="3962400" cy="52447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15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Пять пунктов, которые гарантируют, что схему прочитают с первого взгляда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5969000" y="2183606"/>
            <a:ext cx="3404592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Не более 5–6 блоков на слайде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5969000" y="2742406"/>
            <a:ext cx="396517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Чтение слева направо и сверху вниз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5969000" y="3301206"/>
            <a:ext cx="2214086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Стрелки подписаны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5969000" y="3860006"/>
            <a:ext cx="4828282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Главный путь выделен, остальное сдержанно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5969000" y="4418806"/>
            <a:ext cx="3463528" cy="242888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13"/>
              </a:lnSpc>
            </a:pPr>
            <a:r>
              <a:rPr lang="ru-RU" sz="1450" b="1">
                <a:solidFill>
                  <a:srgbClr val="15171C"/>
                </a:solidFill>
                <a:latin typeface="Manrope"/>
              </a:rPr>
              <a:t>Единый размер и шрифт блоков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333500" y="1511796"/>
            <a:ext cx="4895850" cy="2082502"/>
          </a:xfrm>
          <a:prstGeom prst="roundRect">
            <a:avLst>
              <a:gd name="adj" fmla="val 10977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6343650" y="1511796"/>
            <a:ext cx="4895850" cy="2082502"/>
          </a:xfrm>
          <a:prstGeom prst="roundRect">
            <a:avLst>
              <a:gd name="adj" fmla="val 10977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1333500" y="3708598"/>
            <a:ext cx="4895850" cy="2082602"/>
          </a:xfrm>
          <a:prstGeom prst="roundRect">
            <a:avLst>
              <a:gd name="adj" fmla="val 10976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1308100" y="679450"/>
            <a:ext cx="1863471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Правило выбора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952500" y="767655"/>
            <a:ext cx="10922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Список или схема: что выбрать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003300" y="2729111"/>
            <a:ext cx="443992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80"/>
              </a:lnSpc>
            </a:pPr>
            <a:r>
              <a:rPr lang="ru-RU" sz="900" b="1" cap="all" spc="162">
                <a:solidFill>
                  <a:srgbClr val="9D9EA0"/>
                </a:solidFill>
                <a:latin typeface="Manrope"/>
              </a:rPr>
              <a:t>Количество элементов →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87500" y="1727696"/>
            <a:ext cx="502285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b="1" cap="all" spc="128">
                <a:solidFill>
                  <a:srgbClr val="FFFFFF"/>
                </a:solidFill>
                <a:latin typeface="Manrope"/>
              </a:rPr>
              <a:t>мало элементов · простые связи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587500" y="2844998"/>
            <a:ext cx="5022850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40"/>
              </a:lnSpc>
            </a:pPr>
            <a:r>
              <a:rPr lang="ru-RU" sz="1700" b="1">
                <a:solidFill>
                  <a:srgbClr val="FFFFFF"/>
                </a:solidFill>
                <a:latin typeface="Manrope"/>
              </a:rPr>
              <a:t>Список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587500" y="3184723"/>
            <a:ext cx="502285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FFFFFF"/>
                </a:solidFill>
                <a:latin typeface="Manrope"/>
              </a:rPr>
              <a:t>3–5 шагов, нет ветвлений и ролей — просто перечисляем по порядку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597650" y="1727696"/>
            <a:ext cx="502285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b="1" cap="all" spc="128">
                <a:solidFill>
                  <a:srgbClr val="9D9EA0"/>
                </a:solidFill>
                <a:latin typeface="Manrope"/>
              </a:rPr>
              <a:t>мало элементов · сложные связи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597650" y="2654498"/>
            <a:ext cx="5022850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40"/>
              </a:lnSpc>
            </a:pPr>
            <a:r>
              <a:rPr lang="ru-RU" sz="1700" b="1">
                <a:solidFill>
                  <a:srgbClr val="2A3140"/>
                </a:solidFill>
                <a:latin typeface="Manrope"/>
              </a:rPr>
              <a:t>Схема процесса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597650" y="2994223"/>
            <a:ext cx="441325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Есть условия, ветвления или роли участников — показываем связи и переходы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587500" y="3924498"/>
            <a:ext cx="502285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b="1" cap="all" spc="128">
                <a:solidFill>
                  <a:srgbClr val="9D9EA0"/>
                </a:solidFill>
                <a:latin typeface="Manrope"/>
              </a:rPr>
              <a:t>много элементов · простые связи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587500" y="5041900"/>
            <a:ext cx="5022850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40"/>
              </a:lnSpc>
            </a:pPr>
            <a:r>
              <a:rPr lang="ru-RU" sz="1700" b="1">
                <a:solidFill>
                  <a:srgbClr val="2A3140"/>
                </a:solidFill>
                <a:latin typeface="Manrope"/>
              </a:rPr>
              <a:t>Схема структуры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587500" y="5381625"/>
            <a:ext cx="5022850" cy="203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Много элементов, но связи простые — группируем по уровням иерархии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597650" y="3924498"/>
            <a:ext cx="502285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60"/>
              </a:lnSpc>
            </a:pPr>
            <a:r>
              <a:rPr lang="ru-RU" sz="800" b="1" cap="all" spc="128">
                <a:solidFill>
                  <a:srgbClr val="C0473C"/>
                </a:solidFill>
                <a:latin typeface="Manrope"/>
              </a:rPr>
              <a:t>много элементов · сложные связи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597650" y="4851400"/>
            <a:ext cx="5022850" cy="2717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040"/>
              </a:lnSpc>
            </a:pPr>
            <a:r>
              <a:rPr lang="ru-RU" sz="1700" b="1">
                <a:solidFill>
                  <a:srgbClr val="2A3140"/>
                </a:solidFill>
                <a:latin typeface="Manrope"/>
              </a:rPr>
              <a:t>Полная схема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597650" y="5191125"/>
            <a:ext cx="4413250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000">
                <a:solidFill>
                  <a:srgbClr val="636569"/>
                </a:solidFill>
                <a:latin typeface="Manrope"/>
              </a:rPr>
              <a:t>Много элементов и сложные связи — рисуем блок-схему с условиями и ролями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1016000" y="5880100"/>
            <a:ext cx="10541000" cy="134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60"/>
              </a:lnSpc>
            </a:pPr>
            <a:r>
              <a:rPr lang="ru-RU" sz="900" b="1" cap="all" spc="162">
                <a:solidFill>
                  <a:srgbClr val="9D9EA0"/>
                </a:solidFill>
                <a:latin typeface="Manrope"/>
              </a:rPr>
              <a:t>Сложность связей 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4" name="card4"/>
          <p:cNvSpPr/>
          <p:nvPr/>
        </p:nvSpPr>
        <p:spPr>
          <a:xfrm>
            <a:off x="6172200" y="1549896"/>
            <a:ext cx="5257800" cy="21333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5" name="card5"/>
          <p:cNvSpPr/>
          <p:nvPr/>
        </p:nvSpPr>
        <p:spPr>
          <a:xfrm>
            <a:off x="7620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6" name="card6"/>
          <p:cNvSpPr/>
          <p:nvPr/>
        </p:nvSpPr>
        <p:spPr>
          <a:xfrm>
            <a:off x="6172200" y="3835598"/>
            <a:ext cx="5257800" cy="2133402"/>
          </a:xfrm>
          <a:prstGeom prst="roundRect">
            <a:avLst>
              <a:gd name="adj" fmla="val 10715"/>
            </a:avLst>
          </a:prstGeom>
          <a:noFill/>
          <a:ln w="6350" cap="flat">
            <a:solidFill>
              <a:srgbClr val="D4D5D6"/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17600" y="615950"/>
            <a:ext cx="1265658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Типы схем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7041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Четыре типа схем и их задачи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01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Последовательность шагов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Процесс, таймлайн. Пример: этапы проекта от инициации до закрытия.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483350" y="1835646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02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483350" y="2153146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Структура и иерархия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483350" y="2520851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Оргструктура, классификация. Пример: схема подчинения в отделе.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03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731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Связи между элементами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1073150" y="4806513"/>
            <a:ext cx="52705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Сеть, матрица. Пример: связи между модулями системы.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483350" y="4121348"/>
            <a:ext cx="52705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005BFF"/>
                </a:solidFill>
                <a:latin typeface="Manrope"/>
              </a:rPr>
              <a:t>04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483350" y="4438848"/>
            <a:ext cx="5270500" cy="2565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20"/>
              </a:lnSpc>
            </a:pPr>
            <a:r>
              <a:rPr lang="ru-RU" sz="1600" b="1">
                <a:solidFill>
                  <a:srgbClr val="15171C"/>
                </a:solidFill>
                <a:latin typeface="Manrope"/>
              </a:rPr>
              <a:t>Цикл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83350" y="4806553"/>
            <a:ext cx="4660900" cy="484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Повторяющийся процесс. Пример: цикл PDCA — планируй, делай, проверяй, корректируй.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314377"/>
            <a:ext cx="3183434" cy="3296444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314377"/>
            <a:ext cx="3183533" cy="3296444"/>
          </a:xfrm>
          <a:prstGeom prst="roundRect">
            <a:avLst>
              <a:gd name="adj" fmla="val 7180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314377"/>
            <a:ext cx="3183434" cy="3296444"/>
          </a:xfrm>
          <a:prstGeom prst="roundRect">
            <a:avLst>
              <a:gd name="adj" fmla="val 7180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6" name="pic6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4648"/>
            <a:ext cx="254000" cy="215900"/>
          </a:xfrm>
          <a:prstGeom prst="rect">
            <a:avLst/>
          </a:prstGeom>
        </p:spPr>
      </p:pic>
      <p:pic>
        <p:nvPicPr>
          <p:cNvPr id="7" name="pic7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4648"/>
            <a:ext cx="254000" cy="215900"/>
          </a:xfrm>
          <a:prstGeom prst="rect">
            <a:avLst/>
          </a:prstGeom>
        </p:spPr>
      </p:pic>
      <p:sp>
        <p:nvSpPr>
          <p:cNvPr id="8" name="text8"/>
          <p:cNvSpPr>
            <a:spLocks noChangeArrowheads="1"/>
          </p:cNvSpPr>
          <p:nvPr/>
        </p:nvSpPr>
        <p:spPr>
          <a:xfrm>
            <a:off x="1117600" y="1228030"/>
            <a:ext cx="19089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Анатомия схемы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131623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Схема процесса: из чего она состоит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66800" y="253027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348277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Шаги и стрелки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863181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Прямоугольники — действия. Стрелки показывают направление потока: слева направо, сверху вниз. Пример: «Заявка создана» → «Проверка данных».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09034" y="2530277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3482777"/>
            <a:ext cx="3088719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Роли-исполнители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863181"/>
            <a:ext cx="2599333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Кто делает шаг: сотрудник, руководитель, система. Обозначаются дорожками (плавательными) или подписями у блока. Пример: «Сотрудник» и «Руководитель».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551366" y="2530277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3482777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Точки решения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863181"/>
            <a:ext cx="2599234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Ромб — место, где поток разветвляется по условию. Пример: «Данные верны?» → «Да» — согласование, «Нет» — возврат на доработку.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3"/>
          <p:cNvSpPr>
            <a:spLocks noChangeArrowheads="1"/>
          </p:cNvSpPr>
          <p:nvPr/>
        </p:nvSpPr>
        <p:spPr>
          <a:xfrm>
            <a:off x="5055243" y="1598910"/>
            <a:ext cx="2437114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Практический предел</a:t>
            </a:r>
          </a:p>
        </p:txBody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4069556" y="1541066"/>
            <a:ext cx="4052788" cy="2108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75"/>
              </a:lnSpc>
            </a:pPr>
            <a:r>
              <a:rPr lang="ru-RU" sz="16500" b="1" spc="-659">
                <a:solidFill>
                  <a:srgbClr val="005BFF"/>
                </a:solidFill>
                <a:latin typeface="Manrope"/>
              </a:rPr>
              <a:t>5–6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2273300" y="4198541"/>
            <a:ext cx="7645400" cy="774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000"/>
              </a:lnSpc>
            </a:pPr>
            <a:r>
              <a:rPr lang="ru-RU" sz="2200" b="1">
                <a:solidFill>
                  <a:srgbClr val="15171C"/>
                </a:solidFill>
                <a:latin typeface="Manrope"/>
              </a:rPr>
              <a:t>блоков на слайд — максимум, который зритель успевает считать за время показа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2819202" y="5011341"/>
            <a:ext cx="6553597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Правило 7±2 для слайда лучше ужать: больше блоков — теряется внимание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3148806" y="2291358"/>
            <a:ext cx="5894388" cy="844550"/>
          </a:xfrm>
          <a:prstGeom prst="roundRect">
            <a:avLst>
              <a:gd name="adj" fmla="val 27067"/>
            </a:avLst>
          </a:prstGeom>
          <a:solidFill>
            <a:srgbClr val="15171C"/>
          </a:solidFill>
          <a:ln>
            <a:noFill/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17600" y="1758652"/>
            <a:ext cx="1601653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Оргструктура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3237706" y="2481858"/>
            <a:ext cx="571658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Организационная структура без дерева на сто веток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3237706" y="2793008"/>
            <a:ext cx="5716588" cy="1498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80"/>
              </a:lnSpc>
            </a:pPr>
            <a:r>
              <a:rPr lang="ru-RU" sz="900" spc="90">
                <a:solidFill>
                  <a:srgbClr val="005BFF"/>
                </a:solidFill>
                <a:latin typeface="Manrope"/>
              </a:rPr>
              <a:t>Генеральный директор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3182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Продажи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50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Руководитель отдела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555750" y="4383385"/>
            <a:ext cx="2527300" cy="5091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Менеджеры по продажам, аккаунт-менеджеры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45948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Разработка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45516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Техлид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832350" y="4383385"/>
            <a:ext cx="2527300" cy="5091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Разработчики, тестировщики, аналитик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871460" y="3828058"/>
            <a:ext cx="300228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15171C"/>
                </a:solidFill>
                <a:latin typeface="Manrope"/>
              </a:rPr>
              <a:t>Маркетинг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7828280" y="4113808"/>
            <a:ext cx="3088640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020"/>
              </a:lnSpc>
            </a:pPr>
            <a:r>
              <a:rPr lang="ru-RU" sz="850" spc="85">
                <a:solidFill>
                  <a:srgbClr val="636569"/>
                </a:solidFill>
                <a:latin typeface="Manrope"/>
              </a:rPr>
              <a:t>Руководитель отдела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108950" y="4383385"/>
            <a:ext cx="2527300" cy="5091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955"/>
              </a:lnSpc>
            </a:pPr>
            <a:r>
              <a:rPr lang="ru-RU" sz="1150">
                <a:solidFill>
                  <a:srgbClr val="636569"/>
                </a:solidFill>
                <a:latin typeface="Manrope"/>
              </a:rPr>
              <a:t>Дизайнер, контент-менеджер, SMM-специалист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3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37196"/>
            <a:ext cx="10668000" cy="4355604"/>
          </a:xfrm>
          <a:prstGeom prst="rect">
            <a:avLst/>
          </a:prstGeom>
        </p:spPr>
      </p:pic>
      <p:sp>
        <p:nvSpPr>
          <p:cNvPr id="4" name="text4"/>
          <p:cNvSpPr>
            <a:spLocks noChangeArrowheads="1"/>
          </p:cNvSpPr>
          <p:nvPr/>
        </p:nvSpPr>
        <p:spPr>
          <a:xfrm>
            <a:off x="1117600" y="615950"/>
            <a:ext cx="2855262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Блок-схема с ветвлением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81845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Условия и исходы: как показать развилку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6057900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Ромб — условие, ветви «да»/«нет» подписаны, каждый исход ведёт к действию.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35687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3754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F4F5F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9182100" y="2299097"/>
            <a:ext cx="2247900" cy="3327003"/>
          </a:xfrm>
          <a:prstGeom prst="roundRect">
            <a:avLst>
              <a:gd name="adj" fmla="val 10169"/>
            </a:avLst>
          </a:prstGeom>
          <a:solidFill>
            <a:srgbClr val="15171C"/>
          </a:solidFill>
          <a:ln>
            <a:noFill/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62300" y="3854648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69000" y="3854648"/>
            <a:ext cx="254000" cy="215900"/>
          </a:xfrm>
          <a:prstGeom prst="rect">
            <a:avLst/>
          </a:prstGeom>
        </p:spPr>
      </p:pic>
      <p:pic>
        <p:nvPicPr>
          <p:cNvPr id="9" name="pic9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75700" y="3854648"/>
            <a:ext cx="254000" cy="215900"/>
          </a:xfrm>
          <a:prstGeom prst="rect">
            <a:avLst/>
          </a:prstGeom>
        </p:spPr>
      </p:pic>
      <p:sp>
        <p:nvSpPr>
          <p:cNvPr id="10" name="text10"/>
          <p:cNvSpPr>
            <a:spLocks noChangeArrowheads="1"/>
          </p:cNvSpPr>
          <p:nvPr/>
        </p:nvSpPr>
        <p:spPr>
          <a:xfrm>
            <a:off x="1117600" y="1212751"/>
            <a:ext cx="1825966" cy="14541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45"/>
              </a:lnSpc>
            </a:pPr>
            <a:r>
              <a:rPr lang="ru-RU" sz="950" b="1" cap="all" spc="171">
                <a:solidFill>
                  <a:srgbClr val="005BFF"/>
                </a:solidFill>
                <a:latin typeface="Manrope"/>
              </a:rPr>
              <a:t>Правила чтения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1300956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15171C"/>
                </a:solidFill>
                <a:latin typeface="Manrope"/>
              </a:rPr>
              <a:t>Подписи и направление чтения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1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467497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Слева направо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66800" y="3847902"/>
            <a:ext cx="1663700" cy="1429544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Основной поток схемы направлен слева направо — так глаз движется естественно, без возвратов.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38735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2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3873500" y="3467497"/>
            <a:ext cx="196596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Сверху вниз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3873500" y="3847902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Ветвления и подчинённые уровни идут сверху вниз, сохраняя иерархию.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6802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3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6802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15171C"/>
                </a:solidFill>
                <a:latin typeface="Manrope"/>
              </a:rPr>
              <a:t>Одинаковый размер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680200" y="4114602"/>
            <a:ext cx="1663700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636569"/>
                </a:solidFill>
                <a:latin typeface="Manrope"/>
              </a:rPr>
              <a:t>Блоки одного уровня — одинакового размера: это снимает ложные акценты.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486900" y="2514997"/>
            <a:ext cx="211226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05BFF"/>
                </a:solidFill>
                <a:latin typeface="Manrope"/>
              </a:rPr>
              <a:t>4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9486900" y="3467497"/>
            <a:ext cx="1663700" cy="546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00"/>
              </a:lnSpc>
            </a:pPr>
            <a:r>
              <a:rPr lang="ru-RU" sz="1550" b="1">
                <a:solidFill>
                  <a:srgbClr val="FFFFFF"/>
                </a:solidFill>
                <a:latin typeface="Manrope"/>
              </a:rPr>
              <a:t>Подписи стрелок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9486900" y="4114602"/>
            <a:ext cx="1663700" cy="119340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Manrope"/>
              </a:rPr>
              <a:t>Стрелки подписаны короткими глаголами: «да», «нет», «затем» — поток ясен без текста.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F4F5F7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698500"/>
            <a:ext cx="753963" cy="3302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15171C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6731000" y="698500"/>
            <a:ext cx="886520" cy="330200"/>
          </a:xfrm>
          <a:prstGeom prst="roundRect">
            <a:avLst>
              <a:gd name="adj" fmla="val 50000"/>
            </a:avLst>
          </a:prstGeom>
          <a:solidFill>
            <a:srgbClr val="005B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5791200" y="3124200"/>
            <a:ext cx="609600" cy="6096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  <a:effectLst>
            <a:outerShdw blurRad="203200" dist="50800" dir="5400000" rotWithShape="0">
              <a:srgbClr val="000000">
                <a:alpha val="25098"/>
              </a:srgbClr>
            </a:outerShdw>
          </a:effectLst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88050" y="3333750"/>
            <a:ext cx="215900" cy="1905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939800" y="777875"/>
            <a:ext cx="68792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636569"/>
                </a:solidFill>
                <a:latin typeface="Manrope"/>
              </a:rPr>
              <a:t>Цвет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636569"/>
                </a:solidFill>
                <a:latin typeface="Manrope"/>
              </a:rPr>
              <a:t>Как было: всё раскрашено, главное теряется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23075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53108" y="2308225"/>
            <a:ext cx="4433292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Каждый блок своего цвета — глаз скачет, главный путь не читается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762000" y="3018790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53108" y="3019425"/>
            <a:ext cx="5029299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Все элементы одинаково яркие — непонятно, что важно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762000" y="3483531"/>
            <a:ext cx="265708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636569"/>
                </a:solidFill>
                <a:latin typeface="Manrope"/>
              </a:rPr>
              <a:t>—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1053108" y="3484166"/>
            <a:ext cx="4800798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636569"/>
                </a:solidFill>
                <a:latin typeface="Manrope"/>
              </a:rPr>
              <a:t>Более 3 цветов на слайде — пестрота вместо смысла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6908800" y="777875"/>
            <a:ext cx="82048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Manrope"/>
              </a:rPr>
              <a:t>После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6731000" y="1263650"/>
            <a:ext cx="4724400" cy="7112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750"/>
              </a:lnSpc>
            </a:pPr>
            <a:r>
              <a:rPr lang="ru-RU" sz="2500" b="1" spc="-49">
                <a:solidFill>
                  <a:srgbClr val="FFFFFF"/>
                </a:solidFill>
                <a:latin typeface="Manrope"/>
              </a:rPr>
              <a:t>Как стало: акцент ведёт взгляд по главному пути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31000" y="23075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985992" y="23082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Главный путь синим, остальное серым — взгляд сразу идёт по нужной цепочке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731000" y="30187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6985992" y="3019425"/>
            <a:ext cx="4469408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Акцентный цвет только у ключевых шагов, второстепенное нейтральное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31000" y="3729990"/>
            <a:ext cx="229592" cy="2616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60"/>
              </a:lnSpc>
            </a:pPr>
            <a:r>
              <a:rPr lang="ru-RU" sz="1400">
                <a:solidFill>
                  <a:srgbClr val="005BFF"/>
                </a:solidFill>
                <a:latin typeface="Manrope"/>
              </a:rPr>
              <a:t>+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985992" y="3730625"/>
            <a:ext cx="5059660" cy="2603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Manrope"/>
              </a:rPr>
              <a:t>Не более 2–3 цветов: один акцентный, остальные серые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Схемы и процессы на слайде презентации</dc:title>
  <dc:creator>Слайда</dc:creator>
</cp:coreProperties>
</file>