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gif" ContentType="image/gif"/>
  <Default Extension="svg" ContentType="image/svg+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charts/chart1.xml" ContentType="application/vnd.openxmlformats-officedocument.drawingml.chart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2"/>
  </p:notesMasterIdLst>
  <p:sldIdLst>
    <p:sldId id="256" r:id="rId101"/>
    <p:sldId id="257" r:id="rId102"/>
    <p:sldId id="258" r:id="rId103"/>
    <p:sldId id="259" r:id="rId104"/>
    <p:sldId id="260" r:id="rId105"/>
    <p:sldId id="261" r:id="rId106"/>
    <p:sldId id="262" r:id="rId107"/>
    <p:sldId id="263" r:id="rId108"/>
    <p:sldId id="264" r:id="rId109"/>
    <p:sldId id="265" r:id="rId110"/>
    <p:sldId id="266" r:id="rId111"/>
    <p:sldId id="267" r:id="rId112"/>
  </p:sldIdLst>
  <p:sldSz cx="12192000" cy="6858000"/>
  <p:notesSz cx="6858000" cy="9144000"/>
  <p:embeddedFontLst>
    <p:embeddedFont>
      <p:font typeface="Golos Text"/>
      <p:regular r:id="rId200"/>
      <p:bold r:id="rId201"/>
    </p:embeddedFont>
    <p:embeddedFont>
      <p:font typeface="Lora"/>
      <p:regular r:id="rId204"/>
      <p:bold r:id="rId205"/>
    </p:embeddedFont>
  </p:embeddedFontLst>
</p:presentation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101" Type="http://schemas.openxmlformats.org/officeDocument/2006/relationships/slide" Target="slides/slide1.xml"/><Relationship Id="rId102" Type="http://schemas.openxmlformats.org/officeDocument/2006/relationships/slide" Target="slides/slide2.xml"/><Relationship Id="rId103" Type="http://schemas.openxmlformats.org/officeDocument/2006/relationships/slide" Target="slides/slide3.xml"/><Relationship Id="rId104" Type="http://schemas.openxmlformats.org/officeDocument/2006/relationships/slide" Target="slides/slide4.xml"/><Relationship Id="rId105" Type="http://schemas.openxmlformats.org/officeDocument/2006/relationships/slide" Target="slides/slide5.xml"/><Relationship Id="rId106" Type="http://schemas.openxmlformats.org/officeDocument/2006/relationships/slide" Target="slides/slide6.xml"/><Relationship Id="rId107" Type="http://schemas.openxmlformats.org/officeDocument/2006/relationships/slide" Target="slides/slide7.xml"/><Relationship Id="rId108" Type="http://schemas.openxmlformats.org/officeDocument/2006/relationships/slide" Target="slides/slide8.xml"/><Relationship Id="rId109" Type="http://schemas.openxmlformats.org/officeDocument/2006/relationships/slide" Target="slides/slide9.xml"/><Relationship Id="rId110" Type="http://schemas.openxmlformats.org/officeDocument/2006/relationships/slide" Target="slides/slide10.xml"/><Relationship Id="rId111" Type="http://schemas.openxmlformats.org/officeDocument/2006/relationships/slide" Target="slides/slide11.xml"/><Relationship Id="rId112" Type="http://schemas.openxmlformats.org/officeDocument/2006/relationships/slide" Target="slides/slide12.xml"/><Relationship Id="rId200" Type="http://schemas.openxmlformats.org/officeDocument/2006/relationships/font" Target="fonts/font1.fntdata"/><Relationship Id="rId201" Type="http://schemas.openxmlformats.org/officeDocument/2006/relationships/font" Target="fonts/font2.fntdata"/><Relationship Id="rId204" Type="http://schemas.openxmlformats.org/officeDocument/2006/relationships/font" Target="fonts/font5.fntdata"/><Relationship Id="rId205" Type="http://schemas.openxmlformats.org/officeDocument/2006/relationships/font" Target="fonts/font6.fntdata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roundedCorners val="0"/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rgbClr val="1F4E79"/>
            </a:solidFill>
            <a:ln>
              <a:noFill/>
            </a:ln>
          </c:spPr>
          <c:dLbls>
            <c:dLbl>
              <c:idx val="0"/>
              <c:tx>
                <c:rich>
                  <a:bodyPr/>
                  <a:lstStyle/>
                  <a:p>
                    <a:r>
                      <a:rPr lang="ru-RU" sz="2000" b="1">
                        <a:solidFill>
                          <a:srgbClr val="2A2622"/>
                        </a:solidFill>
                        <a:latin typeface="+mn-lt"/>
                      </a:rPr>
                      <a:t>360 кВт·ч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tx>
                <c:rich>
                  <a:bodyPr/>
                  <a:lstStyle/>
                  <a:p>
                    <a:r>
                      <a:rPr lang="ru-RU" sz="2000" b="1">
                        <a:solidFill>
                          <a:srgbClr val="2A2622"/>
                        </a:solidFill>
                        <a:latin typeface="+mn-lt"/>
                      </a:rPr>
                      <a:t>576 кВт·ч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tx>
                <c:rich>
                  <a:bodyPr/>
                  <a:lstStyle/>
                  <a:p>
                    <a:r>
                      <a:rPr lang="ru-RU" sz="2000" b="1">
                        <a:solidFill>
                          <a:srgbClr val="2A2622"/>
                        </a:solidFill>
                        <a:latin typeface="+mn-lt"/>
                      </a:rPr>
                      <a:t>864 кВт·ч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tx>
                <c:rich>
                  <a:bodyPr/>
                  <a:lstStyle/>
                  <a:p>
                    <a:r>
                      <a:rPr lang="ru-RU" sz="2000" b="1">
                        <a:solidFill>
                          <a:srgbClr val="2A2622"/>
                        </a:solidFill>
                        <a:latin typeface="+mn-lt"/>
                      </a:rPr>
                      <a:t>2160 кВт·ч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outEnd"/>
            <c:showLegendKey val="0"/>
            <c:showVal val="1"/>
            <c:showCatName val="0"/>
            <c:showSerName val="0"/>
            <c:showPercent val="0"/>
            <c:showBubbleSize val="0"/>
          </c:dLbls>
          <c:cat>
            <c:strRef>
              <c:f>Sheet1!$A$2:$A$5</c:f>
              <c:strCache>
                <c:ptCount val="4"/>
                <c:pt idx="0">
                  <c:v>Кабинет</c:v>
                </c:pt>
                <c:pt idx="1">
                  <c:v>Лаборатория</c:v>
                </c:pt>
                <c:pt idx="2">
                  <c:v>Библиотека</c:v>
                </c:pt>
                <c:pt idx="3">
                  <c:v>Коридор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360</c:v>
                </c:pt>
                <c:pt idx="1">
                  <c:v>576</c:v>
                </c:pt>
                <c:pt idx="2">
                  <c:v>864</c:v>
                </c:pt>
                <c:pt idx="3">
                  <c:v>2160</c:v>
                </c:pt>
              </c:numCache>
            </c:numRef>
          </c:val>
        </c:ser>
        <c:gapWidth val="60"/>
        <c:axId val="101"/>
        <c:axId val="102"/>
      </c:barChart>
      <c:catAx>
        <c:axId val="101"/>
        <c:scaling>
          <c:orientation val="maxMin"/>
        </c:scaling>
        <c:delete val="0"/>
        <c:axPos val="l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600">
                <a:solidFill>
                  <a:srgbClr val="2A2622"/>
                </a:solidFill>
                <a:latin typeface="+mn-lt"/>
              </a:defRPr>
            </a:pPr>
            <a:endParaRPr lang="ru-RU"/>
          </a:p>
        </c:txPr>
        <c:crossAx val="102"/>
      </c:catAx>
      <c:valAx>
        <c:axId val="102"/>
        <c:scaling>
          <c:orientation val="minMax"/>
        </c:scaling>
        <c:delete val="1"/>
        <c:axPos val="b"/>
        <c:majorTickMark val="none"/>
        <c:minorTickMark val="none"/>
        <c:tickLblPos val="none"/>
        <c:crossAx val="101"/>
      </c:valAx>
      <c:spPr>
        <a:noFill/>
        <a:ln>
          <a:noFill/>
        </a:ln>
      </c:spPr>
    </c:plotArea>
    <c:plotVisOnly val="1"/>
    <c:dispBlanksAs val="gap"/>
  </c:chart>
  <c:spPr>
    <a:noFill/>
    <a:ln>
      <a:noFill/>
    </a:ln>
  </c:spPr>
  <c:txPr>
    <a:bodyPr/>
    <a:lstStyle/>
    <a:p>
      <a:pPr>
        <a:defRPr sz="1600">
          <a:solidFill>
            <a:srgbClr val="706C67"/>
          </a:solidFill>
          <a:latin typeface="+mn-lt"/>
        </a:defRPr>
      </a:pPr>
      <a:endParaRPr lang="ru-RU"/>
    </a:p>
  </c:txPr>
</c:chartSpace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Здравствуйте, уважаемые члены комиссии! Вашему вниманию представляется учебное исследование на тему «Оценка энергоэффективности освещения учебного корпуса колледжа». Работу выполнила студентка Мария Соколова, руководитель — И.П. Петров. В докладе я покажу, сколько электроэнергии сегодня тратит наша система освещения и какой экономический эффект даст её модернизация.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Освещение — это не то, на чём обычно экономят, но именно оно съедает больше трети всей электроэнергии нашего корпуса — 38 процентов. Если перевести в киловатт-часы, только четыре помещения, которые мы обследовали, тратят почти четыре тысячи киловатт-часов в год. А тарифы на электроэнергию растут, и требования по энергосбережению становятся строже. Поэтому замена ламп — это не косметика, а реальный способ сократить расходы. Дальше я покажу, как мы это посчитали.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Перед началом исследования я сформулировала цель и разбила её на четыре конкретные задачи. Сначала нужно разобраться с нормативной базой — какие требования предъявляются к освещению учебных помещений. Затем провести замеры в четырёх помещениях корпуса, чтобы понять текущую ситуацию. На основе этих данных я рассчитаю годовое потребление электроэнергии и, наконец, оценю, какой экономический эффект даст замена ламп на светодиодные.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Прежде чем считать, нужно чётко определить, что именно мы изучаем. Объект — это сами осветительные установки корпуса, а предмет — их энергоэффективность, то есть насколько рационально мы тратим электричество на свет. Для этого мы используем несколько методов: сначала изучаем нормативную базу, потом проводим натурные замеры в аудиториях, далее считаем годовое потребление и в конце сравниваем показатели до и после замены ламп. Такой подход позволяет получить объективную картину.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Прежде чем говорить о замерах и расчётах, важно зафиксировать, на какие документы мы опирались. Это четыре ключевых источника: строительные нормы, санитарные правила, федеральный закон об энергосбережении и методика энергоаудита. Из СП 52.13330.2016 мы взяли главный норматив — освещённость учебных помещений должна быть не ниже 300 люкс. СанПиН дополняет требования с точки зрения гигиены и безопасности. А закон № 261-ФЗ и ГОСТ по энергоаудиту дают нам правовое основание и методику для самой оценки. Вся дальнейшая работа строится именно на этих документах.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Исследование мы разбили на четыре последовательных этапа. На подготовке изучили нормативную базу и составили перечень требований к освещению. Затем провели натурное обследование четырёх помещений корпуса — зафиксировали площадь, число светильников, их мощность и режим работы. На основе этих замеров рассчитали годовое потребление: оно составило 3960 киловатт-часов. И наконец, оценили экономический эффект замены ламп — вложения окупаются за 12 месяцев. Теперь подробнее остановлюсь на исходных данных замеров.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Для расчёта потребления мы взяли четыре помещения корпуса, которые отличаются и площадью, и режимом работы. Видно, что мощность всех светильников одинаковая — 60 ватт, а вот часы работы сильно разнятся: коридор освещается две тысячи часов в год, а кабинет — вдвое меньше. Именно эти данные лягут в основу расчёта годового потребления электроэнергии.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Если посмотреть на годовое потребление по помещениям, сразу видно, где главный резерв экономии. Кабинет и лаборатория вместе тратят меньше тысячи киловатт-часов в год. Библиотека — уже почти девятьсот, потому что свет там горит весь учебный день. А вот коридор — это настоящий лидер: больше двух тысяч киловатт-часов, то есть больше половины всего расхода корпуса. Причина проста — освещение в коридоре включено с утра до вечера, а лампы там старые и мощные. Именно коридор даст нам наибольший эффект после замены, и это мы увидим на следующем слайде.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Сравним, что даёт замена ламп. Сейчас суммарная мощность освещения в четырёх помещениях — 2640 ватт, это почти 4 тысячи киловатт-часов в год и 27,7 тысячи рублей расходов. После перехода на светодиоды мощность снижается вдвое — до 1320 ватт, годовое потребление падает до 1980 киловатт-часов. При тарифе 7 рублей за киловатт-час затраты сокращаются до 13,9 тысячи рублей, то есть более чем вдвое. Теперь разберём, сколько стоит замена и когда она окупится.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Теперь о главном для колледжа — экономике. Замена всех 44 светильников обойдётся в 13,9 тысячи рублей. За год мы сэкономим на электроэнергии ровно столько же — 13,9 тысячи. Получается, что вложения возвращаются всего за 12 месяцев, то есть меньше чем за один учебный год. А дальше экономия работает на колледж — каждый год мы будем экономить эту сумму на оплате электричества.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Подведём итоги. Освещение действительно формирует значительную часть энергопотребления корпуса — 38%. Замена ламп на светодиодные позволяет снизить потребление вдвое: с 3960 до 1980 киловатт-часов в год. Это даёт экономию почти 14 тысяч рублей ежегодно, а срок окупаемости составляет всего 12 месяцев. Учитывая такие показатели, проект однозначно рекомендуется к внедрению уже в следующем учебном году.</a:t>
            </a: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Спасибо за внимание! Я готова ответить на ваши вопросы по проведённому исследованию и полученным результатам.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/>
    <p:bodyStyle/>
    <p:otherStyle/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m70fbcb418d4620c9.png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mc6d8f07c447b524f.png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mcdec70233874f866.png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m53c4ecce1e36ce8a.png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m9492d95a60ad0cad.png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m935c24c08474ff8d.png"/><Relationship Id="rId4" Type="http://schemas.openxmlformats.org/officeDocument/2006/relationships/image" Target="../media/m05f5b4d4346f3ecf.png"/><Relationship Id="rId5" Type="http://schemas.openxmlformats.org/officeDocument/2006/relationships/image" Target="../media/m2fde22e505f0cec1.svg"/><Relationship Id="rId6" Type="http://schemas.openxmlformats.org/officeDocument/2006/relationships/image" Target="../media/maab8a3c7b1747cf4.png"/><Relationship Id="rId7" Type="http://schemas.openxmlformats.org/officeDocument/2006/relationships/image" Target="../media/m2fde22e505f0cec1.svg"/><Relationship Id="rId8" Type="http://schemas.openxmlformats.org/officeDocument/2006/relationships/image" Target="../media/m05f5b4d4346f3ecf.png"/><Relationship Id="rId9" Type="http://schemas.openxmlformats.org/officeDocument/2006/relationships/image" Target="../media/m2fde22e505f0cec1.svg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m79703046b6391144.png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m2f4df1e512ea5814.png"/><Relationship Id="rId100" Type="http://schemas.openxmlformats.org/officeDocument/2006/relationships/chart" Target="../charts/chart1.xml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m2f4df1e512ea5814.png"/><Relationship Id="rId4" Type="http://schemas.openxmlformats.org/officeDocument/2006/relationships/image" Target="../media/mdf541a34049d9813.png"/><Relationship Id="rId5" Type="http://schemas.openxmlformats.org/officeDocument/2006/relationships/image" Target="../media/maeb99bbd4710aa58.svg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mf1c8d2e6ff006470.png"/></Relationships>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mbf530b292b9b6a63.png"/></Relationships>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m2f4df1e512ea58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571500"/>
            <a:ext cx="279400" cy="279400"/>
          </a:xfrm>
          <a:prstGeom prst="roundRect">
            <a:avLst>
              <a:gd name="adj" fmla="val 40909"/>
            </a:avLst>
          </a:prstGeom>
          <a:solidFill>
            <a:srgbClr val="1F4E79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1155700" y="635000"/>
            <a:ext cx="1121251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 cap="all" spc="160">
                <a:solidFill>
                  <a:srgbClr val="2A2622"/>
                </a:solidFill>
                <a:latin typeface="Golos Text"/>
              </a:rPr>
              <a:t>Колледж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1176139"/>
            <a:ext cx="100330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cap="all" spc="198">
                <a:solidFill>
                  <a:srgbClr val="1F4E79"/>
                </a:solidFill>
                <a:latin typeface="Golos Text"/>
              </a:rPr>
              <a:t>Защита учебной работы · 2026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1455539"/>
            <a:ext cx="9423400" cy="2892822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5670"/>
              </a:lnSpc>
            </a:pPr>
            <a:r>
              <a:rPr lang="ru-RU" sz="5400" b="1" spc="-53">
                <a:solidFill>
                  <a:srgbClr val="2A2622"/>
                </a:solidFill>
                <a:latin typeface="Lora"/>
              </a:rPr>
              <a:t>Оценка энергоэффективности освещения учебного корпуса колледжа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4418211"/>
            <a:ext cx="7010400" cy="927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400"/>
              </a:lnSpc>
            </a:pPr>
            <a:r>
              <a:rPr lang="ru-RU" sz="1600">
                <a:solidFill>
                  <a:srgbClr val="706C67"/>
                </a:solidFill>
                <a:latin typeface="Golos Text"/>
              </a:rPr>
              <a:t>Исследование фактического потребления электроэнергии системой освещения, расчёт годовых затрат и обоснование замены светильников на светодиодные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5892800"/>
            <a:ext cx="1774444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706C67"/>
                </a:solidFill>
                <a:latin typeface="Golos Text"/>
              </a:rPr>
              <a:t>Автор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762000" y="6089015"/>
            <a:ext cx="165354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2A2622"/>
                </a:solidFill>
                <a:latin typeface="Golos Text"/>
              </a:rPr>
              <a:t>Мария Соколова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2546350" y="5892800"/>
            <a:ext cx="2967212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706C67"/>
                </a:solidFill>
                <a:latin typeface="Golos Text"/>
              </a:rPr>
              <a:t>Роль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2546350" y="6089015"/>
            <a:ext cx="2846308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2A2622"/>
                </a:solidFill>
                <a:latin typeface="Golos Text"/>
              </a:rPr>
              <a:t>Руководитель — И.П. Петров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5324673" y="5892800"/>
            <a:ext cx="3684984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706C67"/>
                </a:solidFill>
                <a:latin typeface="Golos Text"/>
              </a:rPr>
              <a:t>Аудитория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5324673" y="6089015"/>
            <a:ext cx="3659981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2A2622"/>
                </a:solidFill>
                <a:latin typeface="Golos Text"/>
              </a:rPr>
              <a:t>Аттестационная комиссия колледжа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4062214" y="1577677"/>
            <a:ext cx="4423073" cy="1244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880"/>
              </a:lnSpc>
            </a:pPr>
            <a:r>
              <a:rPr lang="ru-RU" sz="800" b="1" cap="all" spc="160">
                <a:solidFill>
                  <a:srgbClr val="1F4E79"/>
                </a:solidFill>
                <a:latin typeface="Golos Text"/>
              </a:rPr>
              <a:t>Доля освещения в расходах на электроэнергию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3771007" y="1581448"/>
            <a:ext cx="4649986" cy="21082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5675"/>
              </a:lnSpc>
            </a:pPr>
            <a:r>
              <a:rPr lang="ru-RU" sz="16500" b="1" spc="-659">
                <a:solidFill>
                  <a:srgbClr val="1F4E79"/>
                </a:solidFill>
                <a:latin typeface="Lora"/>
              </a:rPr>
              <a:t>38%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2273300" y="4150023"/>
            <a:ext cx="7645400" cy="6858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2650"/>
              </a:lnSpc>
            </a:pPr>
            <a:r>
              <a:rPr lang="ru-RU" sz="2200" b="1">
                <a:solidFill>
                  <a:srgbClr val="2A2622"/>
                </a:solidFill>
                <a:latin typeface="Golos Text"/>
              </a:rPr>
              <a:t>электропотребления учебного корпуса приходится на освещение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2273300" y="4873923"/>
            <a:ext cx="7645400" cy="4064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550"/>
              </a:lnSpc>
            </a:pPr>
            <a:r>
              <a:rPr lang="ru-RU" sz="1300">
                <a:solidFill>
                  <a:srgbClr val="706C67"/>
                </a:solidFill>
                <a:latin typeface="Golos Text"/>
              </a:rPr>
              <a:t>Данные за 2025/2026 учебный год; четыре обследованных помещения расходуют 3960 кВт·ч в год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127000" y="647700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A29E98"/>
                </a:solidFill>
                <a:latin typeface="Golos Text"/>
              </a:rPr>
              <a:t>Замеры и расчёты автора, 2025/2026 учебный год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1117600" y="847923"/>
            <a:ext cx="1494869" cy="1244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880"/>
              </a:lnSpc>
            </a:pPr>
            <a:r>
              <a:rPr lang="ru-RU" sz="800" b="1" cap="all" spc="160">
                <a:solidFill>
                  <a:srgbClr val="1F4E79"/>
                </a:solidFill>
                <a:latin typeface="Golos Text"/>
              </a:rPr>
              <a:t>Цель и задачи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1042194"/>
            <a:ext cx="10693400" cy="97274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780"/>
              </a:lnSpc>
            </a:pPr>
            <a:r>
              <a:rPr lang="ru-RU" sz="3600" b="1" spc="-35">
                <a:solidFill>
                  <a:srgbClr val="2A2622"/>
                </a:solidFill>
                <a:latin typeface="Lora"/>
              </a:rPr>
              <a:t>Оценить энергоэффективность освещения и предложить замену ламп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2465784"/>
            <a:ext cx="57404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 b="1">
                <a:solidFill>
                  <a:srgbClr val="1F4E79"/>
                </a:solidFill>
                <a:latin typeface="Golos Text"/>
              </a:rPr>
              <a:t>01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2788364"/>
            <a:ext cx="57404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A2622"/>
                </a:solidFill>
                <a:latin typeface="Golos Text"/>
              </a:rPr>
              <a:t>Изучить нормативную базу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3171230"/>
            <a:ext cx="5130800" cy="54094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080"/>
              </a:lnSpc>
            </a:pPr>
            <a:r>
              <a:rPr lang="ru-RU" sz="1300">
                <a:solidFill>
                  <a:srgbClr val="706C67"/>
                </a:solidFill>
                <a:latin typeface="Golos Text"/>
              </a:rPr>
              <a:t>Проанализировать документы по нормам освещённости и энергоэффективности.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6324600" y="2465784"/>
            <a:ext cx="57404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 b="1">
                <a:solidFill>
                  <a:srgbClr val="1F4E79"/>
                </a:solidFill>
                <a:latin typeface="Golos Text"/>
              </a:rPr>
              <a:t>02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6324600" y="2788364"/>
            <a:ext cx="57404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A2622"/>
                </a:solidFill>
                <a:latin typeface="Golos Text"/>
              </a:rPr>
              <a:t>Провести замеры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6324600" y="3171230"/>
            <a:ext cx="5130800" cy="54094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080"/>
              </a:lnSpc>
            </a:pPr>
            <a:r>
              <a:rPr lang="ru-RU" sz="1300">
                <a:solidFill>
                  <a:srgbClr val="706C67"/>
                </a:solidFill>
                <a:latin typeface="Golos Text"/>
              </a:rPr>
              <a:t>Измерить освещённость и параметры светильников в четырёх помещениях корпуса.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762000" y="4158555"/>
            <a:ext cx="57404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 b="1">
                <a:solidFill>
                  <a:srgbClr val="1F4E79"/>
                </a:solidFill>
                <a:latin typeface="Golos Text"/>
              </a:rPr>
              <a:t>03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762000" y="4481135"/>
            <a:ext cx="57404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A2622"/>
                </a:solidFill>
                <a:latin typeface="Golos Text"/>
              </a:rPr>
              <a:t>Рассчитать потребление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762000" y="4864001"/>
            <a:ext cx="5130800" cy="54094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080"/>
              </a:lnSpc>
            </a:pPr>
            <a:r>
              <a:rPr lang="ru-RU" sz="1300">
                <a:solidFill>
                  <a:srgbClr val="706C67"/>
                </a:solidFill>
                <a:latin typeface="Golos Text"/>
              </a:rPr>
              <a:t>Оценить годовое потребление электроэнергии на освещение по каждому помещению.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6324600" y="4158555"/>
            <a:ext cx="57404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 b="1">
                <a:solidFill>
                  <a:srgbClr val="1F4E79"/>
                </a:solidFill>
                <a:latin typeface="Golos Text"/>
              </a:rPr>
              <a:t>04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6324600" y="4481135"/>
            <a:ext cx="57404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A2622"/>
                </a:solidFill>
                <a:latin typeface="Golos Text"/>
              </a:rPr>
              <a:t>Определить эффект замены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6324600" y="4864001"/>
            <a:ext cx="5130800" cy="54094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080"/>
              </a:lnSpc>
            </a:pPr>
            <a:r>
              <a:rPr lang="ru-RU" sz="1300">
                <a:solidFill>
                  <a:srgbClr val="706C67"/>
                </a:solidFill>
                <a:latin typeface="Golos Text"/>
              </a:rPr>
              <a:t>Рассчитать экономию и срок окупаемости при переходе на светодиодные лампы.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762000" y="5799892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706C67"/>
                </a:solidFill>
                <a:latin typeface="Golos Text"/>
              </a:rPr>
              <a:t>Цель работы — оценка энергоэффективности освещения учебного корпуса колледжа.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528961"/>
            <a:ext cx="5257800" cy="2025749"/>
          </a:xfrm>
          <a:prstGeom prst="roundRect">
            <a:avLst>
              <a:gd name="adj" fmla="val 940"/>
            </a:avLst>
          </a:prstGeom>
          <a:noFill/>
          <a:ln w="6350" cap="flat">
            <a:solidFill>
              <a:srgbClr val="D2CEC8"/>
            </a:solidFill>
          </a:ln>
        </p:spPr>
      </p:sp>
      <p:sp>
        <p:nvSpPr>
          <p:cNvPr id="4" name="card4"/>
          <p:cNvSpPr/>
          <p:nvPr/>
        </p:nvSpPr>
        <p:spPr>
          <a:xfrm>
            <a:off x="6172200" y="1528961"/>
            <a:ext cx="5257800" cy="2025749"/>
          </a:xfrm>
          <a:prstGeom prst="roundRect">
            <a:avLst>
              <a:gd name="adj" fmla="val 940"/>
            </a:avLst>
          </a:prstGeom>
          <a:noFill/>
          <a:ln w="6350" cap="flat">
            <a:solidFill>
              <a:srgbClr val="D2CEC8"/>
            </a:solidFill>
          </a:ln>
        </p:spPr>
      </p:sp>
      <p:sp>
        <p:nvSpPr>
          <p:cNvPr id="5" name="card5"/>
          <p:cNvSpPr/>
          <p:nvPr/>
        </p:nvSpPr>
        <p:spPr>
          <a:xfrm>
            <a:off x="762000" y="3707110"/>
            <a:ext cx="5257800" cy="2261890"/>
          </a:xfrm>
          <a:prstGeom prst="roundRect">
            <a:avLst>
              <a:gd name="adj" fmla="val 842"/>
            </a:avLst>
          </a:prstGeom>
          <a:noFill/>
          <a:ln w="6350" cap="flat">
            <a:solidFill>
              <a:srgbClr val="D2CEC8"/>
            </a:solidFill>
          </a:ln>
        </p:spPr>
      </p:sp>
      <p:sp>
        <p:nvSpPr>
          <p:cNvPr id="6" name="card6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1117600" y="622300"/>
            <a:ext cx="2650490" cy="1244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880"/>
              </a:lnSpc>
            </a:pPr>
            <a:r>
              <a:rPr lang="ru-RU" sz="800" b="1" cap="all" spc="160">
                <a:solidFill>
                  <a:srgbClr val="1F4E79"/>
                </a:solidFill>
                <a:latin typeface="Golos Text"/>
              </a:rPr>
              <a:t>Объект, предмет и методы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695920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31">
                <a:solidFill>
                  <a:srgbClr val="2A2622"/>
                </a:solidFill>
                <a:latin typeface="Lora"/>
              </a:rPr>
              <a:t>Что исследуем и как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073150" y="1814711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1F4E79"/>
                </a:solidFill>
                <a:latin typeface="Golos Text"/>
              </a:rPr>
              <a:t>01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73150" y="2111891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A2622"/>
                </a:solidFill>
                <a:latin typeface="Golos Text"/>
              </a:rPr>
              <a:t>Объект исследования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73150" y="2442726"/>
            <a:ext cx="5270500" cy="2489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60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Осветительные установки учебного корпуса колледжа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6483350" y="1814711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1F4E79"/>
                </a:solidFill>
                <a:latin typeface="Golos Text"/>
              </a:rPr>
              <a:t>02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6483350" y="2111891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A2622"/>
                </a:solidFill>
                <a:latin typeface="Golos Text"/>
              </a:rPr>
              <a:t>Предмет исследования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6483350" y="2442726"/>
            <a:ext cx="5270500" cy="2489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60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Энергоэффективность осветительных установок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1073150" y="3992860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1F4E79"/>
                </a:solidFill>
                <a:latin typeface="Golos Text"/>
              </a:rPr>
              <a:t>03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1073150" y="4290040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A2622"/>
                </a:solidFill>
                <a:latin typeface="Golos Text"/>
              </a:rPr>
              <a:t>Методы исследования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1073150" y="4620915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Анализ литературы и нормативов; натурные замеры; расчётный метод; сравнение «до/после»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2122785"/>
            <a:ext cx="10668000" cy="3517900"/>
          </a:xfrm>
          <a:prstGeom prst="roundRect">
            <a:avLst>
              <a:gd name="adj" fmla="val 541"/>
            </a:avLst>
          </a:prstGeom>
          <a:noFill/>
          <a:ln w="12700" cap="flat">
            <a:solidFill>
              <a:srgbClr val="D9DCDD"/>
            </a:solidFill>
          </a:ln>
        </p:spPr>
      </p:sp>
      <p:sp>
        <p:nvSpPr>
          <p:cNvPr id="4" name="card4"/>
          <p:cNvSpPr/>
          <p:nvPr/>
        </p:nvSpPr>
        <p:spPr>
          <a:xfrm>
            <a:off x="7323931" y="2135485"/>
            <a:ext cx="4093369" cy="571500"/>
          </a:xfrm>
          <a:prstGeom prst="rect">
            <a:avLst/>
          </a:prstGeom>
          <a:solidFill>
            <a:srgbClr val="D9DCDD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7323931" y="2706985"/>
            <a:ext cx="4093369" cy="787400"/>
          </a:xfrm>
          <a:prstGeom prst="rect">
            <a:avLst/>
          </a:prstGeom>
          <a:solidFill>
            <a:srgbClr val="D9DCDD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7323931" y="3494385"/>
            <a:ext cx="4093369" cy="787400"/>
          </a:xfrm>
          <a:prstGeom prst="rect">
            <a:avLst/>
          </a:prstGeom>
          <a:solidFill>
            <a:srgbClr val="D9DCDD"/>
          </a:solidFill>
          <a:ln>
            <a:noFill/>
          </a:ln>
        </p:spPr>
      </p:sp>
      <p:sp>
        <p:nvSpPr>
          <p:cNvPr id="7" name="card7"/>
          <p:cNvSpPr/>
          <p:nvPr/>
        </p:nvSpPr>
        <p:spPr>
          <a:xfrm>
            <a:off x="7323931" y="4281785"/>
            <a:ext cx="4093369" cy="787400"/>
          </a:xfrm>
          <a:prstGeom prst="rect">
            <a:avLst/>
          </a:prstGeom>
          <a:solidFill>
            <a:srgbClr val="D9DCDD"/>
          </a:solidFill>
          <a:ln>
            <a:noFill/>
          </a:ln>
        </p:spPr>
      </p:sp>
      <p:sp>
        <p:nvSpPr>
          <p:cNvPr id="8" name="card8"/>
          <p:cNvSpPr/>
          <p:nvPr/>
        </p:nvSpPr>
        <p:spPr>
          <a:xfrm>
            <a:off x="7323931" y="5069185"/>
            <a:ext cx="4093369" cy="558800"/>
          </a:xfrm>
          <a:prstGeom prst="rect">
            <a:avLst/>
          </a:prstGeom>
          <a:solidFill>
            <a:srgbClr val="D9DCDD"/>
          </a:solidFill>
          <a:ln>
            <a:noFill/>
          </a:ln>
        </p:spPr>
      </p:sp>
      <p:sp>
        <p:nvSpPr>
          <p:cNvPr id="9" name="card9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117600" y="658515"/>
            <a:ext cx="1891228" cy="1244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880"/>
              </a:lnSpc>
            </a:pPr>
            <a:r>
              <a:rPr lang="ru-RU" sz="800" b="1" cap="all" spc="160">
                <a:solidFill>
                  <a:srgbClr val="1F4E79"/>
                </a:solidFill>
                <a:latin typeface="Golos Text"/>
              </a:rPr>
              <a:t>Нормативная база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762000" y="884535"/>
            <a:ext cx="10693400" cy="9461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675"/>
              </a:lnSpc>
            </a:pPr>
            <a:r>
              <a:rPr lang="ru-RU" sz="3500" b="1" spc="-34">
                <a:solidFill>
                  <a:srgbClr val="2A2622"/>
                </a:solidFill>
                <a:latin typeface="Lora"/>
              </a:rPr>
              <a:t>Нормативные документы и источники исследования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965200" y="2300585"/>
            <a:ext cx="6803231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2622"/>
                </a:solidFill>
                <a:latin typeface="Lora"/>
              </a:rPr>
              <a:t>Документ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7196931" y="2300585"/>
            <a:ext cx="434736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 b="1">
                <a:solidFill>
                  <a:srgbClr val="1F4E79"/>
                </a:solidFill>
                <a:latin typeface="Lora"/>
              </a:rPr>
              <a:t>Что взято для работы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965200" y="2986385"/>
            <a:ext cx="6803231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СП 52.13330.2016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7501731" y="2872085"/>
            <a:ext cx="3737769" cy="469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Нормы освещённости учебных помещений — 300 лк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965200" y="3773785"/>
            <a:ext cx="6803231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СанПиН 1.2.3685-21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7501731" y="3659485"/>
            <a:ext cx="3737769" cy="469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Гигиенические требования к освещению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965200" y="4561185"/>
            <a:ext cx="6803231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ФЗ-261 «Об энергосбережении»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7501731" y="4446885"/>
            <a:ext cx="3737769" cy="469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Обязательность энергосберегающих мероприятий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965200" y="5234285"/>
            <a:ext cx="6803231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ГОСТ Р 56778-2015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7196931" y="5234285"/>
            <a:ext cx="434736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Методика проведения энергоаудита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762000" y="5793085"/>
            <a:ext cx="7645400" cy="4064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50"/>
              </a:lnSpc>
            </a:pPr>
            <a:r>
              <a:rPr lang="ru-RU" sz="1300">
                <a:solidFill>
                  <a:srgbClr val="706C67"/>
                </a:solidFill>
                <a:latin typeface="Golos Text"/>
              </a:rPr>
              <a:t>Нормативная база определяет требования к освещению и порядок оценки энергоэффективности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2084288"/>
            <a:ext cx="2247900" cy="3735784"/>
          </a:xfrm>
          <a:prstGeom prst="roundRect">
            <a:avLst>
              <a:gd name="adj" fmla="val 847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3568700" y="2084288"/>
            <a:ext cx="2247900" cy="3735784"/>
          </a:xfrm>
          <a:prstGeom prst="roundRect">
            <a:avLst>
              <a:gd name="adj" fmla="val 847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6375400" y="2084288"/>
            <a:ext cx="2247900" cy="3735784"/>
          </a:xfrm>
          <a:prstGeom prst="roundRect">
            <a:avLst>
              <a:gd name="adj" fmla="val 847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9182100" y="2084288"/>
            <a:ext cx="2247900" cy="3735784"/>
          </a:xfrm>
          <a:prstGeom prst="roundRect">
            <a:avLst>
              <a:gd name="adj" fmla="val 847"/>
            </a:avLst>
          </a:prstGeom>
          <a:solidFill>
            <a:srgbClr val="2A2622"/>
          </a:solidFill>
          <a:ln>
            <a:noFill/>
          </a:ln>
        </p:spPr>
      </p:sp>
      <p:sp>
        <p:nvSpPr>
          <p:cNvPr id="7" name="card7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pic>
        <p:nvPicPr>
          <p:cNvPr id="8" name="pic8"/>
          <p:cNvPicPr/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62300" y="3844230"/>
            <a:ext cx="254000" cy="215900"/>
          </a:xfrm>
          <a:prstGeom prst="rect">
            <a:avLst/>
          </a:prstGeom>
        </p:spPr>
      </p:pic>
      <p:pic>
        <p:nvPicPr>
          <p:cNvPr id="9" name="pic9"/>
          <p:cNvPicPr/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969000" y="3844230"/>
            <a:ext cx="254000" cy="215900"/>
          </a:xfrm>
          <a:prstGeom prst="rect">
            <a:avLst/>
          </a:prstGeom>
        </p:spPr>
      </p:pic>
      <p:pic>
        <p:nvPicPr>
          <p:cNvPr id="10" name="pic10"/>
          <p:cNvPicPr/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8775700" y="3844230"/>
            <a:ext cx="254000" cy="215900"/>
          </a:xfrm>
          <a:prstGeom prst="rect">
            <a:avLst/>
          </a:prstGeom>
        </p:spPr>
      </p:pic>
      <p:sp>
        <p:nvSpPr>
          <p:cNvPr id="11" name="text11"/>
          <p:cNvSpPr>
            <a:spLocks noChangeArrowheads="1"/>
          </p:cNvSpPr>
          <p:nvPr/>
        </p:nvSpPr>
        <p:spPr>
          <a:xfrm>
            <a:off x="1117600" y="1025227"/>
            <a:ext cx="2133997" cy="1244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880"/>
              </a:lnSpc>
            </a:pPr>
            <a:r>
              <a:rPr lang="ru-RU" sz="800" b="1" cap="all" spc="160">
                <a:solidFill>
                  <a:srgbClr val="1F4E79"/>
                </a:solidFill>
                <a:latin typeface="Golos Text"/>
              </a:rPr>
              <a:t>Этапы исследования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762000" y="1098848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31">
                <a:solidFill>
                  <a:srgbClr val="2A2622"/>
                </a:solidFill>
                <a:latin typeface="Lora"/>
              </a:rPr>
              <a:t>Четыре шага от задачи к результату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1066800" y="2325588"/>
            <a:ext cx="2112264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1F4E79"/>
                </a:solidFill>
                <a:latin typeface="Lora"/>
              </a:rPr>
              <a:t>1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1066800" y="3252688"/>
            <a:ext cx="1663700" cy="4826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0"/>
              </a:lnSpc>
            </a:pPr>
            <a:r>
              <a:rPr lang="ru-RU" sz="1550" b="1">
                <a:solidFill>
                  <a:srgbClr val="2A2622"/>
                </a:solidFill>
                <a:latin typeface="Golos Text"/>
              </a:rPr>
              <a:t>Подготовительный этап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1066800" y="3836293"/>
            <a:ext cx="1663700" cy="1665684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Изучены нормативные документы, сформирован перечень требований к освещению учебных помещений.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3873500" y="2325588"/>
            <a:ext cx="2112264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1F4E79"/>
                </a:solidFill>
                <a:latin typeface="Lora"/>
              </a:rPr>
              <a:t>2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3873500" y="3252688"/>
            <a:ext cx="1663700" cy="4826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0"/>
              </a:lnSpc>
            </a:pPr>
            <a:r>
              <a:rPr lang="ru-RU" sz="1550" b="1">
                <a:solidFill>
                  <a:srgbClr val="2A2622"/>
                </a:solidFill>
                <a:latin typeface="Golos Text"/>
              </a:rPr>
              <a:t>Натурное обследование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3873500" y="3836293"/>
            <a:ext cx="1663700" cy="1429544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Выполнены замеры в 4 помещениях корпуса: площадь, число светильников, мощность, часы работы.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6680200" y="2325588"/>
            <a:ext cx="2112264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1F4E79"/>
                </a:solidFill>
                <a:latin typeface="Lora"/>
              </a:rPr>
              <a:t>3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6680200" y="3252688"/>
            <a:ext cx="1663700" cy="4826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0"/>
              </a:lnSpc>
            </a:pPr>
            <a:r>
              <a:rPr lang="ru-RU" sz="1550" b="1">
                <a:solidFill>
                  <a:srgbClr val="2A2622"/>
                </a:solidFill>
                <a:latin typeface="Golos Text"/>
              </a:rPr>
              <a:t>Расчёт потребления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6680200" y="3836293"/>
            <a:ext cx="1663700" cy="1193403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Годовое потребление электроэнергии на освещение составило 3960 кВт·ч.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9486900" y="2325588"/>
            <a:ext cx="2112264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1F4E79"/>
                </a:solidFill>
                <a:latin typeface="Lora"/>
              </a:rPr>
              <a:t>4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9486900" y="3252688"/>
            <a:ext cx="1663700" cy="4826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0"/>
              </a:lnSpc>
            </a:pPr>
            <a:r>
              <a:rPr lang="ru-RU" sz="1550" b="1">
                <a:solidFill>
                  <a:srgbClr val="F6F3EC"/>
                </a:solidFill>
                <a:latin typeface="Golos Text"/>
              </a:rPr>
              <a:t>Оценка эффективности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9486900" y="3836293"/>
            <a:ext cx="1663700" cy="1193403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FFFFFF"/>
                </a:solidFill>
                <a:latin typeface="Golos Text"/>
              </a:rPr>
              <a:t>Рассчитан экономический эффект замены ламп: срок окупаемости — 12 месяцев.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2210098"/>
            <a:ext cx="10668000" cy="3073400"/>
          </a:xfrm>
          <a:prstGeom prst="roundRect">
            <a:avLst>
              <a:gd name="adj" fmla="val 619"/>
            </a:avLst>
          </a:prstGeom>
          <a:noFill/>
          <a:ln w="12700" cap="flat">
            <a:solidFill>
              <a:srgbClr val="D9DCDD"/>
            </a:solidFill>
          </a:ln>
        </p:spPr>
      </p:sp>
      <p:sp>
        <p:nvSpPr>
          <p:cNvPr id="4" name="card4"/>
          <p:cNvSpPr/>
          <p:nvPr/>
        </p:nvSpPr>
        <p:spPr>
          <a:xfrm>
            <a:off x="3815358" y="2222798"/>
            <a:ext cx="1900535" cy="812800"/>
          </a:xfrm>
          <a:prstGeom prst="rect">
            <a:avLst/>
          </a:prstGeom>
          <a:solidFill>
            <a:srgbClr val="D9DCDD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3815358" y="3035598"/>
            <a:ext cx="1900535" cy="558800"/>
          </a:xfrm>
          <a:prstGeom prst="rect">
            <a:avLst/>
          </a:prstGeom>
          <a:solidFill>
            <a:srgbClr val="D9DCDD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3815358" y="3594398"/>
            <a:ext cx="1900535" cy="558800"/>
          </a:xfrm>
          <a:prstGeom prst="rect">
            <a:avLst/>
          </a:prstGeom>
          <a:solidFill>
            <a:srgbClr val="D9DCDD"/>
          </a:solidFill>
          <a:ln>
            <a:noFill/>
          </a:ln>
        </p:spPr>
      </p:sp>
      <p:sp>
        <p:nvSpPr>
          <p:cNvPr id="7" name="card7"/>
          <p:cNvSpPr/>
          <p:nvPr/>
        </p:nvSpPr>
        <p:spPr>
          <a:xfrm>
            <a:off x="3815358" y="4153198"/>
            <a:ext cx="1900535" cy="558800"/>
          </a:xfrm>
          <a:prstGeom prst="rect">
            <a:avLst/>
          </a:prstGeom>
          <a:solidFill>
            <a:srgbClr val="D9DCDD"/>
          </a:solidFill>
          <a:ln>
            <a:noFill/>
          </a:ln>
        </p:spPr>
      </p:sp>
      <p:sp>
        <p:nvSpPr>
          <p:cNvPr id="8" name="card8"/>
          <p:cNvSpPr/>
          <p:nvPr/>
        </p:nvSpPr>
        <p:spPr>
          <a:xfrm>
            <a:off x="3815358" y="4711998"/>
            <a:ext cx="1900535" cy="558800"/>
          </a:xfrm>
          <a:prstGeom prst="rect">
            <a:avLst/>
          </a:prstGeom>
          <a:solidFill>
            <a:srgbClr val="D9DCDD"/>
          </a:solidFill>
          <a:ln>
            <a:noFill/>
          </a:ln>
        </p:spPr>
      </p:sp>
      <p:sp>
        <p:nvSpPr>
          <p:cNvPr id="9" name="card9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117600" y="1212552"/>
            <a:ext cx="2677755" cy="1244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880"/>
              </a:lnSpc>
            </a:pPr>
            <a:r>
              <a:rPr lang="ru-RU" sz="800" b="1" cap="all" spc="160">
                <a:solidFill>
                  <a:srgbClr val="1F4E79"/>
                </a:solidFill>
                <a:latin typeface="Golos Text"/>
              </a:rPr>
              <a:t>Исходные данные замеров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762000" y="1438573"/>
            <a:ext cx="11303000" cy="47942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675"/>
              </a:lnSpc>
            </a:pPr>
            <a:r>
              <a:rPr lang="ru-RU" sz="3500" b="1" spc="-34">
                <a:solidFill>
                  <a:srgbClr val="2A2622"/>
                </a:solidFill>
                <a:latin typeface="Lora"/>
              </a:rPr>
              <a:t>Параметры освещения по помещениям корпуса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965200" y="2508548"/>
            <a:ext cx="319158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2622"/>
                </a:solidFill>
                <a:latin typeface="Lora"/>
              </a:rPr>
              <a:t>Помещение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3853904" y="2508548"/>
            <a:ext cx="1823442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 b="1">
                <a:solidFill>
                  <a:srgbClr val="1F4E79"/>
                </a:solidFill>
                <a:latin typeface="Lora"/>
              </a:rPr>
              <a:t>Площадь, м²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5893693" y="2387898"/>
            <a:ext cx="1544836" cy="495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900"/>
              </a:lnSpc>
            </a:pPr>
            <a:r>
              <a:rPr lang="ru-RU" sz="1500" b="1">
                <a:solidFill>
                  <a:srgbClr val="2A2622"/>
                </a:solidFill>
                <a:latin typeface="Lora"/>
              </a:rPr>
              <a:t>Светильников, шт.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7654885" y="2508548"/>
            <a:ext cx="1823323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 b="1">
                <a:solidFill>
                  <a:srgbClr val="2A2622"/>
                </a:solidFill>
                <a:latin typeface="Lora"/>
              </a:rPr>
              <a:t>Мощность, Вт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9694565" y="2387898"/>
            <a:ext cx="1544836" cy="495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900"/>
              </a:lnSpc>
            </a:pPr>
            <a:r>
              <a:rPr lang="ru-RU" sz="1500" b="1">
                <a:solidFill>
                  <a:srgbClr val="2A2622"/>
                </a:solidFill>
                <a:latin typeface="Lora"/>
              </a:rPr>
              <a:t>Часы работы, ч/год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965200" y="3200698"/>
            <a:ext cx="319158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Кабинет № 204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3853904" y="3200698"/>
            <a:ext cx="1823442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48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5754449" y="3200698"/>
            <a:ext cx="1823323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6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7654885" y="3200698"/>
            <a:ext cx="1823323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60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9555321" y="3200698"/>
            <a:ext cx="1823323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1000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965200" y="3759498"/>
            <a:ext cx="319158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Лаборатория № 305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3853904" y="3759498"/>
            <a:ext cx="1823442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72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5754449" y="3759498"/>
            <a:ext cx="1823323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8</a:t>
            </a:r>
          </a:p>
        </p:txBody>
      </p:sp>
      <p:sp>
        <p:nvSpPr>
          <p:cNvPr id="25" name="text25"/>
          <p:cNvSpPr>
            <a:spLocks noChangeArrowheads="1"/>
          </p:cNvSpPr>
          <p:nvPr/>
        </p:nvSpPr>
        <p:spPr>
          <a:xfrm>
            <a:off x="7654885" y="3759498"/>
            <a:ext cx="1823323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60</a:t>
            </a:r>
          </a:p>
        </p:txBody>
      </p:sp>
      <p:sp>
        <p:nvSpPr>
          <p:cNvPr id="26" name="text26"/>
          <p:cNvSpPr>
            <a:spLocks noChangeArrowheads="1"/>
          </p:cNvSpPr>
          <p:nvPr/>
        </p:nvSpPr>
        <p:spPr>
          <a:xfrm>
            <a:off x="9555321" y="3759498"/>
            <a:ext cx="1823323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1200</a:t>
            </a:r>
          </a:p>
        </p:txBody>
      </p:sp>
      <p:sp>
        <p:nvSpPr>
          <p:cNvPr id="27" name="text27"/>
          <p:cNvSpPr>
            <a:spLocks noChangeArrowheads="1"/>
          </p:cNvSpPr>
          <p:nvPr/>
        </p:nvSpPr>
        <p:spPr>
          <a:xfrm>
            <a:off x="965200" y="4318298"/>
            <a:ext cx="319158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Библиотека</a:t>
            </a:r>
          </a:p>
        </p:txBody>
      </p:sp>
      <p:sp>
        <p:nvSpPr>
          <p:cNvPr id="28" name="text28"/>
          <p:cNvSpPr>
            <a:spLocks noChangeArrowheads="1"/>
          </p:cNvSpPr>
          <p:nvPr/>
        </p:nvSpPr>
        <p:spPr>
          <a:xfrm>
            <a:off x="3853904" y="4318298"/>
            <a:ext cx="1823442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96</a:t>
            </a:r>
          </a:p>
        </p:txBody>
      </p:sp>
      <p:sp>
        <p:nvSpPr>
          <p:cNvPr id="29" name="text29"/>
          <p:cNvSpPr>
            <a:spLocks noChangeArrowheads="1"/>
          </p:cNvSpPr>
          <p:nvPr/>
        </p:nvSpPr>
        <p:spPr>
          <a:xfrm>
            <a:off x="5754449" y="4318298"/>
            <a:ext cx="1823323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12</a:t>
            </a:r>
          </a:p>
        </p:txBody>
      </p:sp>
      <p:sp>
        <p:nvSpPr>
          <p:cNvPr id="30" name="text30"/>
          <p:cNvSpPr>
            <a:spLocks noChangeArrowheads="1"/>
          </p:cNvSpPr>
          <p:nvPr/>
        </p:nvSpPr>
        <p:spPr>
          <a:xfrm>
            <a:off x="7654885" y="4318298"/>
            <a:ext cx="1823323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60</a:t>
            </a:r>
          </a:p>
        </p:txBody>
      </p:sp>
      <p:sp>
        <p:nvSpPr>
          <p:cNvPr id="31" name="text31"/>
          <p:cNvSpPr>
            <a:spLocks noChangeArrowheads="1"/>
          </p:cNvSpPr>
          <p:nvPr/>
        </p:nvSpPr>
        <p:spPr>
          <a:xfrm>
            <a:off x="9555321" y="4318298"/>
            <a:ext cx="1823323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1200</a:t>
            </a:r>
          </a:p>
        </p:txBody>
      </p:sp>
      <p:sp>
        <p:nvSpPr>
          <p:cNvPr id="32" name="text32"/>
          <p:cNvSpPr>
            <a:spLocks noChangeArrowheads="1"/>
          </p:cNvSpPr>
          <p:nvPr/>
        </p:nvSpPr>
        <p:spPr>
          <a:xfrm>
            <a:off x="965200" y="4877098"/>
            <a:ext cx="319158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Коридор</a:t>
            </a:r>
          </a:p>
        </p:txBody>
      </p:sp>
      <p:sp>
        <p:nvSpPr>
          <p:cNvPr id="33" name="text33"/>
          <p:cNvSpPr>
            <a:spLocks noChangeArrowheads="1"/>
          </p:cNvSpPr>
          <p:nvPr/>
        </p:nvSpPr>
        <p:spPr>
          <a:xfrm>
            <a:off x="3853904" y="4877098"/>
            <a:ext cx="1823442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180</a:t>
            </a:r>
          </a:p>
        </p:txBody>
      </p:sp>
      <p:sp>
        <p:nvSpPr>
          <p:cNvPr id="34" name="text34"/>
          <p:cNvSpPr>
            <a:spLocks noChangeArrowheads="1"/>
          </p:cNvSpPr>
          <p:nvPr/>
        </p:nvSpPr>
        <p:spPr>
          <a:xfrm>
            <a:off x="5754449" y="4877098"/>
            <a:ext cx="1823323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18</a:t>
            </a:r>
          </a:p>
        </p:txBody>
      </p:sp>
      <p:sp>
        <p:nvSpPr>
          <p:cNvPr id="35" name="text35"/>
          <p:cNvSpPr>
            <a:spLocks noChangeArrowheads="1"/>
          </p:cNvSpPr>
          <p:nvPr/>
        </p:nvSpPr>
        <p:spPr>
          <a:xfrm>
            <a:off x="7654885" y="4877098"/>
            <a:ext cx="1823323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60</a:t>
            </a:r>
          </a:p>
        </p:txBody>
      </p:sp>
      <p:sp>
        <p:nvSpPr>
          <p:cNvPr id="36" name="text36"/>
          <p:cNvSpPr>
            <a:spLocks noChangeArrowheads="1"/>
          </p:cNvSpPr>
          <p:nvPr/>
        </p:nvSpPr>
        <p:spPr>
          <a:xfrm>
            <a:off x="9555321" y="4877098"/>
            <a:ext cx="1823323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2000</a:t>
            </a:r>
          </a:p>
        </p:txBody>
      </p:sp>
      <p:sp>
        <p:nvSpPr>
          <p:cNvPr id="37" name="text37"/>
          <p:cNvSpPr>
            <a:spLocks noChangeArrowheads="1"/>
          </p:cNvSpPr>
          <p:nvPr/>
        </p:nvSpPr>
        <p:spPr>
          <a:xfrm>
            <a:off x="762000" y="5435263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706C67"/>
                </a:solidFill>
                <a:latin typeface="Golos Text"/>
              </a:rPr>
              <a:t>Все светильники — люминесцентные, мощность 60 Вт; данные за 2025/2026 учебный год.</a:t>
            </a:r>
          </a:p>
        </p:txBody>
      </p:sp>
      <p:sp>
        <p:nvSpPr>
          <p:cNvPr id="38" name="text38"/>
          <p:cNvSpPr>
            <a:spLocks noChangeArrowheads="1"/>
          </p:cNvSpPr>
          <p:nvPr/>
        </p:nvSpPr>
        <p:spPr>
          <a:xfrm>
            <a:off x="127000" y="647700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A29E98"/>
                </a:solidFill>
                <a:latin typeface="Golos Text"/>
              </a:rPr>
              <a:t>Замеры 2025/2026 учебного года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graphicFrame>
        <p:nvGraphicFramePr>
          <p:cNvPr id="4" name="chart4"/>
          <p:cNvGraphicFramePr/>
          <p:nvPr/>
        </p:nvGraphicFramePr>
        <p:xfrm>
          <a:off x="762000" y="2637135"/>
          <a:ext cx="10668000" cy="24003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0"/>
          </a:graphicData>
        </a:graphic>
      </p:graphicFrame>
      <p:sp>
        <p:nvSpPr>
          <p:cNvPr id="5" name="text5"/>
          <p:cNvSpPr>
            <a:spLocks noChangeArrowheads="1"/>
          </p:cNvSpPr>
          <p:nvPr/>
        </p:nvSpPr>
        <p:spPr>
          <a:xfrm>
            <a:off x="762000" y="1261765"/>
            <a:ext cx="10693400" cy="10261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990"/>
              </a:lnSpc>
            </a:pPr>
            <a:r>
              <a:rPr lang="ru-RU" sz="3800" b="1" spc="-37">
                <a:solidFill>
                  <a:srgbClr val="2A2622"/>
                </a:solidFill>
                <a:latin typeface="Lora"/>
              </a:rPr>
              <a:t>Годовое потребление электроэнергии по помещениям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5341600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706C67"/>
                </a:solidFill>
                <a:latin typeface="Golos Text"/>
              </a:rPr>
              <a:t>Суммарное потребление корпуса — 3960 кВт·ч в год; коридор даёт более половины расхода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127000" y="647700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A29E98"/>
                </a:solidFill>
                <a:latin typeface="Golos Text"/>
              </a:rPr>
              <a:t>Расчёт по данным замеров, 2025/2026 учебный год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FFFFFF"/>
          </a:solidFill>
          <a:ln w="6350" cap="flat">
            <a:solidFill>
              <a:srgbClr val="D6D3CC"/>
            </a:solidFill>
          </a:ln>
        </p:spPr>
      </p:sp>
      <p:sp>
        <p:nvSpPr>
          <p:cNvPr id="4" name="card4"/>
          <p:cNvSpPr/>
          <p:nvPr/>
        </p:nvSpPr>
        <p:spPr>
          <a:xfrm>
            <a:off x="768350" y="704850"/>
            <a:ext cx="1315740" cy="330200"/>
          </a:xfrm>
          <a:prstGeom prst="roundRect">
            <a:avLst>
              <a:gd name="adj" fmla="val 50000"/>
            </a:avLst>
          </a:prstGeom>
          <a:solidFill>
            <a:srgbClr val="F6F3EC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2A2622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6731000" y="698500"/>
            <a:ext cx="901105" cy="330200"/>
          </a:xfrm>
          <a:prstGeom prst="roundRect">
            <a:avLst>
              <a:gd name="adj" fmla="val 50000"/>
            </a:avLst>
          </a:prstGeom>
          <a:solidFill>
            <a:srgbClr val="1F4E79"/>
          </a:solidFill>
          <a:ln>
            <a:noFill/>
          </a:ln>
        </p:spPr>
      </p:sp>
      <p:sp>
        <p:nvSpPr>
          <p:cNvPr id="7" name="card7"/>
          <p:cNvSpPr/>
          <p:nvPr/>
        </p:nvSpPr>
        <p:spPr>
          <a:xfrm>
            <a:off x="5791200" y="3124200"/>
            <a:ext cx="609600" cy="609600"/>
          </a:xfrm>
          <a:prstGeom prst="roundRect">
            <a:avLst>
              <a:gd name="adj" fmla="val 50000"/>
            </a:avLst>
          </a:prstGeom>
          <a:solidFill>
            <a:srgbClr val="F6F3EC"/>
          </a:solidFill>
          <a:ln>
            <a:noFill/>
          </a:ln>
          <a:effectLst>
            <a:outerShdw blurRad="203200" dist="50800" dir="5400000" rotWithShape="0">
              <a:srgbClr val="000000">
                <a:alpha val="25098"/>
              </a:srgbClr>
            </a:outerShdw>
          </a:effectLst>
        </p:spPr>
      </p:sp>
      <p:sp>
        <p:nvSpPr>
          <p:cNvPr id="8" name="card8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pic>
        <p:nvPicPr>
          <p:cNvPr id="9" name="pic9"/>
          <p:cNvPicPr/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988050" y="3333750"/>
            <a:ext cx="215900" cy="190500"/>
          </a:xfrm>
          <a:prstGeom prst="rect">
            <a:avLst/>
          </a:prstGeom>
        </p:spPr>
      </p:pic>
      <p:sp>
        <p:nvSpPr>
          <p:cNvPr id="10" name="text10"/>
          <p:cNvSpPr>
            <a:spLocks noChangeArrowheads="1"/>
          </p:cNvSpPr>
          <p:nvPr/>
        </p:nvSpPr>
        <p:spPr>
          <a:xfrm>
            <a:off x="946150" y="793750"/>
            <a:ext cx="1314728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 cap="all" spc="160">
                <a:solidFill>
                  <a:srgbClr val="706C67"/>
                </a:solidFill>
                <a:latin typeface="Golos Text"/>
              </a:rPr>
              <a:t>До замены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768350" y="1295400"/>
            <a:ext cx="4711700" cy="7112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750"/>
              </a:lnSpc>
            </a:pPr>
            <a:r>
              <a:rPr lang="ru-RU" sz="2500" b="1" spc="-49">
                <a:solidFill>
                  <a:srgbClr val="706C67"/>
                </a:solidFill>
                <a:latin typeface="Golos Text"/>
              </a:rPr>
              <a:t>Люминесцентные лампы, 2025/2026 уч. год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768350" y="2317115"/>
            <a:ext cx="256877" cy="261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60"/>
              </a:lnSpc>
            </a:pPr>
            <a:r>
              <a:rPr lang="ru-RU" sz="1400">
                <a:solidFill>
                  <a:srgbClr val="706C67"/>
                </a:solidFill>
                <a:latin typeface="Golos Text"/>
              </a:rPr>
              <a:t>—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1050627" y="2317750"/>
            <a:ext cx="1809869" cy="2603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706C67"/>
                </a:solidFill>
                <a:latin typeface="Golos Text"/>
              </a:rPr>
              <a:t>Мощность 2640 Вт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768350" y="2781856"/>
            <a:ext cx="256877" cy="261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60"/>
              </a:lnSpc>
            </a:pPr>
            <a:r>
              <a:rPr lang="ru-RU" sz="1400">
                <a:solidFill>
                  <a:srgbClr val="706C67"/>
                </a:solidFill>
                <a:latin typeface="Golos Text"/>
              </a:rPr>
              <a:t>—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1050627" y="2782491"/>
            <a:ext cx="2391370" cy="2603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706C67"/>
                </a:solidFill>
                <a:latin typeface="Golos Text"/>
              </a:rPr>
              <a:t>Потребление 3960 кВт·ч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768350" y="3246596"/>
            <a:ext cx="256877" cy="261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60"/>
              </a:lnSpc>
            </a:pPr>
            <a:r>
              <a:rPr lang="ru-RU" sz="1400">
                <a:solidFill>
                  <a:srgbClr val="706C67"/>
                </a:solidFill>
                <a:latin typeface="Golos Text"/>
              </a:rPr>
              <a:t>—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1050627" y="3247231"/>
            <a:ext cx="2155627" cy="2603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706C67"/>
                </a:solidFill>
                <a:latin typeface="Golos Text"/>
              </a:rPr>
              <a:t>Затраты 27,7 тыс. руб.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6908800" y="787400"/>
            <a:ext cx="835065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 cap="all" spc="160">
                <a:solidFill>
                  <a:srgbClr val="F6F3EC"/>
                </a:solidFill>
                <a:latin typeface="Golos Text"/>
              </a:rPr>
              <a:t>После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6731000" y="1289050"/>
            <a:ext cx="4724400" cy="7112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750"/>
              </a:lnSpc>
            </a:pPr>
            <a:r>
              <a:rPr lang="ru-RU" sz="2500" b="1" spc="-49">
                <a:solidFill>
                  <a:srgbClr val="F6F3EC"/>
                </a:solidFill>
                <a:latin typeface="Golos Text"/>
              </a:rPr>
              <a:t>После замены в 2026/2027 уч. году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6731000" y="2310765"/>
            <a:ext cx="224830" cy="261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60"/>
              </a:lnSpc>
            </a:pPr>
            <a:r>
              <a:rPr lang="ru-RU" sz="1400">
                <a:solidFill>
                  <a:srgbClr val="1F4E79"/>
                </a:solidFill>
                <a:latin typeface="Golos Text"/>
              </a:rPr>
              <a:t>+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6981230" y="2311400"/>
            <a:ext cx="1781175" cy="2603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FFFFFF"/>
                </a:solidFill>
                <a:latin typeface="Golos Text"/>
              </a:rPr>
              <a:t>Мощность 1320 Вт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6731000" y="2775506"/>
            <a:ext cx="224830" cy="261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60"/>
              </a:lnSpc>
            </a:pPr>
            <a:r>
              <a:rPr lang="ru-RU" sz="1400">
                <a:solidFill>
                  <a:srgbClr val="1F4E79"/>
                </a:solidFill>
                <a:latin typeface="Golos Text"/>
              </a:rPr>
              <a:t>+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6981230" y="2776141"/>
            <a:ext cx="2372558" cy="2603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FFFFFF"/>
                </a:solidFill>
                <a:latin typeface="Golos Text"/>
              </a:rPr>
              <a:t>Потребление 1980 кВт·ч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6731000" y="3240246"/>
            <a:ext cx="224830" cy="261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60"/>
              </a:lnSpc>
            </a:pPr>
            <a:r>
              <a:rPr lang="ru-RU" sz="1400">
                <a:solidFill>
                  <a:srgbClr val="1F4E79"/>
                </a:solidFill>
                <a:latin typeface="Golos Text"/>
              </a:rPr>
              <a:t>+</a:t>
            </a:r>
          </a:p>
        </p:txBody>
      </p:sp>
      <p:sp>
        <p:nvSpPr>
          <p:cNvPr id="25" name="text25"/>
          <p:cNvSpPr>
            <a:spLocks noChangeArrowheads="1"/>
          </p:cNvSpPr>
          <p:nvPr/>
        </p:nvSpPr>
        <p:spPr>
          <a:xfrm>
            <a:off x="6981230" y="3240881"/>
            <a:ext cx="2162532" cy="2603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FFFFFF"/>
                </a:solidFill>
                <a:latin typeface="Golos Text"/>
              </a:rPr>
              <a:t>Затраты 13,9 тыс. руб.</a:t>
            </a:r>
          </a:p>
        </p:txBody>
      </p:sp>
      <p:sp>
        <p:nvSpPr>
          <p:cNvPr id="26" name="text26"/>
          <p:cNvSpPr>
            <a:spLocks noChangeArrowheads="1"/>
          </p:cNvSpPr>
          <p:nvPr/>
        </p:nvSpPr>
        <p:spPr>
          <a:xfrm>
            <a:off x="127000" y="647700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A29E98"/>
                </a:solidFill>
                <a:latin typeface="Golos Text"/>
              </a:rPr>
              <a:t>Расчёт автора по замерам 2025/2026 учебного года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1117600" y="1736527"/>
            <a:ext cx="2417366" cy="1244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880"/>
              </a:lnSpc>
            </a:pPr>
            <a:r>
              <a:rPr lang="ru-RU" sz="800" b="1" cap="all" spc="160">
                <a:solidFill>
                  <a:srgbClr val="1F4E79"/>
                </a:solidFill>
                <a:latin typeface="Golos Text"/>
              </a:rPr>
              <a:t>Экономический эффект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2083197"/>
            <a:ext cx="10693400" cy="97274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780"/>
              </a:lnSpc>
            </a:pPr>
            <a:r>
              <a:rPr lang="ru-RU" sz="3600" b="1" spc="-35">
                <a:solidFill>
                  <a:srgbClr val="2A2622"/>
                </a:solidFill>
                <a:latin typeface="Lora"/>
              </a:rPr>
              <a:t>Замена освещения окупится за один учебный год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1092200" y="3297238"/>
            <a:ext cx="3454400" cy="495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610"/>
              </a:lnSpc>
            </a:pPr>
            <a:r>
              <a:rPr lang="ru-RU" sz="3800" b="1" spc="-113">
                <a:solidFill>
                  <a:srgbClr val="1F4E79"/>
                </a:solidFill>
                <a:latin typeface="Lora"/>
              </a:rPr>
              <a:t>13,9 тыс. ₽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1092200" y="3887708"/>
            <a:ext cx="338328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A2622"/>
                </a:solidFill>
                <a:latin typeface="Golos Text"/>
              </a:rPr>
              <a:t>Стоимость замены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1092200" y="4180443"/>
            <a:ext cx="338328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44 светильника, 2026/2027 уч. год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4699000" y="3297238"/>
            <a:ext cx="3454400" cy="495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610"/>
              </a:lnSpc>
            </a:pPr>
            <a:r>
              <a:rPr lang="ru-RU" sz="3800" b="1" spc="-113">
                <a:solidFill>
                  <a:srgbClr val="1F4E79"/>
                </a:solidFill>
                <a:latin typeface="Lora"/>
              </a:rPr>
              <a:t>13,9 тыс. ₽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4699000" y="3887708"/>
            <a:ext cx="338328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A2622"/>
                </a:solidFill>
                <a:latin typeface="Golos Text"/>
              </a:rPr>
              <a:t>Годовая экономия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4699000" y="4180483"/>
            <a:ext cx="2844800" cy="4087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59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Снижение расходов на электроэнергию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8305800" y="3252788"/>
            <a:ext cx="3454400" cy="7620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5605"/>
              </a:lnSpc>
            </a:pPr>
            <a:r>
              <a:rPr lang="ru-RU" sz="5900" b="1" spc="-176">
                <a:solidFill>
                  <a:srgbClr val="1F4E79"/>
                </a:solidFill>
                <a:latin typeface="Lora"/>
              </a:rPr>
              <a:t>12 мес.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8305800" y="4141113"/>
            <a:ext cx="338328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A2622"/>
                </a:solidFill>
                <a:latin typeface="Golos Text"/>
              </a:rPr>
              <a:t>Срок окупаемости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8305800" y="4433848"/>
            <a:ext cx="338328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Меньше одного учебного года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762000" y="4911288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706C67"/>
                </a:solidFill>
                <a:latin typeface="Golos Text"/>
              </a:rPr>
              <a:t>Экономия равна стоимости замены — проект окупается за 12 месяцев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127000" y="647700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A29E98"/>
                </a:solidFill>
                <a:latin typeface="Golos Text"/>
              </a:rPr>
              <a:t>Расчёт автора на 2026/2027 учебный год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38328" y="2049206"/>
            <a:ext cx="161645" cy="161645"/>
          </a:xfrm>
          <a:prstGeom prst="roundRect">
            <a:avLst>
              <a:gd name="adj" fmla="val 29462"/>
            </a:avLst>
          </a:prstGeom>
          <a:solidFill>
            <a:srgbClr val="1F4E79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738328" y="2978687"/>
            <a:ext cx="161645" cy="161645"/>
          </a:xfrm>
          <a:prstGeom prst="roundRect">
            <a:avLst>
              <a:gd name="adj" fmla="val 29462"/>
            </a:avLst>
          </a:prstGeom>
          <a:solidFill>
            <a:srgbClr val="1F4E79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738328" y="3908168"/>
            <a:ext cx="161645" cy="161644"/>
          </a:xfrm>
          <a:prstGeom prst="roundRect">
            <a:avLst>
              <a:gd name="adj" fmla="val 29462"/>
            </a:avLst>
          </a:prstGeom>
          <a:solidFill>
            <a:srgbClr val="1F4E79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738328" y="4837650"/>
            <a:ext cx="161645" cy="161644"/>
          </a:xfrm>
          <a:prstGeom prst="roundRect">
            <a:avLst>
              <a:gd name="adj" fmla="val 29462"/>
            </a:avLst>
          </a:prstGeom>
          <a:solidFill>
            <a:srgbClr val="1F4E79"/>
          </a:solidFill>
          <a:ln>
            <a:noFill/>
          </a:ln>
        </p:spPr>
      </p:sp>
      <p:sp>
        <p:nvSpPr>
          <p:cNvPr id="7" name="card7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1117600" y="806748"/>
            <a:ext cx="893008" cy="1244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880"/>
              </a:lnSpc>
            </a:pPr>
            <a:r>
              <a:rPr lang="ru-RU" sz="800" b="1" cap="all" spc="160">
                <a:solidFill>
                  <a:srgbClr val="1F4E79"/>
                </a:solidFill>
                <a:latin typeface="Golos Text"/>
              </a:rPr>
              <a:t>Выводы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1001018"/>
            <a:ext cx="11303000" cy="51943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990"/>
              </a:lnSpc>
            </a:pPr>
            <a:r>
              <a:rPr lang="ru-RU" sz="3800" b="1" spc="-37">
                <a:solidFill>
                  <a:srgbClr val="2A2622"/>
                </a:solidFill>
                <a:latin typeface="Lora"/>
              </a:rPr>
              <a:t>Итоги исследования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79500" y="1970683"/>
            <a:ext cx="9232900" cy="6881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659"/>
              </a:lnSpc>
            </a:pPr>
            <a:r>
              <a:rPr lang="ru-RU" sz="1900" b="1">
                <a:solidFill>
                  <a:srgbClr val="2A2622"/>
                </a:solidFill>
                <a:latin typeface="Golos Text"/>
              </a:rPr>
              <a:t>Освещение — 38% энергопотребления</a:t>
            </a:r>
            <a:r>
              <a:rPr lang="ru-RU" sz="1900">
                <a:solidFill>
                  <a:srgbClr val="2A2622"/>
                </a:solidFill>
                <a:latin typeface="Golos Text"/>
              </a:rPr>
              <a:t> Доля освещения в общем расходе электроэнергии корпуса составляет 38%.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79500" y="2900164"/>
            <a:ext cx="9232900" cy="6881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659"/>
              </a:lnSpc>
            </a:pPr>
            <a:r>
              <a:rPr lang="ru-RU" sz="1900" b="1">
                <a:solidFill>
                  <a:srgbClr val="2A2622"/>
                </a:solidFill>
                <a:latin typeface="Golos Text"/>
              </a:rPr>
              <a:t>Снижение потребления вдвое</a:t>
            </a:r>
            <a:r>
              <a:rPr lang="ru-RU" sz="1900">
                <a:solidFill>
                  <a:srgbClr val="2A2622"/>
                </a:solidFill>
                <a:latin typeface="Golos Text"/>
              </a:rPr>
              <a:t> Замена ламп на светодиодные сокращает годовое потребление с 3960 до 1980 кВт·ч.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1079500" y="3829645"/>
            <a:ext cx="9232900" cy="6881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659"/>
              </a:lnSpc>
            </a:pPr>
            <a:r>
              <a:rPr lang="ru-RU" sz="1900" b="1">
                <a:solidFill>
                  <a:srgbClr val="2A2622"/>
                </a:solidFill>
                <a:latin typeface="Golos Text"/>
              </a:rPr>
              <a:t>Годовая экономия — 13,9 тыс. руб.</a:t>
            </a:r>
            <a:r>
              <a:rPr lang="ru-RU" sz="1900">
                <a:solidFill>
                  <a:srgbClr val="2A2622"/>
                </a:solidFill>
                <a:latin typeface="Golos Text"/>
              </a:rPr>
              <a:t> Экономия на электроэнергии после замены составит около 13,9 тыс. рублей в год.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1079500" y="4759127"/>
            <a:ext cx="9232900" cy="6881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659"/>
              </a:lnSpc>
            </a:pPr>
            <a:r>
              <a:rPr lang="ru-RU" sz="1900" b="1">
                <a:solidFill>
                  <a:srgbClr val="2A2622"/>
                </a:solidFill>
                <a:latin typeface="Golos Text"/>
              </a:rPr>
              <a:t>Окупаемость — 12 месяцев</a:t>
            </a:r>
            <a:r>
              <a:rPr lang="ru-RU" sz="1900">
                <a:solidFill>
                  <a:srgbClr val="2A2622"/>
                </a:solidFill>
                <a:latin typeface="Golos Text"/>
              </a:rPr>
              <a:t> Проект окупается за год и рекомендуется к внедрению в 2026/2027 учебном году.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762000" y="5840968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706C67"/>
                </a:solidFill>
                <a:latin typeface="Golos Text"/>
              </a:rPr>
              <a:t>Проект рекомендуется к внедрению в 2026/2027 учебном году.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4025900"/>
            <a:ext cx="3073400" cy="889000"/>
          </a:xfrm>
          <a:prstGeom prst="roundRect">
            <a:avLst>
              <a:gd name="adj" fmla="val 2142"/>
            </a:avLst>
          </a:prstGeom>
          <a:noFill/>
          <a:ln w="6350" cap="flat">
            <a:solidFill>
              <a:srgbClr val="D9DCDD"/>
            </a:solidFill>
          </a:ln>
        </p:spPr>
      </p:sp>
      <p:sp>
        <p:nvSpPr>
          <p:cNvPr id="4" name="card4"/>
          <p:cNvSpPr/>
          <p:nvPr/>
        </p:nvSpPr>
        <p:spPr>
          <a:xfrm>
            <a:off x="3987800" y="4025900"/>
            <a:ext cx="3073400" cy="889000"/>
          </a:xfrm>
          <a:prstGeom prst="roundRect">
            <a:avLst>
              <a:gd name="adj" fmla="val 2142"/>
            </a:avLst>
          </a:prstGeom>
          <a:noFill/>
          <a:ln w="6350" cap="flat">
            <a:solidFill>
              <a:srgbClr val="D9DCDD"/>
            </a:solidFill>
          </a:ln>
        </p:spPr>
      </p:sp>
      <p:sp>
        <p:nvSpPr>
          <p:cNvPr id="5" name="card5"/>
          <p:cNvSpPr/>
          <p:nvPr/>
        </p:nvSpPr>
        <p:spPr>
          <a:xfrm>
            <a:off x="7213600" y="4025900"/>
            <a:ext cx="3073400" cy="889000"/>
          </a:xfrm>
          <a:prstGeom prst="roundRect">
            <a:avLst>
              <a:gd name="adj" fmla="val 2142"/>
            </a:avLst>
          </a:prstGeom>
          <a:noFill/>
          <a:ln w="6350" cap="flat">
            <a:solidFill>
              <a:srgbClr val="D9DCDD"/>
            </a:solidFill>
          </a:ln>
        </p:spPr>
      </p:sp>
      <p:sp>
        <p:nvSpPr>
          <p:cNvPr id="6" name="card6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1943100"/>
            <a:ext cx="113030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cap="all" spc="198">
                <a:solidFill>
                  <a:srgbClr val="1F4E79"/>
                </a:solidFill>
                <a:latin typeface="Golos Text"/>
              </a:rPr>
              <a:t>Финал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2190750"/>
            <a:ext cx="11303000" cy="9017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7000"/>
              </a:lnSpc>
            </a:pPr>
            <a:r>
              <a:rPr lang="ru-RU" sz="7000" b="1" spc="-209">
                <a:solidFill>
                  <a:srgbClr val="2A2622"/>
                </a:solidFill>
                <a:latin typeface="Lora"/>
              </a:rPr>
              <a:t>Спасибо за внимание!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3203575"/>
            <a:ext cx="6985000" cy="2984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250"/>
              </a:lnSpc>
            </a:pPr>
            <a:r>
              <a:rPr lang="ru-RU" sz="1500">
                <a:solidFill>
                  <a:srgbClr val="706C67"/>
                </a:solidFill>
                <a:latin typeface="Golos Text"/>
              </a:rPr>
              <a:t>Готова ответить на ваши вопросы по исследованию и результатам.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22350" y="4260850"/>
            <a:ext cx="3177032" cy="134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60"/>
              </a:lnSpc>
            </a:pPr>
            <a:r>
              <a:rPr lang="ru-RU" sz="800" cap="all" spc="112">
                <a:solidFill>
                  <a:srgbClr val="706C67"/>
                </a:solidFill>
                <a:latin typeface="Golos Text"/>
              </a:rPr>
              <a:t>Email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22350" y="4475480"/>
            <a:ext cx="306324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2A2622"/>
                </a:solidFill>
                <a:latin typeface="Golos Text"/>
              </a:rPr>
              <a:t>sokolova.m@example.ru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4248150" y="4260850"/>
            <a:ext cx="3177032" cy="134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60"/>
              </a:lnSpc>
            </a:pPr>
            <a:r>
              <a:rPr lang="ru-RU" sz="800" cap="all" spc="112">
                <a:solidFill>
                  <a:srgbClr val="706C67"/>
                </a:solidFill>
                <a:latin typeface="Golos Text"/>
              </a:rPr>
              <a:t>Руководитель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4248150" y="4475480"/>
            <a:ext cx="306324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2A2622"/>
                </a:solidFill>
                <a:latin typeface="Golos Text"/>
              </a:rPr>
              <a:t>И.П. Петров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7473950" y="4260850"/>
            <a:ext cx="3177032" cy="134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60"/>
              </a:lnSpc>
            </a:pPr>
            <a:r>
              <a:rPr lang="ru-RU" sz="800" cap="all" spc="112">
                <a:solidFill>
                  <a:srgbClr val="706C67"/>
                </a:solidFill>
                <a:latin typeface="Golos Text"/>
              </a:rPr>
              <a:t>Город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7473950" y="4475480"/>
            <a:ext cx="306324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2A2622"/>
                </a:solidFill>
                <a:latin typeface="Golos Text"/>
              </a:rPr>
              <a:t>Москва, 2026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laida">
  <a:themeElements>
    <a:clrScheme name="slaida">
      <a:dk1>
        <a:srgbClr val="1C1C1C"/>
      </a:dk1>
      <a:lt1>
        <a:srgbClr val="FFFFFF"/>
      </a:lt1>
      <a:dk2>
        <a:srgbClr val="44546A"/>
      </a:dk2>
      <a:lt2>
        <a:srgbClr val="E7E6E6"/>
      </a:lt2>
      <a:accent1>
        <a:srgbClr val="2F6BF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laida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slaida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solidFill>
            <a:schemeClr val="phClr"/>
          </a:solidFill>
        </a:ln>
        <a:ln w="12700">
          <a:solidFill>
            <a:schemeClr val="phClr"/>
          </a:solidFill>
        </a:ln>
        <a:ln w="19050">
          <a:solidFill>
            <a:schemeClr val="phClr"/>
          </a:solidFill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theme/theme2.xml><?xml version="1.0" encoding="utf-8"?>
<a:theme xmlns:a="http://schemas.openxmlformats.org/drawingml/2006/main" name="slaida">
  <a:themeElements>
    <a:clrScheme name="slaida">
      <a:dk1>
        <a:srgbClr val="1C1C1C"/>
      </a:dk1>
      <a:lt1>
        <a:srgbClr val="FFFFFF"/>
      </a:lt1>
      <a:dk2>
        <a:srgbClr val="44546A"/>
      </a:dk2>
      <a:lt2>
        <a:srgbClr val="E7E6E6"/>
      </a:lt2>
      <a:accent1>
        <a:srgbClr val="2F6BF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laida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slaida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solidFill>
            <a:schemeClr val="phClr"/>
          </a:solidFill>
        </a:ln>
        <a:ln w="12700">
          <a:solidFill>
            <a:schemeClr val="phClr"/>
          </a:solidFill>
        </a:ln>
        <a:ln w="19050">
          <a:solidFill>
            <a:schemeClr val="phClr"/>
          </a:solidFill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Application>Слайда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Шаблон презентации к защите учебной работы</dc:title>
  <dc:creator>Слайда</dc:creator>
</cp:coreProperties>
</file>