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  <p:sldId id="266" r:id="rId111"/>
    <p:sldId id="267" r:id="rId112"/>
  </p:sldIdLst>
  <p:sldSz cx="12192000" cy="6858000"/>
  <p:notesSz cx="6858000" cy="9144000"/>
  <p:embeddedFontLst>
    <p:embeddedFont>
      <p:font typeface="Manrope"/>
      <p:regular r:id="rId200"/>
      <p:bold r:id="rId201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111" Type="http://schemas.openxmlformats.org/officeDocument/2006/relationships/slide" Target="slides/slide11.xml"/><Relationship Id="rId112" Type="http://schemas.openxmlformats.org/officeDocument/2006/relationships/slide" Target="slides/slide12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Добрый день! Меня зовут Ирина, я представляю сервис доставки обедов «Полдень». Мы помогаем компаниям организовать корпоративное питание для офисов от 20 человек — без хлопот с поиском поставщиков и контролем качества. Сегодня я покажу, как устроен наш сервис, и расскажу, что он даёт офис-менеджеру и сотрудникам.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За каждым этапом работы стоит конкретный человек. Менеджер заявок принимает заказы до полудня и передаёт их на кухню. Технолог собирает меню на неделю и следит за качеством. Водитель-экспедитор привозит обеды к половине первого и проверяет комплектность. А аккаунт-менеджер всегда на связи, если нужно что-то изменить или уточнить. Так вы всегда знаете, к кому обратиться.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Теперь отвечу на вопросы, которые нам чаще всего задают офис-менеджеры. Первый — про минимальный заказ: он составляет 20 комплектов в день, это удобно для команд от 20 человек. Второй — про аллергены: мы учитываем индивидуальные особенности, в меню есть отметки, а при заказе можно указать пожелания. Третий — про документы: работаем официально, предоставляем договор, счёт, акт и УПД. И четвёртый — про оплату: безнал, счёт на юрлицо, возможна отсрочка. Если у вас есть другие вопросы — задавайте, с удовольствием отвечу.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Если вы хотите попробовать сервис — начните с расчёта. Оставьте заявку на сайте или напишите нам на почту, и за один рабочий день мы подготовим предложение под ваш офис. Наш менеджер уточнит количество сотрудников, график работы и предпочтения по меню. Все контакты — на экране, а по QR-коду можно сразу открыть форму заявки. Будем рады накормить вашу команду!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Прежде чем перейти к цифрам и тарифам, пара слов о нас. «Полдень» — это сервис доставки обедов в офисы: мы привозим свежие сбалансированные комплекты точно к обеду. Дальше покажу, как мы устроены, какие задачи решаем и что изменилось у клиентов за первый год работы.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Посмотрите на наши итоги за 2025 год — первый полный год работы. Мы начали с нуля и уже обслуживаем 240 офисов. В меню 25 блюд, и каждые две недели мы его полностью обновляем, чтобы людям не надоедало одно и то же. Эти цифры — база, на которой мы строим сервис в 2026 году.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Когда офис сам организует обеды, всё ложится на плечи офис-менеджера. Сначала — ручной подбор поставщиков: нужно найти, проверить, договориться. Потом — ежедневный контроль: вовремя ли привезли, всё ли свежее. Плюс договоры, счета, закрывающие документы — с каждым поставщиком отдельно. И в итоге офис-менеджер тратит на это часы, которые мог бы потратить на более важные задачи. Именно эти четыре проблемы мы и решаем.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Посмотрим, как устроен сервис со стороны клиента. Всё начинается с одной простой заявки — её можно отправить до полудня через сайт, мессенджер или просто по телефону. Дальше мы присылаем меню, вы подтверждаете состав и количество — и заказ зафиксирован, никаких лишних звонков. В день доставки партнёрская кухня готовит блюда из свежих продуктов и упаковывает каждый набор в отдельный контейнер. И к назначенному времени курьер привозит всё в офис — горячим и в полном составе. По сути, от вас нужен только один шаг — заявка, остальное мы берём на себя.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Посмотрите на итоги прошлого года — они говорят сами за себя. Мы доставили более тридцати одной тысячи обедов, и это не просто цифра, а тридцать одна тысяча решённых задач по организации питания. Среднее время доставки — сорок минут, это тот темп, который позволяет сотрудникам не отрываться от работы надолго. И самое главное — семьдесят восемь процентов клиентов возвращаются к нам снова. Это значит, что сервис действительно работает и его ценят. Дальше я покажу, как именно мы этого добились.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Посмотрите, сколько времени и сил уходит на обеды, когда вы организуете их сами. Подбор поставщиков, согласование меню, сбор заявок — всё это ложится на офис-менеджера. С нами это выглядит иначе: один договор вместо десятка контактов, электронные отчёты вместо ручных таблиц. А заявка на обед занимает две минуты — просто выбрали блюда и подтвердили. Дальше покажу, сколько это стоит.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Теперь о главном — о деньгах. Мы сделали три тарифа, чтобы вы платили только за то, что реально нужно вашей команде. Базовый «Бизнес-ланч» — это полноценный комплекс из супа, горячего и салата за 440 рублей. «Комбо» добавляет напиток и стоит 520 — это самый популярный вариант у наших клиентов. А «Премиум» за 690 рублей — для тех, кто хочет десерт и гарантированную доставку к половине первого. Все цены — за один комплекс, без скрытых платежей. Дальше покажу, как это работает на реальном примере.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За первый квартал 2026 года мы видим, как изменилась жизнь клиента. Доля сотрудников, которые заказывают обед в офисе, выросла с 60% до 85% — значит, сервис действительно удобен и востребован. Офис-менеджер теперь тратит на организацию обедов всего один час в неделю вместо шести — это освободило целый день в месяц. И главное — средняя оценка блюд 4,6 из 5, то есть еда нравится людям. Такой результат подтверждает, что наш подход работает.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2d89ffcc9d1ed120.pn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a538e0a20310414e.png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m6122c4a842afc3d4.png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mb4edf107ece8fe31.png"/><Relationship Id="rId4" Type="http://schemas.openxmlformats.org/officeDocument/2006/relationships/image" Target="../media/mbdd6632321c975ac.png"/><Relationship Id="rId5" Type="http://schemas.openxmlformats.org/officeDocument/2006/relationships/image" Target="../media/m85263070b2a190c7.sv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79e709d63e714d99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41cd24103ae695c6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28b413ce8503a6f6.pn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814c4aa1979f4312.png"/><Relationship Id="rId4" Type="http://schemas.openxmlformats.org/officeDocument/2006/relationships/image" Target="../media/me4007884109e7d5a.png"/><Relationship Id="rId5" Type="http://schemas.openxmlformats.org/officeDocument/2006/relationships/image" Target="../media/m74edf56412d37610.svg"/><Relationship Id="rId6" Type="http://schemas.openxmlformats.org/officeDocument/2006/relationships/image" Target="../media/meb922b6f0314b87f.png"/><Relationship Id="rId7" Type="http://schemas.openxmlformats.org/officeDocument/2006/relationships/image" Target="../media/m74edf56412d37610.svg"/><Relationship Id="rId8" Type="http://schemas.openxmlformats.org/officeDocument/2006/relationships/image" Target="../media/m3b9702816abcb4a6.png"/><Relationship Id="rId9" Type="http://schemas.openxmlformats.org/officeDocument/2006/relationships/image" Target="../media/m74edf56412d37610.sv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29e60cff32285973.pn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b4edf107ece8fe31.png"/><Relationship Id="rId4" Type="http://schemas.openxmlformats.org/officeDocument/2006/relationships/image" Target="../media/md31837e82c6e5285.png"/><Relationship Id="rId5" Type="http://schemas.openxmlformats.org/officeDocument/2006/relationships/image" Target="../media/mc23ea5897fc1f36b.sv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429a0443dd831dbb.pn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dd557c003d0aee9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rgbClr val="E85D2A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55700" y="625475"/>
            <a:ext cx="1049576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15171C"/>
                </a:solidFill>
                <a:latin typeface="Manrope"/>
              </a:rPr>
              <a:t>Полдень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2016820"/>
            <a:ext cx="1003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E85D2A"/>
                </a:solidFill>
                <a:latin typeface="Manrope"/>
              </a:rPr>
              <a:t>Корпоративное питание · Презентация сервиса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2289870"/>
            <a:ext cx="9423400" cy="14527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70"/>
              </a:lnSpc>
            </a:pPr>
            <a:r>
              <a:rPr lang="ru-RU" sz="5400" b="1" spc="-107">
                <a:solidFill>
                  <a:srgbClr val="15171C"/>
                </a:solidFill>
                <a:latin typeface="Manrope"/>
              </a:rPr>
              <a:t>«Полдень» — доставка обедов в офис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3837880"/>
            <a:ext cx="70104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1600">
                <a:solidFill>
                  <a:srgbClr val="636569"/>
                </a:solidFill>
                <a:latin typeface="Manrope"/>
              </a:rPr>
              <a:t>Корпоративные обеды для офисов от 20 человек: меню, доставка к назначенному времени и отчётность для офис-менеджера.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5848350"/>
            <a:ext cx="987322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Автор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6057900"/>
            <a:ext cx="866418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Полдень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890415" y="5848350"/>
            <a:ext cx="1533223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Роль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890415" y="6057900"/>
            <a:ext cx="1412319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Отдел продаж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3473748" y="5848350"/>
            <a:ext cx="6348214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Аудитория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3473748" y="6057900"/>
            <a:ext cx="6348214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Для руководителей и офис-менеджеров компаний от 20 сотрудников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2705100" y="2088257"/>
            <a:ext cx="1270000" cy="1270000"/>
          </a:xfrm>
          <a:prstGeom prst="roundRect">
            <a:avLst>
              <a:gd name="adj" fmla="val 37500"/>
            </a:avLst>
          </a:prstGeom>
          <a:solidFill>
            <a:srgbClr val="FFEBE4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8216900" y="2088257"/>
            <a:ext cx="1270000" cy="1270000"/>
          </a:xfrm>
          <a:prstGeom prst="roundRect">
            <a:avLst>
              <a:gd name="adj" fmla="val 37500"/>
            </a:avLst>
          </a:prstGeom>
          <a:solidFill>
            <a:srgbClr val="FFEBE4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2705001" y="4370388"/>
            <a:ext cx="1270000" cy="1270000"/>
          </a:xfrm>
          <a:prstGeom prst="roundRect">
            <a:avLst>
              <a:gd name="adj" fmla="val 37500"/>
            </a:avLst>
          </a:prstGeom>
          <a:solidFill>
            <a:srgbClr val="FFEBE4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8216900" y="4370388"/>
            <a:ext cx="1270000" cy="1270000"/>
          </a:xfrm>
          <a:prstGeom prst="roundRect">
            <a:avLst>
              <a:gd name="adj" fmla="val 37500"/>
            </a:avLst>
          </a:prstGeom>
          <a:solidFill>
            <a:srgbClr val="FFEBE4"/>
          </a:solidFill>
          <a:ln>
            <a:noFill/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542131"/>
            <a:ext cx="2250067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E85D2A"/>
                </a:solidFill>
                <a:latin typeface="Manrope"/>
              </a:rPr>
              <a:t>Команда «Полдень»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1074837"/>
            <a:ext cx="11303000" cy="4927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780"/>
              </a:lnSpc>
            </a:pPr>
            <a:r>
              <a:rPr lang="ru-RU" sz="3600" b="1" spc="-71">
                <a:solidFill>
                  <a:srgbClr val="15171C"/>
                </a:solidFill>
                <a:latin typeface="Manrope"/>
              </a:rPr>
              <a:t>Кто отвечает за ваш обед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2578100" y="2437507"/>
            <a:ext cx="1524000" cy="515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960"/>
              </a:lnSpc>
            </a:pPr>
            <a:r>
              <a:rPr lang="ru-RU" sz="3300" b="1">
                <a:solidFill>
                  <a:srgbClr val="E85D2A"/>
                </a:solidFill>
                <a:latin typeface="Manrope"/>
              </a:rPr>
              <a:t>АС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2361763" y="3504307"/>
            <a:ext cx="1956673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15171C"/>
                </a:solidFill>
                <a:latin typeface="Manrope"/>
              </a:rPr>
              <a:t>Анна Соколова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2519331" y="3824288"/>
            <a:ext cx="1641539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rgbClr val="E85D2A"/>
                </a:solidFill>
                <a:latin typeface="Manrope"/>
              </a:rPr>
              <a:t>Менеджер заявок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8089900" y="2437507"/>
            <a:ext cx="1524000" cy="515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960"/>
              </a:lnSpc>
            </a:pPr>
            <a:r>
              <a:rPr lang="ru-RU" sz="3300" b="1">
                <a:solidFill>
                  <a:srgbClr val="E85D2A"/>
                </a:solidFill>
                <a:latin typeface="Manrope"/>
              </a:rPr>
              <a:t>ДВ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788791" y="3504307"/>
            <a:ext cx="2126218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15171C"/>
                </a:solidFill>
                <a:latin typeface="Manrope"/>
              </a:rPr>
              <a:t>Дмитрий Волков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406545" y="3824288"/>
            <a:ext cx="890611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rgbClr val="E85D2A"/>
                </a:solidFill>
                <a:latin typeface="Manrope"/>
              </a:rPr>
              <a:t>Технолог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2578001" y="4719638"/>
            <a:ext cx="1524000" cy="515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960"/>
              </a:lnSpc>
            </a:pPr>
            <a:r>
              <a:rPr lang="ru-RU" sz="3300" b="1">
                <a:solidFill>
                  <a:srgbClr val="E85D2A"/>
                </a:solidFill>
                <a:latin typeface="Manrope"/>
              </a:rPr>
              <a:t>ИП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2456071" y="5786438"/>
            <a:ext cx="1767959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15171C"/>
                </a:solidFill>
                <a:latin typeface="Manrope"/>
              </a:rPr>
              <a:t>Игорь Петров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2323483" y="6106418"/>
            <a:ext cx="2033135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rgbClr val="E85D2A"/>
                </a:solidFill>
                <a:latin typeface="Manrope"/>
              </a:rPr>
              <a:t>Водитель-экспедитор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089900" y="4719638"/>
            <a:ext cx="1524000" cy="515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960"/>
              </a:lnSpc>
            </a:pPr>
            <a:r>
              <a:rPr lang="ru-RU" sz="3300" b="1">
                <a:solidFill>
                  <a:srgbClr val="E85D2A"/>
                </a:solidFill>
                <a:latin typeface="Manrope"/>
              </a:rPr>
              <a:t>МК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7841655" y="5786438"/>
            <a:ext cx="2020491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15171C"/>
                </a:solidFill>
                <a:latin typeface="Manrope"/>
              </a:rPr>
              <a:t>Мария Крылова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7975052" y="6106418"/>
            <a:ext cx="1753695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rgbClr val="E85D2A"/>
                </a:solidFill>
                <a:latin typeface="Manrope"/>
              </a:rPr>
              <a:t>Аккаунт-менеджер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17600" y="1118890"/>
            <a:ext cx="596805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E85D2A"/>
                </a:solidFill>
                <a:latin typeface="Manrope"/>
              </a:rPr>
              <a:t>FAQ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166429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Частые вопросы офис-менеджера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2821186"/>
            <a:ext cx="271363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E85D2A"/>
                </a:solidFill>
                <a:latin typeface="Manrope"/>
              </a:rPr>
              <a:t>Q.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033363" y="2802136"/>
            <a:ext cx="3016806" cy="2336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740"/>
              </a:lnSpc>
            </a:pPr>
            <a:r>
              <a:rPr lang="ru-RU" sz="1450" b="1">
                <a:solidFill>
                  <a:srgbClr val="15171C"/>
                </a:solidFill>
                <a:latin typeface="Manrope"/>
              </a:rPr>
              <a:t>Какой минимальный заказ?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041400" y="3143151"/>
            <a:ext cx="47625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Минимальный заказ — 20 комплектов в день. Это удобно для команд от 20 человек, а для небольших офисов можно заказывать несколько раз в неделю.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6413500" y="2821186"/>
            <a:ext cx="271363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E85D2A"/>
                </a:solidFill>
                <a:latin typeface="Manrope"/>
              </a:rPr>
              <a:t>Q.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6684863" y="2802136"/>
            <a:ext cx="4932363" cy="2336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740"/>
              </a:lnSpc>
            </a:pPr>
            <a:r>
              <a:rPr lang="ru-RU" sz="1450" b="1">
                <a:solidFill>
                  <a:srgbClr val="15171C"/>
                </a:solidFill>
                <a:latin typeface="Manrope"/>
              </a:rPr>
              <a:t>Можно ли адаптировать меню под аллергены?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6692900" y="3143151"/>
            <a:ext cx="47625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Да, мы учитываем аллергии и диеты. В меню есть отметки по аллергенам, а при заказе можно указать индивидуальные пожелания — шеф-повар скорректирует блюда.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4468118"/>
            <a:ext cx="166588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200">
                <a:solidFill>
                  <a:srgbClr val="E85D2A"/>
                </a:solidFill>
                <a:latin typeface="Manrope"/>
              </a:rPr>
              <a:t>Q.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30188" y="4449068"/>
            <a:ext cx="4773712" cy="45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740"/>
              </a:lnSpc>
            </a:pPr>
            <a:r>
              <a:rPr lang="ru-RU" sz="1450" b="1">
                <a:solidFill>
                  <a:srgbClr val="15171C"/>
                </a:solidFill>
                <a:latin typeface="Manrope"/>
              </a:rPr>
              <a:t>Какие закрывающие документы вы предоставляете?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41400" y="5011043"/>
            <a:ext cx="47625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Мы работаем официально: предоставляем договор, счёт, акт и УПД. Все документы формируются автоматически и приходят на e-mail после каждой доставки.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13500" y="4468118"/>
            <a:ext cx="271363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E85D2A"/>
                </a:solidFill>
                <a:latin typeface="Manrope"/>
              </a:rPr>
              <a:t>Q.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6684863" y="4449068"/>
            <a:ext cx="3806785" cy="2336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740"/>
              </a:lnSpc>
            </a:pPr>
            <a:r>
              <a:rPr lang="ru-RU" sz="1450" b="1">
                <a:solidFill>
                  <a:srgbClr val="15171C"/>
                </a:solidFill>
                <a:latin typeface="Manrope"/>
              </a:rPr>
              <a:t>Какие форматы оплаты доступны?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6692900" y="4790083"/>
            <a:ext cx="47625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Оплата по безналичному расчёту: счёт на юрлицо, оплата картой или по договору с отсрочкой платежа. Для постоянных клиентов — гибкие условия.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5171C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4792266"/>
            <a:ext cx="2120602" cy="533400"/>
          </a:xfrm>
          <a:prstGeom prst="roundRect">
            <a:avLst>
              <a:gd name="adj" fmla="val 28571"/>
            </a:avLst>
          </a:prstGeom>
          <a:solidFill>
            <a:srgbClr val="E85D2A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035002" y="4792266"/>
            <a:ext cx="1641574" cy="533400"/>
          </a:xfrm>
          <a:prstGeom prst="roundRect">
            <a:avLst>
              <a:gd name="adj" fmla="val 28571"/>
            </a:avLst>
          </a:prstGeom>
          <a:noFill/>
          <a:ln w="6350" cap="flat">
            <a:solidFill>
              <a:srgbClr val="FFFFFF">
                <a:alpha val="30196"/>
              </a:srgbClr>
            </a:solidFill>
          </a:ln>
        </p:spPr>
      </p:sp>
      <p:sp>
        <p:nvSpPr>
          <p:cNvPr id="6" name="card6"/>
          <p:cNvSpPr/>
          <p:nvPr/>
        </p:nvSpPr>
        <p:spPr>
          <a:xfrm>
            <a:off x="8890000" y="1968500"/>
            <a:ext cx="2413000" cy="2413000"/>
          </a:xfrm>
          <a:prstGeom prst="roundRect">
            <a:avLst>
              <a:gd name="adj" fmla="val 9473"/>
            </a:avLst>
          </a:prstGeom>
          <a:solidFill>
            <a:srgbClr val="FFFFFF"/>
          </a:solidFill>
          <a:ln>
            <a:noFill/>
          </a:ln>
        </p:spPr>
      </p:sp>
      <p:pic>
        <p:nvPicPr>
          <p:cNvPr id="7" name="pic7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18600" y="2197100"/>
            <a:ext cx="1955800" cy="1955800"/>
          </a:xfrm>
          <a:prstGeom prst="rect">
            <a:avLst/>
          </a:prstGeom>
        </p:spPr>
      </p:pic>
      <p:sp>
        <p:nvSpPr>
          <p:cNvPr id="8" name="text8"/>
          <p:cNvSpPr>
            <a:spLocks noChangeArrowheads="1"/>
          </p:cNvSpPr>
          <p:nvPr/>
        </p:nvSpPr>
        <p:spPr>
          <a:xfrm>
            <a:off x="762000" y="1532235"/>
            <a:ext cx="7747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FFFFFF"/>
                </a:solidFill>
                <a:latin typeface="Manrope"/>
              </a:rPr>
              <a:t>Следующий шаг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1811635"/>
            <a:ext cx="7137400" cy="19328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040"/>
              </a:lnSpc>
            </a:pPr>
            <a:r>
              <a:rPr lang="ru-RU" sz="4800" b="1" spc="-119">
                <a:solidFill>
                  <a:srgbClr val="FFFFFF"/>
                </a:solidFill>
                <a:latin typeface="Manrope"/>
              </a:rPr>
              <a:t>Рассчитайте стоимость обедов для вашего офиса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3828653"/>
            <a:ext cx="5740400" cy="5651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75"/>
              </a:lnSpc>
            </a:pPr>
            <a:r>
              <a:rPr lang="ru-RU" sz="1450">
                <a:solidFill>
                  <a:srgbClr val="FFFFFF"/>
                </a:solidFill>
                <a:latin typeface="Manrope"/>
              </a:rPr>
              <a:t>Оставьте заявку — за один рабочий день подготовим расчёт под количество сотрудников и формат офиса.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976660" y="4941491"/>
            <a:ext cx="1691283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Оставить заявку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3297565" y="4941491"/>
            <a:ext cx="1116449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FFFFFF"/>
                </a:solidFill>
                <a:latin typeface="Manrope"/>
              </a:rPr>
              <a:t>Позвонить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750300" y="4559300"/>
            <a:ext cx="2692400" cy="342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00"/>
              </a:lnSpc>
            </a:pPr>
            <a:r>
              <a:rPr lang="ru-RU" sz="950" cap="all" spc="133">
                <a:solidFill>
                  <a:srgbClr val="FFFFFF"/>
                </a:solidFill>
                <a:latin typeface="Manrope"/>
              </a:rPr>
              <a:t>Сканируйте — откроется форма заявки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762000" y="635000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FFFFFF"/>
                </a:solidFill>
                <a:latin typeface="Manrope"/>
              </a:rPr>
              <a:t>Раздел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1321197"/>
            <a:ext cx="11303000" cy="2171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300"/>
              </a:lnSpc>
            </a:pPr>
            <a:r>
              <a:rPr lang="ru-RU" sz="17000" b="1" spc="-679">
                <a:solidFill>
                  <a:srgbClr val="E85D2A"/>
                </a:solidFill>
                <a:latin typeface="Manrope"/>
              </a:rPr>
              <a:t>02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3867547"/>
            <a:ext cx="9525000" cy="599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620"/>
              </a:lnSpc>
            </a:pPr>
            <a:r>
              <a:rPr lang="ru-RU" sz="4400" b="1" spc="-87">
                <a:solidFill>
                  <a:srgbClr val="FFFFFF"/>
                </a:solidFill>
                <a:latin typeface="Manrope"/>
              </a:rPr>
              <a:t>О компании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5758656"/>
            <a:ext cx="6375400" cy="4730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250">
                <a:solidFill>
                  <a:srgbClr val="FFFFFF"/>
                </a:solidFill>
                <a:latin typeface="Manrope"/>
              </a:rPr>
              <a:t>«Полдень» — сервис доставки сбалансированных обедов в офисы. Расскажем, кто мы, как устроен сервис и почему компании выбирают нас.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0983317" y="5916613"/>
            <a:ext cx="701699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80"/>
              </a:lnSpc>
            </a:pPr>
            <a:r>
              <a:rPr lang="ru-RU" sz="900" spc="126">
                <a:solidFill>
                  <a:srgbClr val="FFFFFF"/>
                </a:solidFill>
                <a:latin typeface="Manrope"/>
              </a:rPr>
              <a:t>02 / 12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808883"/>
            <a:ext cx="3420467" cy="1841500"/>
          </a:xfrm>
          <a:prstGeom prst="roundRect">
            <a:avLst>
              <a:gd name="adj" fmla="val 1241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4385667" y="2808883"/>
            <a:ext cx="3420566" cy="1841500"/>
          </a:xfrm>
          <a:prstGeom prst="roundRect">
            <a:avLst>
              <a:gd name="adj" fmla="val 1241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8009434" y="2808883"/>
            <a:ext cx="3420566" cy="1841500"/>
          </a:xfrm>
          <a:prstGeom prst="roundRect">
            <a:avLst>
              <a:gd name="adj" fmla="val 1241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117600" y="1769467"/>
            <a:ext cx="1406509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E85D2A"/>
                </a:solidFill>
                <a:latin typeface="Manrope"/>
              </a:rPr>
              <a:t>О компании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2029123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«Полдень» в цифрах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41400" y="2999383"/>
            <a:ext cx="3496667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E85D2A"/>
                </a:solidFill>
                <a:latin typeface="Manrope"/>
              </a:rPr>
              <a:t>240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41400" y="3799483"/>
            <a:ext cx="343400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Офисов обслуживаем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1400" y="4136033"/>
            <a:ext cx="3434001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по итогам 2025 года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665067" y="2999383"/>
            <a:ext cx="34967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E85D2A"/>
                </a:solidFill>
                <a:latin typeface="Manrope"/>
              </a:rPr>
              <a:t>25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665067" y="3799483"/>
            <a:ext cx="343412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Блюд в меню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665067" y="4136033"/>
            <a:ext cx="343412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 ротацией каждые 2 недели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288834" y="2999383"/>
            <a:ext cx="34967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E85D2A"/>
                </a:solidFill>
                <a:latin typeface="Manrope"/>
              </a:rPr>
              <a:t>1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288834" y="3799483"/>
            <a:ext cx="343412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Год на рынке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288834" y="4136033"/>
            <a:ext cx="343412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работаем с 2025 года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762000" y="4840883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За 2025 год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27000" y="64579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Внутренние данные компании, 2025 год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card6"/>
          <p:cNvSpPr/>
          <p:nvPr/>
        </p:nvSpPr>
        <p:spPr>
          <a:xfrm>
            <a:off x="61722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615950"/>
            <a:ext cx="1837515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E85D2A"/>
                </a:solidFill>
                <a:latin typeface="Manrope"/>
              </a:rPr>
              <a:t>Задача клиента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Почему сложно организовать обеды без подрядчика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E85D2A"/>
                </a:solidFill>
                <a:latin typeface="Manrope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Ручной подбор поставщиков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Поиск, проверка и согласование поставщиков вручную — без гарантий качества и стабильности.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E85D2A"/>
                </a:solidFill>
                <a:latin typeface="Manrope"/>
              </a:rPr>
              <a:t>02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Контроль качества и сроков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Каждый день нужно проверять, вовремя ли привезли, всё ли свежее и соответствует заказу.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E85D2A"/>
                </a:solidFill>
                <a:latin typeface="Manrope"/>
              </a:rPr>
              <a:t>03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Договоры и документы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806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Согласование договоров, счетов и закрывающих документов с каждым поставщиком — отдельная рутина.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4833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E85D2A"/>
                </a:solidFill>
                <a:latin typeface="Manrope"/>
              </a:rPr>
              <a:t>04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Время офис-менеджера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4806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Координация заказов, звонки и решение проблем отнимают часы, которые нужны для других задач.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929606"/>
            <a:ext cx="2247900" cy="4065984"/>
          </a:xfrm>
          <a:prstGeom prst="roundRect">
            <a:avLst>
              <a:gd name="adj" fmla="val 10169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3568700" y="1929606"/>
            <a:ext cx="2247900" cy="4065984"/>
          </a:xfrm>
          <a:prstGeom prst="roundRect">
            <a:avLst>
              <a:gd name="adj" fmla="val 10169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6375400" y="1929606"/>
            <a:ext cx="2247900" cy="4065984"/>
          </a:xfrm>
          <a:prstGeom prst="roundRect">
            <a:avLst>
              <a:gd name="adj" fmla="val 10169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9182100" y="1929606"/>
            <a:ext cx="2247900" cy="4065984"/>
          </a:xfrm>
          <a:prstGeom prst="roundRect">
            <a:avLst>
              <a:gd name="adj" fmla="val 10169"/>
            </a:avLst>
          </a:prstGeom>
          <a:solidFill>
            <a:srgbClr val="15171C"/>
          </a:solidFill>
          <a:ln>
            <a:noFill/>
          </a:ln>
        </p:spPr>
      </p:sp>
      <p:pic>
        <p:nvPicPr>
          <p:cNvPr id="7" name="pic7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62300" y="3854648"/>
            <a:ext cx="254000" cy="215900"/>
          </a:xfrm>
          <a:prstGeom prst="rect">
            <a:avLst/>
          </a:prstGeom>
        </p:spPr>
      </p:pic>
      <p:pic>
        <p:nvPicPr>
          <p:cNvPr id="8" name="pic8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69000" y="3854648"/>
            <a:ext cx="254000" cy="215900"/>
          </a:xfrm>
          <a:prstGeom prst="rect">
            <a:avLst/>
          </a:prstGeom>
        </p:spPr>
      </p:pic>
      <p:pic>
        <p:nvPicPr>
          <p:cNvPr id="9" name="pic9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75700" y="3854648"/>
            <a:ext cx="254000" cy="215900"/>
          </a:xfrm>
          <a:prstGeom prst="rect">
            <a:avLst/>
          </a:prstGeom>
        </p:spPr>
      </p:pic>
      <p:sp>
        <p:nvSpPr>
          <p:cNvPr id="10" name="text10"/>
          <p:cNvSpPr>
            <a:spLocks noChangeArrowheads="1"/>
          </p:cNvSpPr>
          <p:nvPr/>
        </p:nvSpPr>
        <p:spPr>
          <a:xfrm>
            <a:off x="1117600" y="843260"/>
            <a:ext cx="1965508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E85D2A"/>
                </a:solidFill>
                <a:latin typeface="Manrope"/>
              </a:rPr>
              <a:t>Как это работает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931466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Как устроен «Полдень»: четыре шага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66800" y="2145506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E85D2A"/>
                </a:solidFill>
                <a:latin typeface="Manrope"/>
              </a:rPr>
              <a:t>1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66800" y="3098006"/>
            <a:ext cx="196596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Заявка до 12:00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66800" y="3478411"/>
            <a:ext cx="1663700" cy="2137966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Офис-менеджер отправляет заявку на нужное число обедов — через сайт, мессенджер или по телефону. Достаточно сделать это один раз до полудня.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3873500" y="2145506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E85D2A"/>
                </a:solidFill>
                <a:latin typeface="Manrope"/>
              </a:rPr>
              <a:t>2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3873500" y="3098006"/>
            <a:ext cx="1663700" cy="546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0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Меню и подтверждение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3873500" y="3745111"/>
            <a:ext cx="1663700" cy="19018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Присылаем меню на выбор с вариантами блюд. Клиент подтверждает состав и количество — заказ зафиксирован, никаких звонков и уточнений.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680200" y="2145506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E85D2A"/>
                </a:solidFill>
                <a:latin typeface="Manrope"/>
              </a:rPr>
              <a:t>3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680200" y="3098006"/>
            <a:ext cx="1663700" cy="546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0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Приготовление на кухне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680200" y="3745111"/>
            <a:ext cx="1663700" cy="19018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Партнёрская кухня готовит блюда в день доставки из свежих продуктов. Каждый набор упаковывается в одноразовый контейнер и термосумку.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9486900" y="2145506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E85D2A"/>
                </a:solidFill>
                <a:latin typeface="Manrope"/>
              </a:rPr>
              <a:t>4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9486900" y="3098006"/>
            <a:ext cx="1663700" cy="812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00"/>
              </a:lnSpc>
            </a:pPr>
            <a:r>
              <a:rPr lang="ru-RU" sz="1550" b="1">
                <a:solidFill>
                  <a:srgbClr val="FFFFFF"/>
                </a:solidFill>
                <a:latin typeface="Manrope"/>
              </a:rPr>
              <a:t>Доставка к назначенному времени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9486900" y="4011811"/>
            <a:ext cx="1663700" cy="1665684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FFFFFF"/>
                </a:solidFill>
                <a:latin typeface="Manrope"/>
              </a:rPr>
              <a:t>Курьер привозит обеды в офис точно к назначенному часу — горячими и в полном составе. Остаётся только раздать и пообедать.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17600" y="1828205"/>
            <a:ext cx="1848707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E85D2A"/>
                </a:solidFill>
                <a:latin typeface="Manrope"/>
              </a:rPr>
              <a:t>Итоги 2025 года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2183110"/>
            <a:ext cx="11303000" cy="4927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780"/>
              </a:lnSpc>
            </a:pPr>
            <a:r>
              <a:rPr lang="ru-RU" sz="3600" b="1" spc="-71">
                <a:solidFill>
                  <a:srgbClr val="15171C"/>
                </a:solidFill>
                <a:latin typeface="Manrope"/>
              </a:rPr>
              <a:t>Как работает сервис — в цифрах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1092200" y="2859980"/>
            <a:ext cx="3454400" cy="762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05"/>
              </a:lnSpc>
            </a:pPr>
            <a:r>
              <a:rPr lang="ru-RU" sz="5900" b="1" spc="-176">
                <a:solidFill>
                  <a:srgbClr val="E85D2A"/>
                </a:solidFill>
                <a:latin typeface="Manrope"/>
              </a:rPr>
              <a:t>31 500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092200" y="3781326"/>
            <a:ext cx="338328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Доставленных обедов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092200" y="4105176"/>
            <a:ext cx="338328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за год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4699000" y="2859980"/>
            <a:ext cx="3454400" cy="762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05"/>
              </a:lnSpc>
            </a:pPr>
            <a:r>
              <a:rPr lang="ru-RU" sz="5900" b="1" spc="-176">
                <a:solidFill>
                  <a:srgbClr val="E85D2A"/>
                </a:solidFill>
                <a:latin typeface="Manrope"/>
              </a:rPr>
              <a:t>40 мин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4699000" y="3781326"/>
            <a:ext cx="338328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Среднее время доставки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4699000" y="4105176"/>
            <a:ext cx="338328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от заказа до офиса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8305800" y="2815530"/>
            <a:ext cx="3454400" cy="965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7125"/>
              </a:lnSpc>
            </a:pPr>
            <a:r>
              <a:rPr lang="ru-RU" sz="7500" b="1" spc="-224">
                <a:solidFill>
                  <a:srgbClr val="E85D2A"/>
                </a:solidFill>
                <a:latin typeface="Manrope"/>
              </a:rPr>
              <a:t>78%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8305800" y="3974405"/>
            <a:ext cx="338328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Повторных клиентов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305800" y="4298255"/>
            <a:ext cx="338328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заказывают снова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62000" y="4782046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За 2025 год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27000" y="64579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За 2025 год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698500"/>
            <a:ext cx="2172494" cy="3302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15171C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6731000" y="698500"/>
            <a:ext cx="886520" cy="330200"/>
          </a:xfrm>
          <a:prstGeom prst="roundRect">
            <a:avLst>
              <a:gd name="adj" fmla="val 50000"/>
            </a:avLst>
          </a:prstGeom>
          <a:solidFill>
            <a:srgbClr val="E85D2A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5791200" y="3124200"/>
            <a:ext cx="609600" cy="6096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  <a:effectLst>
            <a:outerShdw blurRad="203200" dist="50800" dir="5400000" rotWithShape="0">
              <a:srgbClr val="000000">
                <a:alpha val="25098"/>
              </a:srgbClr>
            </a:outerShdw>
          </a:effectLst>
        </p:spPr>
      </p:sp>
      <p:pic>
        <p:nvPicPr>
          <p:cNvPr id="8" name="pic8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88050" y="3333750"/>
            <a:ext cx="215900" cy="190500"/>
          </a:xfrm>
          <a:prstGeom prst="rect">
            <a:avLst/>
          </a:prstGeom>
        </p:spPr>
      </p:pic>
      <p:sp>
        <p:nvSpPr>
          <p:cNvPr id="9" name="text9"/>
          <p:cNvSpPr>
            <a:spLocks noChangeArrowheads="1"/>
          </p:cNvSpPr>
          <p:nvPr/>
        </p:nvSpPr>
        <p:spPr>
          <a:xfrm>
            <a:off x="939800" y="777875"/>
            <a:ext cx="2342833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636569"/>
                </a:solidFill>
                <a:latin typeface="Manrope"/>
              </a:rPr>
              <a:t>Сравнение подходов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1263650"/>
            <a:ext cx="4724400" cy="711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750"/>
              </a:lnSpc>
            </a:pPr>
            <a:r>
              <a:rPr lang="ru-RU" sz="2500" b="1" spc="-49">
                <a:solidFill>
                  <a:srgbClr val="636569"/>
                </a:solidFill>
                <a:latin typeface="Manrope"/>
              </a:rPr>
              <a:t>Как было и как стало с «Полдень»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2307590"/>
            <a:ext cx="265708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636569"/>
                </a:solidFill>
                <a:latin typeface="Manrope"/>
              </a:rPr>
              <a:t>—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53108" y="2308225"/>
            <a:ext cx="4612382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Ручной подбор поставщиков и согласование меню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62000" y="2772331"/>
            <a:ext cx="265708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636569"/>
                </a:solidFill>
                <a:latin typeface="Manrope"/>
              </a:rPr>
              <a:t>—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53108" y="2772966"/>
            <a:ext cx="3931047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Непрозрачные расходы и отчёты вручную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762000" y="3237071"/>
            <a:ext cx="265708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636569"/>
                </a:solidFill>
                <a:latin typeface="Manrope"/>
              </a:rPr>
              <a:t>—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53108" y="3237706"/>
            <a:ext cx="3464838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6 часов в неделю у офис-менеджера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6908800" y="777875"/>
            <a:ext cx="82048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FFFFFF"/>
                </a:solidFill>
                <a:latin typeface="Manrope"/>
              </a:rPr>
              <a:t>После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731000" y="1263650"/>
            <a:ext cx="4724400" cy="711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750"/>
              </a:lnSpc>
            </a:pPr>
            <a:r>
              <a:rPr lang="ru-RU" sz="2500" b="1" spc="-49">
                <a:solidFill>
                  <a:srgbClr val="FFFFFF"/>
                </a:solidFill>
                <a:latin typeface="Manrope"/>
              </a:rPr>
              <a:t>Один договор, отчёты онлайн, заявка за 2 минуты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731000" y="2307590"/>
            <a:ext cx="229592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E85D2A"/>
                </a:solidFill>
                <a:latin typeface="Manrope"/>
              </a:rPr>
              <a:t>+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985992" y="2308225"/>
            <a:ext cx="4351933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FFFFFF"/>
                </a:solidFill>
                <a:latin typeface="Manrope"/>
              </a:rPr>
              <a:t>Один договор и фиксированное меню на выбор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731000" y="2772331"/>
            <a:ext cx="229592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E85D2A"/>
                </a:solidFill>
                <a:latin typeface="Manrope"/>
              </a:rPr>
              <a:t>+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6985992" y="2772966"/>
            <a:ext cx="3787259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FFFFFF"/>
                </a:solidFill>
                <a:latin typeface="Manrope"/>
              </a:rPr>
              <a:t>Электронные отчёты по каждому заказу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6731000" y="3237071"/>
            <a:ext cx="229592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E85D2A"/>
                </a:solidFill>
                <a:latin typeface="Manrope"/>
              </a:rPr>
              <a:t>+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6985992" y="3237706"/>
            <a:ext cx="4513957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FFFFFF"/>
                </a:solidFill>
                <a:latin typeface="Manrope"/>
              </a:rPr>
              <a:t>Заявка за 2 минуты, всё остальное берём на себя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409005"/>
            <a:ext cx="3454400" cy="4623495"/>
          </a:xfrm>
          <a:prstGeom prst="roundRect">
            <a:avLst>
              <a:gd name="adj" fmla="val 6617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4368800" y="1409005"/>
            <a:ext cx="3454400" cy="4623495"/>
          </a:xfrm>
          <a:prstGeom prst="roundRect">
            <a:avLst>
              <a:gd name="adj" fmla="val 6617"/>
            </a:avLst>
          </a:prstGeom>
          <a:solidFill>
            <a:srgbClr val="15171C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975600" y="1409005"/>
            <a:ext cx="3454400" cy="4623495"/>
          </a:xfrm>
          <a:prstGeom prst="roundRect">
            <a:avLst>
              <a:gd name="adj" fmla="val 6617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862417" y="552450"/>
            <a:ext cx="2193512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045"/>
              </a:lnSpc>
            </a:pPr>
            <a:r>
              <a:rPr lang="ru-RU" sz="950" b="1" cap="all" spc="171">
                <a:solidFill>
                  <a:srgbClr val="E85D2A"/>
                </a:solidFill>
                <a:latin typeface="Manrope"/>
              </a:rPr>
              <a:t>Тарифы на 2026 год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444500" y="640655"/>
            <a:ext cx="11303000" cy="4127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150"/>
              </a:lnSpc>
            </a:pPr>
            <a:r>
              <a:rPr lang="ru-RU" sz="3000" b="1" spc="-59">
                <a:solidFill>
                  <a:srgbClr val="15171C"/>
                </a:solidFill>
                <a:latin typeface="Manrope"/>
              </a:rPr>
              <a:t>Три тарифа — выберите под свой формат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73150" y="1694755"/>
            <a:ext cx="3398520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400" b="1">
                <a:solidFill>
                  <a:srgbClr val="15171C"/>
                </a:solidFill>
                <a:latin typeface="Manrope"/>
              </a:rPr>
              <a:t>Бизнес-ланч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974155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Для команд, которые ценят простоту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342455"/>
            <a:ext cx="1283613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00"/>
              </a:lnSpc>
            </a:pPr>
            <a:r>
              <a:rPr lang="ru-RU" sz="3000" b="1" spc="-59">
                <a:solidFill>
                  <a:srgbClr val="15171C"/>
                </a:solidFill>
                <a:latin typeface="Manrope"/>
              </a:rPr>
              <a:t>440 ₽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3066355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E85D2A"/>
                </a:solidFill>
                <a:latin typeface="Manrope"/>
              </a:rPr>
              <a:t>✓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3150" y="3574355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E85D2A"/>
                </a:solidFill>
                <a:latin typeface="Manrope"/>
              </a:rPr>
              <a:t>✓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3150" y="3879155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E85D2A"/>
                </a:solidFill>
                <a:latin typeface="Manrope"/>
              </a:rPr>
              <a:t>✓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673600" y="1688405"/>
            <a:ext cx="3413760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400" b="1">
                <a:solidFill>
                  <a:srgbClr val="FFFFFF"/>
                </a:solidFill>
                <a:latin typeface="Manrope"/>
              </a:rPr>
              <a:t>Комбо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673600" y="1967805"/>
            <a:ext cx="341376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FFFFFF"/>
                </a:solidFill>
                <a:latin typeface="Manrope"/>
              </a:rPr>
              <a:t>Оптимальный выбор для большинства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673600" y="2336105"/>
            <a:ext cx="1264325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00"/>
              </a:lnSpc>
            </a:pPr>
            <a:r>
              <a:rPr lang="ru-RU" sz="3000" b="1" spc="-59">
                <a:solidFill>
                  <a:srgbClr val="FFFFFF"/>
                </a:solidFill>
                <a:latin typeface="Manrope"/>
              </a:rPr>
              <a:t>520 ₽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4673600" y="3060005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E85D2A"/>
                </a:solidFill>
                <a:latin typeface="Manrope"/>
              </a:rPr>
              <a:t>✓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4673600" y="3364805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E85D2A"/>
                </a:solidFill>
                <a:latin typeface="Manrope"/>
              </a:rPr>
              <a:t>✓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4673600" y="3669605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E85D2A"/>
                </a:solidFill>
                <a:latin typeface="Manrope"/>
              </a:rPr>
              <a:t>✓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8286750" y="1694755"/>
            <a:ext cx="3398520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400" b="1">
                <a:solidFill>
                  <a:srgbClr val="15171C"/>
                </a:solidFill>
                <a:latin typeface="Manrope"/>
              </a:rPr>
              <a:t>Премиум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8286750" y="1974155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Для руководителей и важных встреч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8286750" y="2342455"/>
            <a:ext cx="1285399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00"/>
              </a:lnSpc>
            </a:pPr>
            <a:r>
              <a:rPr lang="ru-RU" sz="3000" b="1" spc="-59">
                <a:solidFill>
                  <a:srgbClr val="15171C"/>
                </a:solidFill>
                <a:latin typeface="Manrope"/>
              </a:rPr>
              <a:t>690 ₽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8286750" y="3066355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E85D2A"/>
                </a:solidFill>
                <a:latin typeface="Manrope"/>
              </a:rPr>
              <a:t>✓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8286750" y="3371155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E85D2A"/>
                </a:solidFill>
                <a:latin typeface="Manrope"/>
              </a:rPr>
              <a:t>✓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8286750" y="3675955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E85D2A"/>
                </a:solidFill>
                <a:latin typeface="Manrope"/>
              </a:rPr>
              <a:t>✓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8286750" y="3980755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E85D2A"/>
                </a:solidFill>
                <a:latin typeface="Manrope"/>
              </a:rPr>
              <a:t>✓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952500" y="1626096"/>
            <a:ext cx="3327400" cy="4342904"/>
          </a:xfrm>
          <a:prstGeom prst="roundRect">
            <a:avLst>
              <a:gd name="adj" fmla="val 6870"/>
            </a:avLst>
          </a:prstGeom>
          <a:solidFill>
            <a:srgbClr val="E85D2A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4432300" y="1626096"/>
            <a:ext cx="3327400" cy="4342904"/>
          </a:xfrm>
          <a:prstGeom prst="roundRect">
            <a:avLst>
              <a:gd name="adj" fmla="val 6870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912100" y="1626096"/>
            <a:ext cx="3327400" cy="4342904"/>
          </a:xfrm>
          <a:prstGeom prst="roundRect">
            <a:avLst>
              <a:gd name="adj" fmla="val 6870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308100" y="742950"/>
            <a:ext cx="1578078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E85D2A"/>
                </a:solidFill>
                <a:latin typeface="Manrope"/>
              </a:rPr>
              <a:t>Кейс клиента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952500" y="831155"/>
            <a:ext cx="10922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Что изменилось за квартал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231900" y="3100288"/>
            <a:ext cx="3322320" cy="673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680"/>
              </a:lnSpc>
            </a:pPr>
            <a:r>
              <a:rPr lang="ru-RU" sz="5200" b="1">
                <a:solidFill>
                  <a:srgbClr val="FFFFFF"/>
                </a:solidFill>
                <a:latin typeface="Manrope"/>
              </a:rPr>
              <a:t>85%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231900" y="3954959"/>
            <a:ext cx="2794000" cy="393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00"/>
              </a:lnSpc>
            </a:pPr>
            <a:r>
              <a:rPr lang="ru-RU" sz="1100" b="1">
                <a:solidFill>
                  <a:srgbClr val="FFFFFF"/>
                </a:solidFill>
                <a:latin typeface="Manrope"/>
              </a:rPr>
              <a:t>доля сотрудников, заказывающих обед в офисе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4711700" y="3195538"/>
            <a:ext cx="3322320" cy="673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680"/>
              </a:lnSpc>
            </a:pPr>
            <a:r>
              <a:rPr lang="ru-RU" sz="5200" b="1">
                <a:solidFill>
                  <a:srgbClr val="E85D2A"/>
                </a:solidFill>
                <a:latin typeface="Manrope"/>
              </a:rPr>
              <a:t>1 час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711700" y="4050209"/>
            <a:ext cx="33223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b="1">
                <a:solidFill>
                  <a:srgbClr val="636569"/>
                </a:solidFill>
                <a:latin typeface="Manrope"/>
              </a:rPr>
              <a:t>в неделю на организацию обедов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8191500" y="3275211"/>
            <a:ext cx="3322320" cy="5524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825"/>
              </a:lnSpc>
            </a:pPr>
            <a:r>
              <a:rPr lang="ru-RU" sz="4250" b="1">
                <a:solidFill>
                  <a:srgbClr val="E85D2A"/>
                </a:solidFill>
                <a:latin typeface="Manrope"/>
              </a:rPr>
              <a:t>4,6/5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191500" y="3995936"/>
            <a:ext cx="33223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b="1">
                <a:solidFill>
                  <a:srgbClr val="636569"/>
                </a:solidFill>
                <a:latin typeface="Manrope"/>
              </a:rPr>
              <a:t>средняя оценка блюд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27000" y="64579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Данные клиента, I квартал 2026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Универсальный шаблон презентации: 12 макетов слайдов</dc:title>
  <dc:creator>Слайда</dc:creator>
</cp:coreProperties>
</file>