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Здравствуйте, меня зовут Анна Ильина. В этом году я заканчиваю экономический факультет и ищу свою первую работу — хочу развиваться как аналитик. У меня нет опыта постоянной работы, но за время учёбы я получила серьёзную базу и успела применить её в учебных проектах и на летней стажировке. Дальше расскажу, чему научилась и что уже умею.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 за внимание! Я открыта к тестовому заданию и готова ответить на любые дополнительные вопросы. Мне важно подтвердить свои навыки на практике, поэтому буду рада любому следующему шагу.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Меня зовут Анна Ильина, я выпускница экономического факультета 2026 года по направлению «Экономика». За время учёбы я углублённо занималась статистикой, эконометрикой и финансовым анализом — это те области, в которых мне интересно работать. Всю теорию я старалась сразу применять на практике: в курсовых проектах разбирала реальные данные и училась делать из них выводы. Поэтому сейчас я ищу первую работу аналитиком, где смогу использовать эти навыки.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время учёбы я получила хорошую теоретическую базу и научилась применять её на практике. Ключевые дисциплины — это микро- и макроэкономика, статистика, эконометрика, финансовый анализ и бухучёт. Но главное — я освоила практические навыки: собирать и обрабатывать данные, строить сводные таблицы и формулировать аналитические выводы. Мне важно, чтобы эти навыки были не просто заучены, а реально работали в задачах, которые я решала в курсовых и на практике.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вузе я выполнила два больших проекта, которые научили меня работать с данными от постановки задачи до выводов. Первый — анализ финансовой отчётности компании: я сама собирала и обрабатывала данные, считала показатели ликвидности и в итоге оценила финансовую устойчивость. Второй — исследование потребительского спроса: я провела опрос, сделала регрессионный анализ и сегментировала аудиторию по ключевым факторам. Оба проекта — это не просто учебные задания, а полноценный цикл аналитической работы, который я готова применять на практике.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Летом 2025 года я прошла практику в отделе аналитики. Моя главная задача была — помогать с первичной обработкой данных: собирать, проверять и готовить таблицы и отчёты. Я участвовала в рабочих совещаниях, вела протоколы и училась слушать, как коллеги обсуждают задачи. За это время я освоила корпоративные инструменты — Excel и CRM, а главное — научилась работать в команде и укладываться в дедлайны. Эта практика дала мне реальное представление о работе аналитика и подтвердила, что я хочу развиваться именно в этом направлении.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основной инструмент — Excel, я владею им на продвинутом уровне: сводные таблицы, ВПР, Power Query. Python и SQL — на базовом, но уверенно делаю выборки и простой анализ. Power BI осваиваю, начальный уровень. Готова быстро учиться новому.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Помимо университетской программы, я целенаправленно развивалась в аналитике. В 2024 году прошла базовые курсы по Excel и статистике — это была моя первая осознанная подготовка к профессии. В 2025-м углубилась в анализ данных на Stepik, параллельно подтянула английский до уровня B2. А в этом году завершила курс по SQL и получила сертификаты, которые подтверждают мои навыки. Мне важно, чтобы знания были не просто в дипломе, а реально применимы в работе.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Хочу показать не просто список качеств, а то, как они проявлялись в деле. Ответственность — это не обещание, а факт: все мои курсовые сданы в срок, даже те, где были сложные расчёты. Внимательность я тренировала на практике, когда находила ошибки в исходных данных — это помогло сделать отчёты точнее. И главное — я быстро учусь: за месяц на стажировке освоила Power BI, хотя до этого с ним не работала. Думаю, для первой работы это важнее, чем громкие слова.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Мне важно, чтобы первая работа давала не просто задачи, а возможность расти. Я хочу аналитическую позицию с интересными задачами и наставником, у которого можно учиться. На ближайшие два года у меня конкретный план: довести SQL и Python до продвинутого уровня и вырасти до самостоятельного аналитика. И мне очень интересны проекты по оптимизации процессов — это то, чем я хочу заниматься в долгую.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455159f447480c92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ac46edac0fb9db95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d97463e9e4f9c6a8.png"/><Relationship Id="rId4" Type="http://schemas.openxmlformats.org/officeDocument/2006/relationships/image" Target="../media/m1935ab1ad6690f48.png"/><Relationship Id="rId5" Type="http://schemas.openxmlformats.org/officeDocument/2006/relationships/image" Target="../media/m361a298a2f938869.svg"/><Relationship Id="rId6" Type="http://schemas.openxmlformats.org/officeDocument/2006/relationships/image" Target="../media/m796429f51d9b403f.png"/><Relationship Id="rId8" Type="http://schemas.openxmlformats.org/officeDocument/2006/relationships/image" Target="../media/m89e52f968d85e4f0.png"/><Relationship Id="rId9" Type="http://schemas.openxmlformats.org/officeDocument/2006/relationships/image" Target="../media/m1c8635740f5f03be.svg"/><Relationship Id="rId10" Type="http://schemas.openxmlformats.org/officeDocument/2006/relationships/image" Target="../media/m20572cd0f15cbee2.png"/><Relationship Id="rId11" Type="http://schemas.openxmlformats.org/officeDocument/2006/relationships/image" Target="../media/me814a7d13bb81a30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8154810d50f6aa6e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30fd4a708549e7b8.png"/><Relationship Id="rId4" Type="http://schemas.openxmlformats.org/officeDocument/2006/relationships/image" Target="../media/m65c07e89447c5a6a.png"/><Relationship Id="rId5" Type="http://schemas.openxmlformats.org/officeDocument/2006/relationships/image" Target="../media/meac355822ea0e4ce.svg"/><Relationship Id="rId6" Type="http://schemas.openxmlformats.org/officeDocument/2006/relationships/image" Target="../media/m3829ef0ec64ed2dd.png"/><Relationship Id="rId7" Type="http://schemas.openxmlformats.org/officeDocument/2006/relationships/image" Target="../media/meac355822ea0e4ce.sv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93b4ae2dcdb809a6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339147f8e33e2573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4752d6d72134e9c1.png"/><Relationship Id="rId4" Type="http://schemas.openxmlformats.org/officeDocument/2006/relationships/image" Target="../media/mbf98637d207b112c.png"/><Relationship Id="rId5" Type="http://schemas.openxmlformats.org/officeDocument/2006/relationships/image" Target="../media/m788015e0f5770224.svg"/><Relationship Id="rId6" Type="http://schemas.openxmlformats.org/officeDocument/2006/relationships/image" Target="../media/meca01828522afe02.png"/><Relationship Id="rId7" Type="http://schemas.openxmlformats.org/officeDocument/2006/relationships/image" Target="../media/m788015e0f5770224.svg"/><Relationship Id="rId8" Type="http://schemas.openxmlformats.org/officeDocument/2006/relationships/image" Target="../media/mbf98637d207b112c.png"/><Relationship Id="rId9" Type="http://schemas.openxmlformats.org/officeDocument/2006/relationships/image" Target="../media/m788015e0f5770224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d97463e9e4f9c6a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2583696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Ильина Анна Сергеевна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22448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E5A9C"/>
                </a:solidFill>
                <a:latin typeface="Manrope"/>
              </a:rPr>
              <a:t>Самопрезентация · кандидат на позицию аналитика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497534"/>
            <a:ext cx="10033000" cy="7327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Ильина Анна Сергеевна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325515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Выпускница экономического факультета 2026 года. Ищу первую работу аналитиком: готова применять знания из учёбы, учебных проектов и летней стажировки 2025 года.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403016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403016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Выпускница экономического факультета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563566" y="5848350"/>
            <a:ext cx="65579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563566" y="6057900"/>
            <a:ext cx="53488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377855" y="5848350"/>
            <a:ext cx="369282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377855" y="6057900"/>
            <a:ext cx="366938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работодателя и HR-специалиста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2E9F3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2E9F3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2E9F3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6847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E5A9C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97075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05117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Готова к тестовому заданию и дополнительным вопросам — подтвержу свои навыки на практике.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Email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указан в резюме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Телефон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по запросу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Профили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ссылки в резюме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307939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400887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93835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302941"/>
            <a:ext cx="85298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5A9C"/>
                </a:solidFill>
                <a:latin typeface="Manrope"/>
              </a:rPr>
              <a:t>О себе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499096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Ильина Анна Сергеевна — выпускница 2026 года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9500" y="299769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Образование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Экономический факультет, направление «Экономика», бакалавриат, выпуск 2026 года.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92717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Углублённые дисциплины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Статистика, эконометрика и финансовый анализ — изучала их на протяжении всей учёбы.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485665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Практическое применение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Теорию закрепляла в курсовых проектах, разбирая реальные данные и кейсы.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4262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4262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1" name="pic11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1867396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165798"/>
            <a:ext cx="177800" cy="1778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615950"/>
            <a:ext cx="194252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5A9C"/>
                </a:solidFill>
                <a:latin typeface="Manrope"/>
              </a:rPr>
              <a:t>Навыки и знания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Чему я научилась за время учёбы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160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Экономическая теория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2607171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Микро- и макроэкономика: понимаю, как устроены рынки и экономика в целом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262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Работа с данными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2607171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Статистика и эконометрика: сбор, обработка и анализ данных, проверка гипотез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Финансовый анализ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4905573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Финансовый анализ и бухгалтерский учёт: чтение отчётности, оценка показателей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262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Аналитические выводы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4905573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Построение сводных таблиц, написание выводов и практических рекомендаций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2803723"/>
            <a:ext cx="10287000" cy="930275"/>
          </a:xfrm>
          <a:prstGeom prst="roundRect">
            <a:avLst>
              <a:gd name="adj" fmla="val 2457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52500" y="3860998"/>
            <a:ext cx="10287000" cy="930275"/>
          </a:xfrm>
          <a:prstGeom prst="roundRect">
            <a:avLst>
              <a:gd name="adj" fmla="val 24573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308100" y="742950"/>
            <a:ext cx="105396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5A9C"/>
                </a:solidFill>
                <a:latin typeface="Manrope"/>
              </a:rPr>
              <a:t>Проекты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Учебные и курсовые проекты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31900" y="3024386"/>
            <a:ext cx="635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2800" b="1">
                <a:solidFill>
                  <a:srgbClr val="2E5A9C"/>
                </a:solidFill>
                <a:latin typeface="Manrope"/>
              </a:rPr>
              <a:t>01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968500" y="3019623"/>
            <a:ext cx="962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Анализ финансовой отчётности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968500" y="3313311"/>
            <a:ext cx="9626600" cy="2127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75"/>
              </a:lnSpc>
            </a:pPr>
            <a:r>
              <a:rPr lang="ru-RU" sz="1050">
                <a:solidFill>
                  <a:srgbClr val="636569"/>
                </a:solidFill>
                <a:latin typeface="Manrope"/>
              </a:rPr>
              <a:t>Оценила ликвидность компании: собрала и обработала данные, сделала выводы о финансовой устойчивости.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231900" y="4081661"/>
            <a:ext cx="635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2800" b="1">
                <a:solidFill>
                  <a:srgbClr val="FFFFFF"/>
                </a:solidFill>
                <a:latin typeface="Manrope"/>
              </a:rPr>
              <a:t>02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968500" y="4076898"/>
            <a:ext cx="962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Исследование потребительского спроса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968500" y="4370586"/>
            <a:ext cx="9626600" cy="2127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75"/>
              </a:lnSpc>
            </a:pPr>
            <a:r>
              <a:rPr lang="ru-RU" sz="1050">
                <a:solidFill>
                  <a:srgbClr val="FFFFFF"/>
                </a:solidFill>
                <a:latin typeface="Manrope"/>
              </a:rPr>
              <a:t>Выявила ключевые факторы спроса: провела опрос, применила регрессионный анализ, сегментировала аудиторию.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35238"/>
            <a:ext cx="3183434" cy="2854722"/>
          </a:xfrm>
          <a:prstGeom prst="roundRect">
            <a:avLst>
              <a:gd name="adj" fmla="val 800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535238"/>
            <a:ext cx="3183533" cy="2854722"/>
          </a:xfrm>
          <a:prstGeom prst="roundRect">
            <a:avLst>
              <a:gd name="adj" fmla="val 800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535238"/>
            <a:ext cx="3183434" cy="2854722"/>
          </a:xfrm>
          <a:prstGeom prst="roundRect">
            <a:avLst>
              <a:gd name="adj" fmla="val 8007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448891"/>
            <a:ext cx="232186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5A9C"/>
                </a:solidFill>
                <a:latin typeface="Manrope"/>
              </a:rPr>
              <a:t>Практика · лето 2025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53709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Стажировка в отделе аналитики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751138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E5A9C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703638"/>
            <a:ext cx="2599234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Первичная обработка данных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35074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Собирала и проверяла данные, готовила таблицы и отчёты для команды аналитиков.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751138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E5A9C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703638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Участие в совещаниях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084042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Присутствовала на рабочих встречах, вела протоколы, училась аргументировать выводы.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751138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E5A9C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703638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Освоение инструментов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408404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Работала в Excel и CRM, научилась соблюдать дедлайны и взаимодействовать в команде.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9097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2E9F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909788"/>
            <a:ext cx="8534400" cy="165100"/>
          </a:xfrm>
          <a:prstGeom prst="roundRect">
            <a:avLst>
              <a:gd name="adj" fmla="val 50000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7479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2E9F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747988"/>
            <a:ext cx="5334000" cy="165100"/>
          </a:xfrm>
          <a:prstGeom prst="roundRect">
            <a:avLst>
              <a:gd name="adj" fmla="val 50000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45861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2E9F3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4586188"/>
            <a:ext cx="5334000" cy="165100"/>
          </a:xfrm>
          <a:prstGeom prst="roundRect">
            <a:avLst>
              <a:gd name="adj" fmla="val 50000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54243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2E9F3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62000" y="5424388"/>
            <a:ext cx="3200400" cy="165100"/>
          </a:xfrm>
          <a:prstGeom prst="roundRect">
            <a:avLst>
              <a:gd name="adj" fmla="val 50000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1249363"/>
            <a:ext cx="157486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5A9C"/>
                </a:solidFill>
                <a:latin typeface="Manrope"/>
              </a:rPr>
              <a:t>Инструменты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629668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Уровень владения инструментами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535138"/>
            <a:ext cx="638969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Excel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899775" y="2490688"/>
            <a:ext cx="657225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2E5A9C"/>
                </a:solidFill>
                <a:latin typeface="Manrope"/>
              </a:rPr>
              <a:t>80%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373338"/>
            <a:ext cx="196346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Python (pandas)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908010" y="3328888"/>
            <a:ext cx="648990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2E5A9C"/>
                </a:solidFill>
                <a:latin typeface="Manrope"/>
              </a:rPr>
              <a:t>50%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211538"/>
            <a:ext cx="51504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SQL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908010" y="4167088"/>
            <a:ext cx="648990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2E5A9C"/>
                </a:solidFill>
                <a:latin typeface="Manrope"/>
              </a:rPr>
              <a:t>50%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5049738"/>
            <a:ext cx="98833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Power BI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907514" y="5005288"/>
            <a:ext cx="649486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2E5A9C"/>
                </a:solidFill>
                <a:latin typeface="Manrope"/>
              </a:rPr>
              <a:t>30%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984077"/>
            <a:ext cx="328523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5A9C"/>
                </a:solidFill>
                <a:latin typeface="Manrope"/>
              </a:rPr>
              <a:t>Дополнительное образование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7228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Курсы и сертификаты за 2024–2026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133923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E5A9C"/>
                </a:solidFill>
                <a:latin typeface="Manrope"/>
              </a:rPr>
              <a:t>2024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19723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Базовые курсы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165798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Excel (продвинутый уровень) и основы статистики — первые шаги в аналитике.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19600" y="3133923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E5A9C"/>
                </a:solidFill>
                <a:latin typeface="Manrope"/>
              </a:rPr>
              <a:t>2025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19600" y="3819723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Анализ данных на Stepik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19600" y="4165798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Специализация по анализу данных: Python, Pandas, визуализация. Английский — уровень B2.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077200" y="3133923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77200" y="3819723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SQL и сертификаты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077200" y="4165798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Завершила курс по SQL, получила сертификаты Stepik и подтверждение уровня английского.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257492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3263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E5A9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395287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E5A9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2676525"/>
            <a:ext cx="152400" cy="1270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3365500"/>
            <a:ext cx="152400" cy="1270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4054475"/>
            <a:ext cx="152400" cy="1270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1117600" y="2101949"/>
            <a:ext cx="196729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5A9C"/>
                </a:solidFill>
                <a:latin typeface="Manrope"/>
              </a:rPr>
              <a:t>Личные качества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2361605"/>
            <a:ext cx="3962400" cy="13726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Качества, подтверждённые делом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3968304"/>
            <a:ext cx="3962400" cy="78035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Не просто слова из резюме — каждое качество подкреплено конкретным примером из учёбы и практики.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969000" y="2497138"/>
            <a:ext cx="5486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Ответственность — все курсовые сданы в срок, включая самые сложные проекты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969000" y="3186113"/>
            <a:ext cx="5486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Внимательность — находила ошибки в исходных данных при подготовке отчётов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969000" y="3875088"/>
            <a:ext cx="5486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Обучаемость — за месяц освоила Power BI для задач стажировки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65200" y="2191246"/>
            <a:ext cx="3048000" cy="8890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572000" y="2191246"/>
            <a:ext cx="30480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572000" y="2788146"/>
            <a:ext cx="30480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9756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8178800" y="2191246"/>
            <a:ext cx="30480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8178800" y="2991346"/>
            <a:ext cx="30480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615950"/>
            <a:ext cx="170845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5A9C"/>
                </a:solidFill>
                <a:latin typeface="Manrope"/>
              </a:rPr>
              <a:t>План развития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Чего жду от первой работы и куда расту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5200" y="1803896"/>
            <a:ext cx="56227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Старт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3703340" y="1861046"/>
            <a:ext cx="534396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Хочу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30300" y="2330946"/>
            <a:ext cx="27432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Первая работа аналитиком: интересные задачи, наставник, обучение у старших коллег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572000" y="1803896"/>
            <a:ext cx="46761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 год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2959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737100" y="2330946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Уверенный SQL и Python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737100" y="2927846"/>
            <a:ext cx="27432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самостоятельные задачи под руководством наставника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178800" y="1803896"/>
            <a:ext cx="579735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 года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913864" y="1861046"/>
            <a:ext cx="53747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Цель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343900" y="2330946"/>
            <a:ext cx="27432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Вырасти до самостоятельного аналитика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343900" y="3131046"/>
            <a:ext cx="27432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участвовать в проектах по оптимизации процессов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Самопрезентация выпускника без опыта работы</dc:title>
  <dc:creator>Слайда</dc:creator>
</cp:coreProperties>
</file>