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Unbounded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Всем привет! Меня зовут Анна, я первокурсница группы ИС-1, специальность 09.02.07 — информационные системы и программирование. Если коротко: пришла учиться программировать, уже немного умею и хочу больше. Дальше расскажу о себе по порядку — откуда я, почему выбрала эту специальность и что уже успела попробовать в школе.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Я из Подольска, школу № 12 там же и закончила — так что город для меня родной. Вне учёбы больше всего люблю рисовать, в том числе на графическом планшете, и играю в волейбол — это помогает разгрузить голову после пар. Про себя в работе скажу честно: я довожу начатое до конца, не боюсь задавать вопросы, если что-то не поняла, и спокойно принимаю правки. Мне важно сразу понять, как здесь всё устроено, поэтому спрашивать буду много — заранее извините.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Специальность я выбрала не потому, что «модно» или «перспективно» — так обычно пишут в сочинениях. Всё началось с кружка робототехники: я собрала своего первого робота, и это было то самое чувство, когда твоими руками что-то реально работает. Потом я верстала школьный сайт — и снова то же ощущение: видишь результат сразу, а не через год. Именно поэтому после девятого класса я пошла в колледж, а не в десятый: здесь практика начинается с первого курса, и я быстрее проверю, действительно ли это моё.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Сразу скажу честно: всё, о чём я сейчас расскажу, — это школа. В колледже я учусь всего пару недель, так что студенческих достижений у меня пока нет. В 2023 году я пришла в школьный кружок робототехники и собрала первого робота на Arduino — именно тогда поняла, что мне нравится программировать. Через год взялась за школьный сайт и верстала страницы на HTML и CSS. А в последний школьный год я уже сама сопровождала сайт и участвовала в конкурсе проектов. Так что к вам я пришла не с пустыми руками — но учиться мне ещё очень многому.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я честно собрала всё, чем могу гордиться из школы. В 2025 году стала призёром районной олимпиады по информатике — это был момент, когда я поняла, что хочу связать жизнь с программированием. В 2026-м участвовала в конкурсе проектов: защищала свою работу перед жюри, и это дало мне уверенность выступать публично. Аттестат у меня со средним баллом 4,7 — без троек, но и без идеальных пятёрок по всем предметам. И сразу скажу: студенческих достижений у меня пока нет, я только начинаю. Первая сессия впереди, и я хочу, чтобы в следующей такой презентации появились уже новые строчки.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Сразу скажу честно: рабочего опыта у меня нет, всё, что умею, — это школьная база. Уверенно свёрстываю страницы на HTML и CSS — на них сделан наш школьный сайт, и в графическом редакторе тоже чувствую себя уверенно: баннеры и картинки для сайта рисовала сама. Python знаю базово — переменные, циклы, простые задачи, без сложных вещей. А Git и SQL пока только пробую, смотрю, как это работает. Именно поэтому на первом курсе хочу подтянуть базы данных и командную разработку — об этом дальше.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первый курс у меня три конкретные цели. Первая — базы данных: хочу к концу года сама проектировать таблицы и писать SQL-запросы, а не бояться их. Вторая — командная разработка: освоить Git и научиться работать в общем репозитории, потому что в школе я всё делала одна. Третья — учебная практика: дойти до первого проекта по заданию преподавателя и защитить его. Это мой ориентир на год, и я готова начинать прямо сейчас.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команде я обычно беру на себя оформление и тексты: мне нравится доводить работу до вида, который не стыдно показать. При этом я не люблю тянуть всё в одиночку — мне правда важно понимать, что от меня ждут и к какому сроку. Поэтому я всегда уточняю задачу и не боюсь задать вопрос, даже если он кажется простым. А если я что-то сделала не так, лучше сказать сразу — я спокойно исправлю. Думаю, так мы в группе сможем работать без лишнего напряжения.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Цели на первый курс я записала так, чтобы их можно было проверить, а не просто пообещать «стараться». Первое — сдать обе сессии без троек, то есть минимум четвёрка по каждому предмету; это моя личная зона ответственности. Второе — актив группы или колледжа: хотя бы одно мероприятие за семестр, чтобы группа была не только списком в журнале. Третье — к весне собрать первый учебный проект, пусть маленький сайт или приложение с базой данных, и отдельным пунктом — показать его вам. Сейчас статус у целей разный: что-то уже в работе, проект пока планируется. Расскажу по итогам года, что получилось, а что пришлось сдвинуть.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у меня всё — спасибо, что выслушали. Вот мои контакты: учебная почта, профиль с работами и телега. Я в группе новенькая, но отвечаю быстро, так что подходите знакомиться — вместе будет проще и веселее. Если что-то непонятно по парам — пишите, разберёмся вместе.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91a90744c3e7dcde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78728b872bdffb76.png"/><Relationship Id="rId4" Type="http://schemas.openxmlformats.org/officeDocument/2006/relationships/image" Target="../media/meba2b86d1046d990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78728b872bdffb76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b6ab8ef12d40d009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d25fb4b48f5425fb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0ada9c3b8be8050c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78728b872bdffb76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ec2347bd2855168a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78728b872bdffb76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78728b872bdffb76.png"/><Relationship Id="rId4" Type="http://schemas.openxmlformats.org/officeDocument/2006/relationships/image" Target="../media/m2749c864704a62f2.png"/><Relationship Id="rId5" Type="http://schemas.openxmlformats.org/officeDocument/2006/relationships/image" Target="../media/m0d227653f8c97d2e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7C5C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16801" y="279400"/>
            <a:ext cx="3213199" cy="250130"/>
          </a:xfrm>
          <a:prstGeom prst="roundRect">
            <a:avLst>
              <a:gd name="adj" fmla="val 22848"/>
            </a:avLst>
          </a:prstGeom>
          <a:solidFill>
            <a:srgbClr val="F1ECFB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1825"/>
            <a:ext cx="602515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E2150"/>
                </a:solidFill>
                <a:latin typeface="Onest"/>
              </a:rPr>
              <a:t>Колледж — Информационные системы и программирование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31901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C5CFF"/>
                </a:solidFill>
                <a:latin typeface="Onest"/>
              </a:rPr>
              <a:t>Самопрезентация · 1 курс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623814"/>
            <a:ext cx="9423400" cy="28928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E2150"/>
                </a:solidFill>
                <a:latin typeface="Unbounded"/>
              </a:rPr>
              <a:t>Привет! Я — Анна, первокурсница, учусь на программиста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564261"/>
            <a:ext cx="70104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1698E"/>
                </a:solidFill>
                <a:latin typeface="Onest"/>
              </a:rPr>
              <a:t>Пришла учиться программировать, уже немного умею и хочу больше. Специальность 09.02.07, 1-й курс, 2026/2027 учебный год.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80100"/>
            <a:ext cx="149714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1698E"/>
                </a:solidFill>
                <a:latin typeface="Ones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76950"/>
            <a:ext cx="137624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E2150"/>
                </a:solidFill>
                <a:latin typeface="Onest"/>
              </a:rPr>
              <a:t>Анна Иванова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315270" y="5880100"/>
            <a:ext cx="240345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1698E"/>
                </a:solidFill>
                <a:latin typeface="Ones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315270" y="6076950"/>
            <a:ext cx="228254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E2150"/>
                </a:solidFill>
                <a:latin typeface="Onest"/>
              </a:rPr>
              <a:t>студентка группы ИС-1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23792" y="5880100"/>
            <a:ext cx="3922018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1698E"/>
                </a:solidFill>
                <a:latin typeface="Ones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23792" y="6076950"/>
            <a:ext cx="392201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E2150"/>
                </a:solidFill>
                <a:latin typeface="Onest"/>
              </a:rPr>
              <a:t>Группа ИС-1 и куратор · первое занятие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293001" y="325755"/>
            <a:ext cx="3672959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71698E"/>
                </a:solidFill>
                <a:latin typeface="Ones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5207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54000" dist="88900" dir="5400000" rotWithShape="0">
              <a:srgbClr val="311D4E">
                <a:alpha val="10196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5823588" y="4197889"/>
            <a:ext cx="125723" cy="125723"/>
          </a:xfrm>
          <a:prstGeom prst="roundRect">
            <a:avLst>
              <a:gd name="adj" fmla="val 22728"/>
            </a:avLst>
          </a:prstGeom>
          <a:solidFill>
            <a:srgbClr val="7C5CFF"/>
          </a:solidFill>
          <a:ln>
            <a:noFill/>
          </a:ln>
        </p:spPr>
      </p:sp>
      <p:pic>
        <p:nvPicPr>
          <p:cNvPr id="5" name="pic5"/>
          <p:cNvPicPr/>
          <p:nvPr/>
        </p:nvPicPr>
        <p:blipFill>
          <a:blip r:embed="rId4"/>
          <a:srcRect l="12037" t="0" r="12037" b="0"/>
          <a:stretch>
            <a:fillRect/>
          </a:stretch>
        </p:blipFill>
        <p:spPr>
          <a:xfrm>
            <a:off x="0" y="0"/>
            <a:ext cx="5207000" cy="6858000"/>
          </a:xfrm>
          <a:prstGeom prst="rect">
            <a:avLst/>
          </a:prstGeom>
        </p:spPr>
      </p:pic>
      <p:sp>
        <p:nvSpPr>
          <p:cNvPr id="6" name="text6"/>
          <p:cNvSpPr>
            <a:spLocks noChangeArrowheads="1"/>
          </p:cNvSpPr>
          <p:nvPr/>
        </p:nvSpPr>
        <p:spPr>
          <a:xfrm>
            <a:off x="5842000" y="635000"/>
            <a:ext cx="622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C5CFF"/>
                </a:solidFill>
                <a:latin typeface="Onest"/>
              </a:rPr>
              <a:t>Знакомство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5842000" y="933450"/>
            <a:ext cx="5613400" cy="1270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00"/>
              </a:lnSpc>
            </a:pPr>
            <a:r>
              <a:rPr lang="ru-RU" sz="3000" b="1" spc="-59">
                <a:solidFill>
                  <a:srgbClr val="2E2150"/>
                </a:solidFill>
                <a:latin typeface="Unbounded"/>
              </a:rPr>
              <a:t>Коротко о себе: откуда я, что люблю и какая я в работе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5842000" y="2448570"/>
            <a:ext cx="5613400" cy="143500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Я приехала из Подольска, там же окончила школу № 12. Вне учёбы рисую на графическом планшете и играю в волейбол. В работе я довожу начатое до конца, не стесняюсь задавать вопросы, если что-то не поняла, и спокойно принимаю правки — для меня это не критика, а способ сделать лучше.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121400" y="4125813"/>
            <a:ext cx="5334000" cy="5270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25"/>
              </a:lnSpc>
            </a:pPr>
            <a:r>
              <a:rPr lang="ru-RU" sz="1350">
                <a:solidFill>
                  <a:srgbClr val="2E2150"/>
                </a:solidFill>
                <a:latin typeface="Onest"/>
              </a:rPr>
              <a:t>Три честные черты: довожу до конца, задаю вопросы, спокойно принимаю правки.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885130"/>
            <a:ext cx="665857" cy="220266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923230"/>
            <a:ext cx="556129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7">
                <a:solidFill>
                  <a:srgbClr val="7C5CFF"/>
                </a:solidFill>
                <a:latin typeface="Onest"/>
              </a:rPr>
              <a:t>О себе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181596"/>
            <a:ext cx="1069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E2150"/>
                </a:solidFill>
                <a:latin typeface="Unbounded"/>
              </a:rPr>
              <a:t>Почему я выбрала «Информационные системы и программирование»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078857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C5CFF"/>
                </a:solidFill>
                <a:latin typeface="Ones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396357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Первый результат своими руками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034433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1698E"/>
                </a:solidFill>
                <a:latin typeface="Onest"/>
              </a:rPr>
              <a:t>В кружке робототехники собрала робота, а потом верстала школьный сайт. Больше всего зацепило, что результат видно сразу: написал код — и оно работает.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3078857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C5CFF"/>
                </a:solidFill>
                <a:latin typeface="Ones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3396357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Нравится разбираться, как всё устроено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4034433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1698E"/>
                </a:solidFill>
                <a:latin typeface="Onest"/>
              </a:rPr>
              <a:t>Мне интересно не просто пользоваться программами, а понимать, что внутри. Когда сайт наконец заработал, я поняла, что хочу делать это дальше.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3078857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7C5CFF"/>
                </a:solidFill>
                <a:latin typeface="Ones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3396357"/>
            <a:ext cx="3276600" cy="5002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Колледж после 9 класса — осознанный выбор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4034433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1698E"/>
                </a:solidFill>
                <a:latin typeface="Onest"/>
              </a:rPr>
              <a:t>Не хотела ждать два года в 10–11 классе, чтобы начать по специальности. В колледже практика с первого курса, и я быстрее пойму, моё ли это.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76332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1698E"/>
                </a:solidFill>
                <a:latin typeface="Onest"/>
              </a:rPr>
              <a:t>Школьный опыт 2023–2026: кружок робототехники и вёрстка школьного сайта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755577"/>
            <a:ext cx="1043880" cy="220266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793677"/>
            <a:ext cx="965129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7">
                <a:solidFill>
                  <a:srgbClr val="7C5CFF"/>
                </a:solidFill>
                <a:latin typeface="Onest"/>
              </a:rPr>
              <a:t>Хронология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931392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E2150"/>
                </a:solidFill>
                <a:latin typeface="Unbounded"/>
              </a:rPr>
              <a:t>Школьные годы 2023–2026: робототехника и школьный сайт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400623"/>
            <a:ext cx="39878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C5CFF"/>
                </a:solidFill>
                <a:latin typeface="Onest"/>
              </a:rPr>
              <a:t>2023/2024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4086423"/>
            <a:ext cx="39878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E2150"/>
                </a:solidFill>
                <a:latin typeface="Onest"/>
              </a:rPr>
              <a:t>Кружок робототехники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416623"/>
            <a:ext cx="33782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Пришла в школьный кружок и собрала первого робота на Arduino — с этого всё началось.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19600" y="3400623"/>
            <a:ext cx="39878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C5CFF"/>
                </a:solidFill>
                <a:latin typeface="Onest"/>
              </a:rPr>
              <a:t>2024/2025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19600" y="4086423"/>
            <a:ext cx="39878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E2150"/>
                </a:solidFill>
                <a:latin typeface="Onest"/>
              </a:rPr>
              <a:t>Школьный сайт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19600" y="4416623"/>
            <a:ext cx="3378200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Занялась сайтом школы: верстала страницы на HTML и CSS, училась делать их удобными.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077200" y="3400623"/>
            <a:ext cx="39878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2025/2026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077200" y="4086423"/>
            <a:ext cx="39878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71698E"/>
                </a:solidFill>
                <a:latin typeface="Onest"/>
              </a:rPr>
              <a:t>Сопровождение сайта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077200" y="4416623"/>
            <a:ext cx="3378200" cy="698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Вела школьный сайт и участвовала в конкурсе проектов — это был мой последний школьный год.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099B8"/>
                </a:solidFill>
                <a:latin typeface="Onest"/>
              </a:rPr>
              <a:t>Школьные годы: 2023–2026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04156"/>
            <a:ext cx="1947168" cy="220266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542256"/>
            <a:ext cx="2049074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7">
                <a:solidFill>
                  <a:srgbClr val="7C5CFF"/>
                </a:solidFill>
                <a:latin typeface="Onest"/>
              </a:rPr>
              <a:t>Школьные годы: 2023–2026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953022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E2150"/>
                </a:solidFill>
                <a:latin typeface="Unbounded"/>
              </a:rPr>
              <a:t>Что удалось до колледжа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990600" y="2661642"/>
            <a:ext cx="3657600" cy="723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320"/>
              </a:lnSpc>
            </a:pPr>
            <a:r>
              <a:rPr lang="ru-RU" sz="5600" b="1" spc="-167">
                <a:solidFill>
                  <a:srgbClr val="7C5CFF"/>
                </a:solidFill>
                <a:latin typeface="Unbounded"/>
              </a:rPr>
              <a:t>2025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90600" y="3489623"/>
            <a:ext cx="30480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Призёр районной олимпиады по информатике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90600" y="4057352"/>
            <a:ext cx="3048000" cy="6068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2025 год — первое серьёзное подтверждение, что программирование моё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597400" y="2661642"/>
            <a:ext cx="3657600" cy="723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320"/>
              </a:lnSpc>
            </a:pPr>
            <a:r>
              <a:rPr lang="ru-RU" sz="5600" b="1" spc="-167">
                <a:solidFill>
                  <a:srgbClr val="7C5CFF"/>
                </a:solidFill>
                <a:latin typeface="Unbounded"/>
              </a:rPr>
              <a:t>2026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597400" y="3489623"/>
            <a:ext cx="36271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Участник конкурса проектов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597400" y="3797002"/>
            <a:ext cx="30480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2026 год — защищала свою работу перед жюри и другими школьниками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204200" y="2661642"/>
            <a:ext cx="3657600" cy="723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320"/>
              </a:lnSpc>
            </a:pPr>
            <a:r>
              <a:rPr lang="ru-RU" sz="5600" b="1" spc="-167">
                <a:solidFill>
                  <a:srgbClr val="7C5CFF"/>
                </a:solidFill>
                <a:latin typeface="Unbounded"/>
              </a:rPr>
              <a:t>4,7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204200" y="3489623"/>
            <a:ext cx="362712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Средний балл аттестата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204200" y="3797002"/>
            <a:ext cx="30480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Итог девяти классов — ровно по всем предметам, без перекосов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4934645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71698E"/>
                </a:solidFill>
                <a:latin typeface="Onest"/>
              </a:rPr>
              <a:t>Это всё школьные результаты 2023–2026. Студенческих достижений у меня пока нет — первая сессия впереди.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099B8"/>
                </a:solidFill>
                <a:latin typeface="Onest"/>
              </a:rPr>
              <a:t>Школьные годы: 2023–2026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762000"/>
            <a:ext cx="748209" cy="220266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314285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D7D1E5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52500" y="3142853"/>
            <a:ext cx="4467622" cy="88900"/>
          </a:xfrm>
          <a:prstGeom prst="roundRect">
            <a:avLst>
              <a:gd name="adj" fmla="val 50000"/>
            </a:avLst>
          </a:prstGeom>
          <a:solidFill>
            <a:srgbClr val="7C5C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52500" y="366355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D7D1E5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952500" y="3663553"/>
            <a:ext cx="4188420" cy="88900"/>
          </a:xfrm>
          <a:prstGeom prst="roundRect">
            <a:avLst>
              <a:gd name="adj" fmla="val 50000"/>
            </a:avLst>
          </a:prstGeom>
          <a:solidFill>
            <a:srgbClr val="7C5CFF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952500" y="418425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D7D1E5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952500" y="4184253"/>
            <a:ext cx="2513013" cy="88900"/>
          </a:xfrm>
          <a:prstGeom prst="roundRect">
            <a:avLst>
              <a:gd name="adj" fmla="val 50000"/>
            </a:avLst>
          </a:prstGeom>
          <a:solidFill>
            <a:srgbClr val="7C5CFF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952500" y="4704953"/>
            <a:ext cx="5584627" cy="88900"/>
          </a:xfrm>
          <a:prstGeom prst="roundRect">
            <a:avLst>
              <a:gd name="adj" fmla="val 50000"/>
            </a:avLst>
          </a:prstGeom>
          <a:solidFill>
            <a:srgbClr val="D7D1E5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952500" y="4704953"/>
            <a:ext cx="1116905" cy="88900"/>
          </a:xfrm>
          <a:prstGeom prst="roundRect">
            <a:avLst>
              <a:gd name="adj" fmla="val 50000"/>
            </a:avLst>
          </a:prstGeom>
          <a:solidFill>
            <a:srgbClr val="7C5CFF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7222927" y="3650853"/>
            <a:ext cx="726579" cy="298450"/>
          </a:xfrm>
          <a:prstGeom prst="roundRect">
            <a:avLst>
              <a:gd name="adj" fmla="val 50000"/>
            </a:avLst>
          </a:prstGeom>
          <a:solidFill>
            <a:srgbClr val="F1ECFB"/>
          </a:solidFill>
          <a:ln w="6350" cap="flat">
            <a:solidFill>
              <a:srgbClr val="D7D1E5"/>
            </a:solidFill>
          </a:ln>
        </p:spPr>
      </p:sp>
      <p:sp>
        <p:nvSpPr>
          <p:cNvPr id="13" name="card13"/>
          <p:cNvSpPr/>
          <p:nvPr/>
        </p:nvSpPr>
        <p:spPr>
          <a:xfrm>
            <a:off x="8025705" y="3650853"/>
            <a:ext cx="647204" cy="298450"/>
          </a:xfrm>
          <a:prstGeom prst="roundRect">
            <a:avLst>
              <a:gd name="adj" fmla="val 50000"/>
            </a:avLst>
          </a:prstGeom>
          <a:solidFill>
            <a:srgbClr val="F1ECFB"/>
          </a:solidFill>
          <a:ln w="6350" cap="flat">
            <a:solidFill>
              <a:srgbClr val="D7D1E5"/>
            </a:solidFill>
          </a:ln>
        </p:spPr>
      </p:sp>
      <p:sp>
        <p:nvSpPr>
          <p:cNvPr id="14" name="card14"/>
          <p:cNvSpPr/>
          <p:nvPr/>
        </p:nvSpPr>
        <p:spPr>
          <a:xfrm>
            <a:off x="7222927" y="4025503"/>
            <a:ext cx="1728788" cy="298450"/>
          </a:xfrm>
          <a:prstGeom prst="roundRect">
            <a:avLst>
              <a:gd name="adj" fmla="val 50000"/>
            </a:avLst>
          </a:prstGeom>
          <a:solidFill>
            <a:srgbClr val="F1ECFB"/>
          </a:solidFill>
          <a:ln w="6350" cap="flat">
            <a:solidFill>
              <a:srgbClr val="D7D1E5"/>
            </a:solidFill>
          </a:ln>
        </p:spPr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9500" y="800100"/>
            <a:ext cx="638481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7">
                <a:solidFill>
                  <a:srgbClr val="7C5CFF"/>
                </a:solidFill>
                <a:latin typeface="Onest"/>
              </a:rPr>
              <a:t>навыки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52500" y="937816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E2150"/>
                </a:solidFill>
                <a:latin typeface="Unbounded"/>
              </a:rPr>
              <a:t>Что я уже умею — честно, с уровнями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52500" y="2888853"/>
            <a:ext cx="1097518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2E2150"/>
                </a:solidFill>
                <a:latin typeface="Onest"/>
              </a:rPr>
              <a:t>HTML и CSS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5942608" y="2888853"/>
            <a:ext cx="721519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7C5CFF"/>
                </a:solidFill>
                <a:latin typeface="Onest"/>
              </a:rPr>
              <a:t>уверенно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52500" y="3409553"/>
            <a:ext cx="208502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2E2150"/>
                </a:solidFill>
                <a:latin typeface="Onest"/>
              </a:rPr>
              <a:t>Графический редактор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942608" y="3409553"/>
            <a:ext cx="721519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7C5CFF"/>
                </a:solidFill>
                <a:latin typeface="Onest"/>
              </a:rPr>
              <a:t>уверенно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52500" y="3930253"/>
            <a:ext cx="648395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2E2150"/>
                </a:solidFill>
                <a:latin typeface="Onest"/>
              </a:rPr>
              <a:t>Python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096695" y="3930253"/>
            <a:ext cx="567432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7C5CFF"/>
                </a:solidFill>
                <a:latin typeface="Onest"/>
              </a:rPr>
              <a:t>базово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52500" y="4450953"/>
            <a:ext cx="83522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2E2150"/>
                </a:solidFill>
                <a:latin typeface="Onest"/>
              </a:rPr>
              <a:t>Git и SQL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182023" y="4450953"/>
            <a:ext cx="48210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7C5CFF"/>
                </a:solidFill>
                <a:latin typeface="Onest"/>
              </a:rPr>
              <a:t>учусь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7222927" y="3358753"/>
            <a:ext cx="4372074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 cap="all" spc="108">
                <a:solidFill>
                  <a:srgbClr val="A099B8"/>
                </a:solidFill>
                <a:latin typeface="Onest"/>
              </a:rPr>
              <a:t>Инструменты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362627" y="3720703"/>
            <a:ext cx="574179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E2150"/>
                </a:solidFill>
                <a:latin typeface="Onest"/>
              </a:rPr>
              <a:t>Python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8165405" y="3720703"/>
            <a:ext cx="49480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E2150"/>
                </a:solidFill>
                <a:latin typeface="Onest"/>
              </a:rPr>
              <a:t>HTML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7362627" y="4095353"/>
            <a:ext cx="1739265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2E2150"/>
                </a:solidFill>
                <a:latin typeface="Onest"/>
              </a:rPr>
              <a:t>графический редактор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029494" cy="220266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064147"/>
            <a:ext cx="5257800" cy="1876227"/>
          </a:xfrm>
          <a:prstGeom prst="roundRect">
            <a:avLst>
              <a:gd name="adj" fmla="val 11168"/>
            </a:avLst>
          </a:prstGeom>
          <a:noFill/>
          <a:ln w="6350" cap="flat">
            <a:solidFill>
              <a:srgbClr val="CEC8DE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2064147"/>
            <a:ext cx="5257800" cy="1876227"/>
          </a:xfrm>
          <a:prstGeom prst="roundRect">
            <a:avLst>
              <a:gd name="adj" fmla="val 11168"/>
            </a:avLst>
          </a:prstGeom>
          <a:noFill/>
          <a:ln w="6350" cap="flat">
            <a:solidFill>
              <a:srgbClr val="CEC8DE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4092773"/>
            <a:ext cx="5257800" cy="1876227"/>
          </a:xfrm>
          <a:prstGeom prst="roundRect">
            <a:avLst>
              <a:gd name="adj" fmla="val 11168"/>
            </a:avLst>
          </a:prstGeom>
          <a:noFill/>
          <a:ln w="6350" cap="flat">
            <a:solidFill>
              <a:srgbClr val="CEC8DE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89000" y="673100"/>
            <a:ext cx="947865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7">
                <a:solidFill>
                  <a:srgbClr val="7C5CFF"/>
                </a:solidFill>
                <a:latin typeface="Onest"/>
              </a:rPr>
              <a:t>План на год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810816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E2150"/>
                </a:solidFill>
                <a:latin typeface="Unbounded"/>
              </a:rPr>
              <a:t>Чему хочу научиться на первом курсе 2026/2027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2349897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C5CFF"/>
                </a:solidFill>
                <a:latin typeface="Onest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654697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Базы данных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3000177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Научиться проектировать таблицы и писать SQL-запросы — к концу года уверенно работать с реальной базой.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2349897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C5CFF"/>
                </a:solidFill>
                <a:latin typeface="Onest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654697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Командная разработка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3000177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Освоить Git и работать в общем репозитории вместе с группой, а не в одиночку.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37852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7C5CFF"/>
                </a:solidFill>
                <a:latin typeface="Onest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68332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E2150"/>
                </a:solidFill>
                <a:latin typeface="Onest"/>
              </a:rPr>
              <a:t>Учебная практика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502880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1698E"/>
                </a:solidFill>
                <a:latin typeface="Onest"/>
              </a:rPr>
              <a:t>Дойти до первого проекта по заданию преподавателя и защитить его.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14872"/>
            <a:ext cx="665857" cy="220266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89000" y="1552972"/>
            <a:ext cx="556129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7">
                <a:solidFill>
                  <a:srgbClr val="7C5CFF"/>
                </a:solidFill>
                <a:latin typeface="Onest"/>
              </a:rPr>
              <a:t>О себе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11338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E2150"/>
                </a:solidFill>
                <a:latin typeface="Unbounded"/>
              </a:rPr>
              <a:t>Как я работаю в команде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932708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E2150"/>
                </a:solidFill>
                <a:latin typeface="Onest"/>
              </a:rPr>
              <a:t>Что беру на себя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377158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Аккуратно делаю свою часть в срок. Оформляю тексты и картинки, довожу оформление до готового вида — чтобы результат можно было показывать, а не доделывать в последний момент.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2932708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2E2150"/>
                </a:solidFill>
                <a:latin typeface="Onest"/>
              </a:rPr>
              <a:t>Что нужно от других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362700" y="3377158"/>
            <a:ext cx="5092700" cy="8660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71698E"/>
                </a:solidFill>
                <a:latin typeface="Onest"/>
              </a:rPr>
              <a:t>Понятная задача и дедлайн. Право задать «глупый» вопрос, если что-то неясно. И обратная связь, если я делаю не так — так я быстрее исправлюсь.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4923929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71698E"/>
                </a:solidFill>
                <a:latin typeface="Onest"/>
              </a:rPr>
              <a:t>Мне важно не тянуть всё в одиночку, а работать вместе — так и результат лучше, и учиться быстрее.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952500" y="762000"/>
            <a:ext cx="1243707" cy="220266"/>
          </a:xfrm>
          <a:prstGeom prst="roundRect">
            <a:avLst>
              <a:gd name="adj" fmla="val 50000"/>
            </a:avLst>
          </a:prstGeom>
          <a:solidFill>
            <a:srgbClr val="DED8FE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952500" y="2362597"/>
            <a:ext cx="10287000" cy="514350"/>
          </a:xfrm>
          <a:prstGeom prst="roundRect">
            <a:avLst>
              <a:gd name="adj" fmla="val 4074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952500" y="3575447"/>
            <a:ext cx="10287000" cy="6985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79500" y="800100"/>
            <a:ext cx="1204920" cy="13144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35"/>
              </a:lnSpc>
            </a:pPr>
            <a:r>
              <a:rPr lang="ru-RU" sz="850" b="1" cap="all" spc="17">
                <a:solidFill>
                  <a:srgbClr val="7C5CFF"/>
                </a:solidFill>
                <a:latin typeface="Onest"/>
              </a:rPr>
              <a:t>цели · 2026/2027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52500" y="937816"/>
            <a:ext cx="10312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E2150"/>
                </a:solidFill>
                <a:latin typeface="Unbounded"/>
              </a:rPr>
              <a:t>Цели на первый курс: три результата, которые можно проверить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206500" y="2114947"/>
            <a:ext cx="463004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A099B8"/>
                </a:solidFill>
                <a:latin typeface="Onest"/>
              </a:rPr>
              <a:t>Инициатива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5353943" y="2114947"/>
            <a:ext cx="2500598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A099B8"/>
                </a:solidFill>
                <a:latin typeface="Onest"/>
              </a:rPr>
              <a:t>Владелец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503815" y="2114947"/>
            <a:ext cx="2101144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A099B8"/>
                </a:solidFill>
                <a:latin typeface="Onest"/>
              </a:rPr>
              <a:t>Срок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320808" y="2114947"/>
            <a:ext cx="2101263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b="1" cap="all" spc="102">
                <a:solidFill>
                  <a:srgbClr val="A099B8"/>
                </a:solidFill>
                <a:latin typeface="Onest"/>
              </a:rPr>
              <a:t>Статус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206500" y="2527697"/>
            <a:ext cx="4630043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2150"/>
                </a:solidFill>
                <a:latin typeface="Onest"/>
              </a:rPr>
              <a:t>Минимум 4 по всем предметам обеих сессий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5353943" y="2537222"/>
            <a:ext cx="2396966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учёба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503815" y="2537222"/>
            <a:ext cx="1997512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зима–лето 2027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320808" y="2549922"/>
            <a:ext cx="1997631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Onest"/>
              </a:rPr>
              <a:t>в работе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206500" y="3042047"/>
            <a:ext cx="4020443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150" b="1">
                <a:solidFill>
                  <a:srgbClr val="2E2150"/>
                </a:solidFill>
                <a:latin typeface="Onest"/>
              </a:rPr>
              <a:t>Одно мероприятие в семестр в активе группы или колледжа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353943" y="3143647"/>
            <a:ext cx="2396966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актив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503815" y="3143647"/>
            <a:ext cx="1997512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каждый семестр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320808" y="3156347"/>
            <a:ext cx="1997631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>
                <a:solidFill>
                  <a:srgbClr val="2F7D52"/>
                </a:solidFill>
                <a:latin typeface="Onest"/>
              </a:rPr>
              <a:t>в работе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206500" y="3740547"/>
            <a:ext cx="4020443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150" b="1">
                <a:solidFill>
                  <a:srgbClr val="2E2150"/>
                </a:solidFill>
                <a:latin typeface="Onest"/>
              </a:rPr>
              <a:t>Собрать первый учебный проект — сайт или приложение с базой данных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5353943" y="3842147"/>
            <a:ext cx="2396966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проект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503815" y="3842147"/>
            <a:ext cx="1997512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весна 2027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320808" y="3854847"/>
            <a:ext cx="1997631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>
                <a:solidFill>
                  <a:srgbClr val="7C5CFF"/>
                </a:solidFill>
                <a:latin typeface="Onest"/>
              </a:rPr>
              <a:t>планируется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206500" y="4439047"/>
            <a:ext cx="4630043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2E2150"/>
                </a:solidFill>
                <a:latin typeface="Onest"/>
              </a:rPr>
              <a:t>Показать готовый проект группе и куратору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5353943" y="4448572"/>
            <a:ext cx="2396966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защита проекта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7503815" y="4448572"/>
            <a:ext cx="1997512" cy="1727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60"/>
              </a:lnSpc>
            </a:pPr>
            <a:r>
              <a:rPr lang="ru-RU" sz="1050">
                <a:solidFill>
                  <a:srgbClr val="71698E"/>
                </a:solidFill>
                <a:latin typeface="Onest"/>
              </a:rPr>
              <a:t>май 2027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320808" y="4461272"/>
            <a:ext cx="1997631" cy="1498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80"/>
              </a:lnSpc>
            </a:pPr>
            <a:r>
              <a:rPr lang="ru-RU" sz="900" b="1">
                <a:solidFill>
                  <a:srgbClr val="A099B8"/>
                </a:solidFill>
                <a:latin typeface="Onest"/>
              </a:rPr>
              <a:t>бэклог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EC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3863975"/>
            <a:ext cx="3479800" cy="908050"/>
          </a:xfrm>
          <a:prstGeom prst="roundRect">
            <a:avLst>
              <a:gd name="adj" fmla="val 23076"/>
            </a:avLst>
          </a:prstGeom>
          <a:noFill/>
          <a:ln w="6350" cap="flat">
            <a:solidFill>
              <a:srgbClr val="E0DBFE"/>
            </a:solidFill>
          </a:ln>
        </p:spPr>
      </p:sp>
      <p:sp>
        <p:nvSpPr>
          <p:cNvPr id="4" name="card4"/>
          <p:cNvSpPr/>
          <p:nvPr/>
        </p:nvSpPr>
        <p:spPr>
          <a:xfrm>
            <a:off x="4394200" y="3863975"/>
            <a:ext cx="3479800" cy="908050"/>
          </a:xfrm>
          <a:prstGeom prst="roundRect">
            <a:avLst>
              <a:gd name="adj" fmla="val 23076"/>
            </a:avLst>
          </a:prstGeom>
          <a:noFill/>
          <a:ln w="6350" cap="flat">
            <a:solidFill>
              <a:srgbClr val="E0DBFE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924425"/>
            <a:ext cx="3479800" cy="908050"/>
          </a:xfrm>
          <a:prstGeom prst="roundRect">
            <a:avLst>
              <a:gd name="adj" fmla="val 23076"/>
            </a:avLst>
          </a:prstGeom>
          <a:noFill/>
          <a:ln w="6350" cap="flat">
            <a:solidFill>
              <a:srgbClr val="E0DBFE"/>
            </a:solidFill>
          </a:ln>
        </p:spPr>
      </p:sp>
      <p:sp>
        <p:nvSpPr>
          <p:cNvPr id="6" name="card6"/>
          <p:cNvSpPr/>
          <p:nvPr/>
        </p:nvSpPr>
        <p:spPr>
          <a:xfrm>
            <a:off x="8890000" y="2222500"/>
            <a:ext cx="2413000" cy="2413000"/>
          </a:xfrm>
          <a:prstGeom prst="roundRect">
            <a:avLst>
              <a:gd name="adj" fmla="val 8684"/>
            </a:avLst>
          </a:prstGeom>
          <a:solidFill>
            <a:srgbClr val="FFFFFF"/>
          </a:solidFill>
          <a:ln w="6350" cap="flat">
            <a:solidFill>
              <a:srgbClr val="E0DBFE"/>
            </a:solidFill>
          </a:ln>
          <a:effectLst>
            <a:outerShdw blurRad="215900" dist="63500" dir="5400000" rotWithShape="0">
              <a:srgbClr val="000000">
                <a:alpha val="7843"/>
              </a:srgbClr>
            </a:outerShdw>
          </a:effectLst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24950" y="2451100"/>
            <a:ext cx="1955800" cy="1955800"/>
          </a:xfrm>
          <a:prstGeom prst="rect">
            <a:avLst/>
          </a:prstGeom>
        </p:spPr>
      </p:pic>
      <p:sp>
        <p:nvSpPr>
          <p:cNvPr id="8" name="text8"/>
          <p:cNvSpPr>
            <a:spLocks noChangeArrowheads="1"/>
          </p:cNvSpPr>
          <p:nvPr/>
        </p:nvSpPr>
        <p:spPr>
          <a:xfrm>
            <a:off x="762000" y="1025525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7C5CFF"/>
                </a:solidFill>
                <a:latin typeface="Onest"/>
              </a:rPr>
              <a:t>Финал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323975"/>
            <a:ext cx="7137400" cy="1384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400"/>
              </a:lnSpc>
            </a:pPr>
            <a:r>
              <a:rPr lang="ru-RU" sz="5400" b="1" spc="-161">
                <a:solidFill>
                  <a:srgbClr val="2E2150"/>
                </a:solidFill>
                <a:latin typeface="Unbounded"/>
              </a:rPr>
              <a:t>Давайте знакомиться!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2774950"/>
            <a:ext cx="6375400" cy="8699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71698E"/>
                </a:solidFill>
                <a:latin typeface="Onest"/>
              </a:rPr>
              <a:t>Подходите знакомиться — я в группе новенькая, но отвечаю быстро. Пишите по учёбе — помогу с конспектами и вместе разберёмся с задачами.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22350" y="4098925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1698E"/>
                </a:solidFill>
                <a:latin typeface="Onest"/>
              </a:rPr>
              <a:t>Учебная почта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22350" y="4321175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E2150"/>
                </a:solidFill>
                <a:latin typeface="Onest"/>
              </a:rPr>
              <a:t>в чате учебной группы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54550" y="4098925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1698E"/>
                </a:solidFill>
                <a:latin typeface="Onest"/>
              </a:rPr>
              <a:t>Профиль с работами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54550" y="4321175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E2150"/>
                </a:solidFill>
                <a:latin typeface="Onest"/>
              </a:rPr>
              <a:t>ссылка в чате группы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22350" y="5159375"/>
            <a:ext cx="3594100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71698E"/>
                </a:solidFill>
                <a:latin typeface="Onest"/>
              </a:rPr>
              <a:t>Телефон / Telegram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22350" y="5381625"/>
            <a:ext cx="355092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E2150"/>
                </a:solidFill>
                <a:latin typeface="Onest"/>
              </a:rPr>
              <a:t>личное сообщение в чате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Самопрезентация студента — пример для первого курса колледжа</dc:title>
  <dc:creator>Слайда</dc:creator>
</cp:coreProperties>
</file>