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</p:sldIdLst>
  <p:sldSz cx="12192000" cy="6858000"/>
  <p:notesSz cx="6858000" cy="9144000"/>
  <p:embeddedFontLst>
    <p:embeddedFont>
      <p:font typeface="Manrope"/>
      <p:regular r:id="rId200"/>
      <p:bold r:id="rId201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Здравствуйте, спасибо, что нашли время. Меня зовут Дмитрий Крылов, я работаю в компании ведущим специалистом технической поддержки с 2023 года. Сегодня я хочу предложить рассмотреть мою кандидатуру на роль руководителя группы — я готов взять на себя эту ответственность с первого октября. За следующие несколько минут я покажу, чего мы достигли с командой, и как я вижу развитие группы дальше.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За три года в компании я прошёл путь от специалиста первой линии до ведущего специалиста и фактического координатора группы. В 2023 году я закрывал до 80 обращений в месяц и научился быстро и точно решать типовые задачи. В 2024-м мне доверили сложные эскалации и контроль качества ответов — это научило меня работать с самыми трудными случаями и видеть системные проблемы. А в 2025–2026 годах я взял на себя онбординг новичков, организацию дежурств и развитие базы знаний. Каждый этап добавлял не просто новые задачи, а новый уровень ответственности.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Если смотреть на мои тикеты в CRM за последние три года, видно, что я вырос не просто в опыте, а в конкретных измеримых результатах. Среднее время первого ответа сократилось с 35 до 12 минут — почти в три раза. Доля обращений, которые я закрываю с первого раза, выросла с 70 до 88 процентов — это значит, клиенты реже возвращаются с тем же вопросом. И оценка CSAT поднялась с 4,3 до 4,8 из пяти. Эти цифры — не случайность, а результат того, как я системно подхожу к работе с обращениями.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Я не просто выполняю свои задачи — я уже несколько лет фактически выполняю функции лидера группы. За 2025–2026 годы я вывел на самостоятельную работу четырёх новичков: каждый следовал индивидуальному плану наставничества, и все успешно прошли аттестацию. Я взял на себя организацию дежурств: раньше вечерние и выходные смены были закрыты только на 60%, теперь — на все 100%. И отдельно горжусь базой знаний: я написал 35 новых статей, и время поиска ответа у коллег сократилось с семи до трёх минут. Это не разовые инициативы, а системная работа, которая уже приносит результат команде.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Расскажу о двух изменениях, которые я инициировал и довёл до результата. Первый кейс — онбординг новичков: раньше новый сотрудник выходил на самостоятельную работу только через полтора месяца. Я собрал чек-листы и сделал наставничество более структурированным — теперь на это уходит четыре недели. Второй кейс — повторные обращения: почти треть запросов касалась типовых вопросов, ответы на которые были в базе знаний, но её никто не обновлял. Я переработал базу, и доля повторных контактов упала до двенадцати процентов. Оба результата измеримы и уже влияют на скорость работы всей группы.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Если говорить о готовности к роли руководителя, я честно оцениваю себя по пяти ключевым компетенциям. Моя сильная сторона — это экспертиза продукта и процессов поддержки: здесь я уверенно держу уровень эксперта, ко мне приходят за ответами коллеги. Продвинутый уровень у меня по работе со сложными клиентами и конфликтами — я регулярно беру такие обращения на себя. Наставничество — тоже моя зона уверенности: я уже обучил четырёх новичков и фактически веду их онбординг. Аналитика метрик у меня на среднем уровне: я готовлю отчётность, но хочу глубже освоить дашборды. И главная зона роста — управление людьми и планирование: здесь я планирую закрыть пробел обучением в первые 90 дней работы в новой роли.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Если меня утвердят руководителем группы, я сфокусируюсь на трёх вещах. Первая — стабильный сервис: чтобы клиент всегда получал первый ответ в течение пятнадцати минут, а доля решённых с первого обращения держалась на уровне девяноста процентов и выше. Вторая — развитие команды: я буду проводить регулярные встречи один на один раз в две недели и составлять индивидуальные планы роста, чтобы каждый видел свою траекторию. И третья — знания как продукт: я хочу превратить базу знаний в главный инструмент и для ответов, и для онбординга новичков. Эти три направления, на мой взгляд, и обеспечивают и качество сервиса, и рост людей.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Первые 90 дней я разбил на три этапа по месяцу. В октябре — погружение: 15 индивидуальных встреч с каждым членом команды, аудит очередей и пиковых часов, быстрые улучшения графика дежурств. В ноябре — управление по цифрам: ввожу еженедельные метрики SLA, FCR и CSAT по каждому сотруднику и подключаю базу знаний к первому ответу. В декабре — развитие команды: индивидуальные планы, закрепление наставников за новичками и итоговый отчёт к 29 декабря. Каждый этап заканчивается конкретным измеримым результатом, чтобы и мне, и вам было понятно, что движется.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Чтобы быстро войти в роль и не потерять темп, мне нужна точечная поддержка на старте. Первое — это тренинг по управлению командой и конструктивному фидбеку, я планирую пройти его осенью этого года. Второе — еженедельная супервизия с руководителем отдела в первые два месяца, чтобы сверять решения и не допускать ошибок. И третье — мы должны заранее согласовать критерии оценки первых девяноста дней, чтобы я понимал, по каким метрикам меня будут оценивать. Это поможет мне сфокусироваться на главном и оправдать ожидания.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Я готов взять на себя ответственность за группу уже с первого октября. До этого, шестнадцатого сентября, я направлю вам подробную версию плана на девяносто дней — чтобы вы могли оценить его до принятия решения. Все контакты на слайде, я на связи и готов ответить на любые вопросы.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51bdc942e6dd724e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e438c9c46ed05444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64b2e25364085314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922e9a6dc5953b1e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b4edf107ece8fe31.png"/><Relationship Id="rId4" Type="http://schemas.openxmlformats.org/officeDocument/2006/relationships/image" Target="../media/ma07b8ac17ad5fa3f.png"/><Relationship Id="rId5" Type="http://schemas.openxmlformats.org/officeDocument/2006/relationships/image" Target="../media/mbe1cb803b8b4dbc9.sv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35967b865ffdfe7d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54ee6dfc6736f354.pn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54ee6dfc6736f354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bb7c61ab08c54d0c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b4edf107ece8fe31.png"/><Relationship Id="rId4" Type="http://schemas.openxmlformats.org/officeDocument/2006/relationships/image" Target="../media/m2749c864704a62f2.png"/><Relationship Id="rId5" Type="http://schemas.openxmlformats.org/officeDocument/2006/relationships/image" Target="../media/mab5f3d4765b0eab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25475"/>
            <a:ext cx="1883727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15171C"/>
                </a:solidFill>
                <a:latin typeface="Manrope"/>
              </a:rPr>
              <a:t>Дмитрий Крылов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144389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005BFF"/>
                </a:solidFill>
                <a:latin typeface="Manrope"/>
              </a:rPr>
              <a:t>Самопрезентация · Рост внутри компании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417439"/>
            <a:ext cx="9423400" cy="28928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107">
                <a:solidFill>
                  <a:srgbClr val="15171C"/>
                </a:solidFill>
                <a:latin typeface="Manrope"/>
              </a:rPr>
              <a:t>Дмитрий Крылов — кандидат на роль руководителя группы технической поддержки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4405511"/>
            <a:ext cx="701040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636569"/>
                </a:solidFill>
                <a:latin typeface="Manrope"/>
              </a:rPr>
              <a:t>Ведущий специалист технической поддержки, в компании с 2023 года. Предлагаю рассмотреть мою кандидатуру на роль руководителя группы и поддержать назначение с 1 октября 2026 года.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848350"/>
            <a:ext cx="179147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057900"/>
            <a:ext cx="1670566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Дмитрий Крылов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2560538" y="5848350"/>
            <a:ext cx="442724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Роль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2560538" y="6057900"/>
            <a:ext cx="442724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Ведущий специалист технической поддержки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759178" y="5848350"/>
            <a:ext cx="4017169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Аудитория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759178" y="6057900"/>
            <a:ext cx="4017169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Для руководителя отдела и HR-партнёра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2098377"/>
            <a:ext cx="2400800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Мой путь в компании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2186583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Три шага роста в поддержке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3248223"/>
            <a:ext cx="39878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005BFF"/>
                </a:solidFill>
                <a:latin typeface="Manrope"/>
              </a:rPr>
              <a:t>2023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934023"/>
            <a:ext cx="39878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Специалист поддержки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4280098"/>
            <a:ext cx="33782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Первая линия: до 80 обращений в месяц, решение типовых запросов клиентов.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4419600" y="3248223"/>
            <a:ext cx="39878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005BFF"/>
                </a:solidFill>
                <a:latin typeface="Manrope"/>
              </a:rPr>
              <a:t>2024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4419600" y="3934023"/>
            <a:ext cx="39878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Ведущий специалист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4419600" y="4280098"/>
            <a:ext cx="33782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Сложные эскалации, контроль качества ответов, снижение повторных обращений.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8077200" y="3248223"/>
            <a:ext cx="39878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2025–2026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8077200" y="3934023"/>
            <a:ext cx="39878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636569"/>
                </a:solidFill>
                <a:latin typeface="Manrope"/>
              </a:rPr>
              <a:t>Наставник и координатор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077200" y="4280098"/>
            <a:ext cx="33782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Онбординг новичков, организация дежурств, развитие базы знаний группы.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504083"/>
            <a:ext cx="3420467" cy="2451100"/>
          </a:xfrm>
          <a:prstGeom prst="roundRect">
            <a:avLst>
              <a:gd name="adj" fmla="val 9326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385667" y="2504083"/>
            <a:ext cx="3420566" cy="2451100"/>
          </a:xfrm>
          <a:prstGeom prst="roundRect">
            <a:avLst>
              <a:gd name="adj" fmla="val 9326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009434" y="2504083"/>
            <a:ext cx="3420566" cy="2451100"/>
          </a:xfrm>
          <a:prstGeom prst="roundRect">
            <a:avLst>
              <a:gd name="adj" fmla="val 9326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1464667"/>
            <a:ext cx="2334006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Моя работа в цифрах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724323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Метрики моей работы: 2024 → 2026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41400" y="2694583"/>
            <a:ext cx="2887067" cy="1231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005BFF"/>
                </a:solidFill>
                <a:latin typeface="Manrope"/>
              </a:rPr>
              <a:t>35 → 12 мин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4104283"/>
            <a:ext cx="343400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Средний первый ответ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4440833"/>
            <a:ext cx="343400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ускорение почти в 3 раза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665067" y="2694583"/>
            <a:ext cx="2887166" cy="1231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005BFF"/>
                </a:solidFill>
                <a:latin typeface="Manrope"/>
              </a:rPr>
              <a:t>70% → 88%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665067" y="4104283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Закрыто с первого раза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65067" y="4440833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рост на 18 п.п.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288834" y="2694583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005BFF"/>
                </a:solidFill>
                <a:latin typeface="Manrope"/>
              </a:rPr>
              <a:t>4,3 → 4,8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88834" y="3494683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Оценка клиентов CSAT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88834" y="3831233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из 5 баллов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514568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Динамика по моим тикетам в CRM за 2024–2026 годы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CRM по моим тикетам, 2024–2026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1983184"/>
            <a:ext cx="2879431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Неформальное лидерство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2338090"/>
            <a:ext cx="11303000" cy="4927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71">
                <a:solidFill>
                  <a:srgbClr val="15171C"/>
                </a:solidFill>
                <a:latin typeface="Manrope"/>
              </a:rPr>
              <a:t>Я уже работаю как лидер группы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1092200" y="2970510"/>
            <a:ext cx="3454400" cy="965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7125"/>
              </a:lnSpc>
            </a:pPr>
            <a:r>
              <a:rPr lang="ru-RU" sz="7500" b="1" spc="-224">
                <a:solidFill>
                  <a:srgbClr val="005BFF"/>
                </a:solidFill>
                <a:latin typeface="Manrope"/>
              </a:rPr>
              <a:t>4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092200" y="4129385"/>
            <a:ext cx="338328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новичка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92200" y="4453235"/>
            <a:ext cx="2844800" cy="4087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вышли на самостоятельную работу по плану наставничества (2025–2026)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4699000" y="2970510"/>
            <a:ext cx="3454400" cy="965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7125"/>
              </a:lnSpc>
            </a:pPr>
            <a:r>
              <a:rPr lang="ru-RU" sz="7500" b="1" spc="-224">
                <a:solidFill>
                  <a:srgbClr val="005BFF"/>
                </a:solidFill>
                <a:latin typeface="Manrope"/>
              </a:rPr>
              <a:t>100%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4699000" y="4129385"/>
            <a:ext cx="338328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покрытие дежурств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4699000" y="4453235"/>
            <a:ext cx="2844800" cy="4087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вечерние и выходные смены: было 60% — стало 100%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8305800" y="2970510"/>
            <a:ext cx="3454400" cy="965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7125"/>
              </a:lnSpc>
            </a:pPr>
            <a:r>
              <a:rPr lang="ru-RU" sz="7500" b="1" spc="-224">
                <a:solidFill>
                  <a:srgbClr val="005BFF"/>
                </a:solidFill>
                <a:latin typeface="Manrope"/>
              </a:rPr>
              <a:t>35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8305800" y="4129385"/>
            <a:ext cx="338328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статей в базе знаний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305800" y="4453235"/>
            <a:ext cx="2844800" cy="4087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время поиска ответа сократилось с 7 до 3 минут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Внутренние данные группы поддержки, 2025–2026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698500"/>
            <a:ext cx="882848" cy="330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15171C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731000" y="698500"/>
            <a:ext cx="887214" cy="330200"/>
          </a:xfrm>
          <a:prstGeom prst="roundRect">
            <a:avLst>
              <a:gd name="adj" fmla="val 50000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5791200" y="3124200"/>
            <a:ext cx="609600" cy="609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>
            <a:outerShdw blurRad="203200" dist="50800" dir="5400000" rotWithShape="0">
              <a:srgbClr val="000000">
                <a:alpha val="25098"/>
              </a:srgbClr>
            </a:outerShdw>
          </a:effectLst>
        </p:spPr>
      </p:sp>
      <p:pic>
        <p:nvPicPr>
          <p:cNvPr id="8" name="pic8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88050" y="3333750"/>
            <a:ext cx="215900" cy="190500"/>
          </a:xfrm>
          <a:prstGeom prst="rect">
            <a:avLst/>
          </a:prstGeom>
        </p:spPr>
      </p:pic>
      <p:sp>
        <p:nvSpPr>
          <p:cNvPr id="9" name="text9"/>
          <p:cNvSpPr>
            <a:spLocks noChangeArrowheads="1"/>
          </p:cNvSpPr>
          <p:nvPr/>
        </p:nvSpPr>
        <p:spPr>
          <a:xfrm>
            <a:off x="939800" y="777875"/>
            <a:ext cx="816808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636569"/>
                </a:solidFill>
                <a:latin typeface="Manrope"/>
              </a:rPr>
              <a:t>Кейсы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1263650"/>
            <a:ext cx="5334000" cy="3619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636569"/>
                </a:solidFill>
                <a:latin typeface="Manrope"/>
              </a:rPr>
              <a:t>Как было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1958340"/>
            <a:ext cx="265708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—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53108" y="1958975"/>
            <a:ext cx="4433292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Онбординг новичка: 6 недель до самостоятельной работы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2000" y="2669540"/>
            <a:ext cx="265708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—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53108" y="2670175"/>
            <a:ext cx="4608314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Повторные обращения: 30% по типовым вопросам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908800" y="777875"/>
            <a:ext cx="821174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FFFFFF"/>
                </a:solidFill>
                <a:latin typeface="Manrope"/>
              </a:rPr>
              <a:t>Стало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6731000" y="1263650"/>
            <a:ext cx="5334000" cy="3619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FFFFFF"/>
                </a:solidFill>
                <a:latin typeface="Manrope"/>
              </a:rPr>
              <a:t>Как стало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731000" y="1958340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005BFF"/>
                </a:solidFill>
                <a:latin typeface="Manrope"/>
              </a:rPr>
              <a:t>+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985992" y="1958975"/>
            <a:ext cx="4469408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Сократил до 4 недель за счёт чек-листов и наставничества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731000" y="2669540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005BFF"/>
                </a:solidFill>
                <a:latin typeface="Manrope"/>
              </a:rPr>
              <a:t>+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985992" y="2670175"/>
            <a:ext cx="4283571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Снизил до 12% после обновления базы знаний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191915"/>
            <a:ext cx="10668000" cy="4870450"/>
          </a:xfrm>
          <a:prstGeom prst="roundRect">
            <a:avLst>
              <a:gd name="adj" fmla="val 4693"/>
            </a:avLst>
          </a:prstGeom>
          <a:noFill/>
          <a:ln w="12700" cap="flat">
            <a:solidFill>
              <a:srgbClr val="E0ECFF"/>
            </a:solidFill>
          </a:ln>
        </p:spPr>
      </p:sp>
      <p:sp>
        <p:nvSpPr>
          <p:cNvPr id="4" name="card4"/>
          <p:cNvSpPr/>
          <p:nvPr/>
        </p:nvSpPr>
        <p:spPr>
          <a:xfrm>
            <a:off x="5504656" y="1204615"/>
            <a:ext cx="2956322" cy="590550"/>
          </a:xfrm>
          <a:prstGeom prst="rect">
            <a:avLst/>
          </a:prstGeom>
          <a:solidFill>
            <a:srgbClr val="E0EC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5504656" y="1795165"/>
            <a:ext cx="2956322" cy="850900"/>
          </a:xfrm>
          <a:prstGeom prst="rect">
            <a:avLst/>
          </a:prstGeom>
          <a:solidFill>
            <a:srgbClr val="E0EC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5504656" y="2646065"/>
            <a:ext cx="2956322" cy="850900"/>
          </a:xfrm>
          <a:prstGeom prst="rect">
            <a:avLst/>
          </a:prstGeom>
          <a:solidFill>
            <a:srgbClr val="E0EC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5504656" y="3496965"/>
            <a:ext cx="2956322" cy="850900"/>
          </a:xfrm>
          <a:prstGeom prst="rect">
            <a:avLst/>
          </a:prstGeom>
          <a:solidFill>
            <a:srgbClr val="E0ECFF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5504656" y="4347865"/>
            <a:ext cx="2956322" cy="850900"/>
          </a:xfrm>
          <a:prstGeom prst="rect">
            <a:avLst/>
          </a:prstGeom>
          <a:solidFill>
            <a:srgbClr val="E0ECFF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5504656" y="5198765"/>
            <a:ext cx="2956322" cy="850900"/>
          </a:xfrm>
          <a:prstGeom prst="rect">
            <a:avLst/>
          </a:prstGeom>
          <a:solidFill>
            <a:srgbClr val="E0ECFF"/>
          </a:solidFill>
          <a:ln>
            <a:noFill/>
          </a:ln>
        </p:spPr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117600" y="167084"/>
            <a:ext cx="1563791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Компетенции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394990"/>
            <a:ext cx="11303000" cy="4794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69">
                <a:solidFill>
                  <a:srgbClr val="15171C"/>
                </a:solidFill>
                <a:latin typeface="Manrope"/>
              </a:rPr>
              <a:t>Готовность к роли руководителя группы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65200" y="1369715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Компетенция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437624" y="1369715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005BFF"/>
                </a:solidFill>
                <a:latin typeface="Manrope"/>
              </a:rPr>
              <a:t>Уровень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393946" y="1369715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Чем подтверждается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965200" y="2090440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Экспертиза продукта и поддержки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5437624" y="2090440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Эксперт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638778" y="1960265"/>
            <a:ext cx="2600722" cy="533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205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Глубокое знание процессов, 3 года практики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965200" y="2941340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Работа с конфликтами и сложными клиентами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5437624" y="2941340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Продвинутый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8638778" y="2811165"/>
            <a:ext cx="2600722" cy="533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205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Регулярно беру сложные обращения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965200" y="3792240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Наставничество и обратная связь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5437624" y="3792240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Продвинутый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8638778" y="3662065"/>
            <a:ext cx="2600722" cy="533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205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Обучил 4 новичков, веду онбординг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965200" y="4643140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Аналитика метрик SLA / FCR / CSAT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5437624" y="4643140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Средний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8638778" y="4512965"/>
            <a:ext cx="2600722" cy="533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205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Готовлю отчёты, осваиваю дашборды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965200" y="5494040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Управление людьми и планирование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5437624" y="5494040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Развиваю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8638778" y="5363865"/>
            <a:ext cx="2600722" cy="533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205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Закрою обучением в первые 90 дней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762000" y="6214765"/>
            <a:ext cx="76454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Сильные стороны — экспертиза и наставничество; зона роста — управление людьми, план закрытия — 90 дней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49896"/>
            <a:ext cx="52578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49896"/>
            <a:ext cx="52578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3835598"/>
            <a:ext cx="5257800" cy="21334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615950"/>
            <a:ext cx="1426631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Приоритеты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Роль руководителя группы: три приоритета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731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5BFF"/>
                </a:solidFill>
                <a:latin typeface="Manrope"/>
              </a:rPr>
              <a:t>01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Стабильный сервис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52085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Первый ответ — за 15 минут, доля решённых с первого обращения — 90% и выше.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4833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5BFF"/>
                </a:solidFill>
                <a:latin typeface="Manrope"/>
              </a:rPr>
              <a:t>02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Развитие команды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52085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Встречи 1-на-1 раз в две недели, индивидуальные планы роста для каждого.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73150" y="4121348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005BFF"/>
                </a:solidFill>
                <a:latin typeface="Manrope"/>
              </a:rPr>
              <a:t>03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438848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Знания как продукт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80655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База знаний — основной инструмент ответов и онбординга новых сотрудников.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75296"/>
            <a:ext cx="3454400" cy="4393704"/>
          </a:xfrm>
          <a:prstGeom prst="roundRect">
            <a:avLst>
              <a:gd name="adj" fmla="val 6617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965200" y="2191246"/>
            <a:ext cx="3048000" cy="685800"/>
          </a:xfrm>
          <a:prstGeom prst="roundRect">
            <a:avLst>
              <a:gd name="adj" fmla="val 19444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965200" y="2991346"/>
            <a:ext cx="3048000" cy="482600"/>
          </a:xfrm>
          <a:prstGeom prst="roundRect">
            <a:avLst>
              <a:gd name="adj" fmla="val 27631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965200" y="3588246"/>
            <a:ext cx="3048000" cy="685800"/>
          </a:xfrm>
          <a:prstGeom prst="roundRect">
            <a:avLst>
              <a:gd name="adj" fmla="val 19444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4368800" y="1575296"/>
            <a:ext cx="3454400" cy="4393704"/>
          </a:xfrm>
          <a:prstGeom prst="roundRect">
            <a:avLst>
              <a:gd name="adj" fmla="val 6617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4572000" y="2191246"/>
            <a:ext cx="3048000" cy="889000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4572000" y="3194546"/>
            <a:ext cx="3048000" cy="482600"/>
          </a:xfrm>
          <a:prstGeom prst="roundRect">
            <a:avLst>
              <a:gd name="adj" fmla="val 27631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7975600" y="1575296"/>
            <a:ext cx="3454400" cy="4393704"/>
          </a:xfrm>
          <a:prstGeom prst="roundRect">
            <a:avLst>
              <a:gd name="adj" fmla="val 6617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11" name="card11"/>
          <p:cNvSpPr/>
          <p:nvPr/>
        </p:nvSpPr>
        <p:spPr>
          <a:xfrm>
            <a:off x="8178800" y="2191246"/>
            <a:ext cx="3048000" cy="482600"/>
          </a:xfrm>
          <a:prstGeom prst="roundRect">
            <a:avLst>
              <a:gd name="adj" fmla="val 27631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12" name="card12"/>
          <p:cNvSpPr/>
          <p:nvPr/>
        </p:nvSpPr>
        <p:spPr>
          <a:xfrm>
            <a:off x="8178800" y="2788146"/>
            <a:ext cx="3048000" cy="685800"/>
          </a:xfrm>
          <a:prstGeom prst="roundRect">
            <a:avLst>
              <a:gd name="adj" fmla="val 19444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13" name="card13"/>
          <p:cNvSpPr/>
          <p:nvPr/>
        </p:nvSpPr>
        <p:spPr>
          <a:xfrm>
            <a:off x="8178800" y="3588246"/>
            <a:ext cx="3048000" cy="482600"/>
          </a:xfrm>
          <a:prstGeom prst="roundRect">
            <a:avLst>
              <a:gd name="adj" fmla="val 27631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117600" y="615950"/>
            <a:ext cx="1851208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План на 90 дней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Первые 90 дней: октябрь — декабрь 2026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965200" y="1803896"/>
            <a:ext cx="766405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Дни 1–30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3162201" y="1861046"/>
            <a:ext cx="1118735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636569"/>
                </a:solidFill>
                <a:latin typeface="Manrope"/>
              </a:rPr>
              <a:t>Октябрь 2026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130300" y="2330946"/>
            <a:ext cx="27432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0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15 индивидуальных встреч с командой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130300" y="3131046"/>
            <a:ext cx="326136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аудит очередей и пиковых часов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1130300" y="3727946"/>
            <a:ext cx="27432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0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быстрые улучшения графика дежурств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4572000" y="1803896"/>
            <a:ext cx="879872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Дни 31–60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6832501" y="1861046"/>
            <a:ext cx="1042535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636569"/>
                </a:solidFill>
                <a:latin typeface="Manrope"/>
              </a:rPr>
              <a:t>Ноябрь 2026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4737100" y="2330946"/>
            <a:ext cx="27432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0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Еженедельные метрики SLA/FCR/CSAT по каждому сотруднику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4737100" y="3334246"/>
            <a:ext cx="326136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ввод базы знаний в первый ответ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8178800" y="1803896"/>
            <a:ext cx="889516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Дни 61–90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10376694" y="1861046"/>
            <a:ext cx="1117664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636569"/>
                </a:solidFill>
                <a:latin typeface="Manrope"/>
              </a:rPr>
              <a:t>Декабрь 2026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8343900" y="2330946"/>
            <a:ext cx="326136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Индивидуальные планы развития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8343900" y="2927846"/>
            <a:ext cx="27432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0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закрепление наставников за новичками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8343900" y="3727946"/>
            <a:ext cx="326136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итоговый отчёт к 29 декабря 2026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38328" y="2761894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38328" y="3691375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38328" y="4620857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985441"/>
            <a:ext cx="2789301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Зоны роста и поддержка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181596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Чего мне не хватает и какая поддержка нужна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79500" y="2680196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Тренинг по управлению командой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Пройти тренинг по управлению командой и конструктивному фидбеку осенью 2026 года.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9500" y="3609677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Супервизия руководителя отдела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Еженедельная супервизия руководителя отдела первые два месяца в новой роли.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9500" y="4539159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Согласование критериев оценки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Согласовать критерии оценки первых 90 дней работы до 1 октября 2026 года.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5624810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Прошу поддержку на старте — чтобы быстрее войти в роль и дать результат.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5171C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4792266"/>
            <a:ext cx="2095004" cy="533400"/>
          </a:xfrm>
          <a:prstGeom prst="roundRect">
            <a:avLst>
              <a:gd name="adj" fmla="val 28571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009404" y="4792266"/>
            <a:ext cx="1818977" cy="533400"/>
          </a:xfrm>
          <a:prstGeom prst="roundRect">
            <a:avLst>
              <a:gd name="adj" fmla="val 28571"/>
            </a:avLst>
          </a:prstGeom>
          <a:noFill/>
          <a:ln w="6350" cap="flat">
            <a:solidFill>
              <a:srgbClr val="FFFFFF">
                <a:alpha val="30196"/>
              </a:srgbClr>
            </a:solidFill>
          </a:ln>
        </p:spPr>
      </p:sp>
      <p:sp>
        <p:nvSpPr>
          <p:cNvPr id="6" name="card6"/>
          <p:cNvSpPr/>
          <p:nvPr/>
        </p:nvSpPr>
        <p:spPr>
          <a:xfrm>
            <a:off x="8890000" y="1968500"/>
            <a:ext cx="2413000" cy="2413000"/>
          </a:xfrm>
          <a:prstGeom prst="roundRect">
            <a:avLst>
              <a:gd name="adj" fmla="val 9473"/>
            </a:avLst>
          </a:prstGeom>
          <a:solidFill>
            <a:srgbClr val="FFFFFF"/>
          </a:solidFill>
          <a:ln>
            <a:noFill/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18600" y="2197100"/>
            <a:ext cx="1955800" cy="1955800"/>
          </a:xfrm>
          <a:prstGeom prst="rect">
            <a:avLst/>
          </a:prstGeom>
        </p:spPr>
      </p:pic>
      <p:sp>
        <p:nvSpPr>
          <p:cNvPr id="8" name="text8"/>
          <p:cNvSpPr>
            <a:spLocks noChangeArrowheads="1"/>
          </p:cNvSpPr>
          <p:nvPr/>
        </p:nvSpPr>
        <p:spPr>
          <a:xfrm>
            <a:off x="762000" y="1532235"/>
            <a:ext cx="7747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FFFFFF"/>
                </a:solidFill>
                <a:latin typeface="Manrope"/>
              </a:rPr>
              <a:t>Решение и шаг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811635"/>
            <a:ext cx="7137400" cy="19328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040"/>
              </a:lnSpc>
            </a:pPr>
            <a:r>
              <a:rPr lang="ru-RU" sz="4800" b="1" spc="-119">
                <a:solidFill>
                  <a:srgbClr val="FFFFFF"/>
                </a:solidFill>
                <a:latin typeface="Manrope"/>
              </a:rPr>
              <a:t>Поддержите назначение и.о. руководителя группы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3828653"/>
            <a:ext cx="5740400" cy="565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75"/>
              </a:lnSpc>
            </a:pPr>
            <a:r>
              <a:rPr lang="ru-RU" sz="1450">
                <a:solidFill>
                  <a:srgbClr val="FFFFFF"/>
                </a:solidFill>
                <a:latin typeface="Manrope"/>
              </a:rPr>
              <a:t>С 1 октября выхожу в новую роль. Полный план на 90 дней направлю 16 сентября.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979220" y="4941491"/>
            <a:ext cx="1660565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FFF"/>
                </a:solidFill>
                <a:latin typeface="Manrope"/>
              </a:rPr>
              <a:t>План на 90 дней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3254226" y="4941491"/>
            <a:ext cx="1329333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FFF"/>
                </a:solidFill>
                <a:latin typeface="Manrope"/>
              </a:rPr>
              <a:t>Старт в роли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750300" y="4559300"/>
            <a:ext cx="2692400" cy="342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300"/>
              </a:lnSpc>
            </a:pPr>
            <a:r>
              <a:rPr lang="ru-RU" sz="950" cap="all" spc="133">
                <a:solidFill>
                  <a:srgbClr val="FFFFFF"/>
                </a:solidFill>
                <a:latin typeface="Manrope"/>
              </a:rPr>
              <a:t>+7 900 000-00-00, d.krylov@example.ru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Самопрезентация на повышение до руководителя группы</dc:title>
  <dc:creator>Слайда</dc:creator>
</cp:coreProperties>
</file>