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Здравствуйте! Я Анна Соколова, интернет-маркетолог. Уже шесть лет я занимаюсь performance-маркетингом — это контекстная реклама и сквозная аналитика. Мне очень приятно познакомиться с командой и руководителем, и я рада, что теперь мы будем работать вместе.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Спасибо за внимание! Я готова ответить на ваши вопросы — по задачам, по опыту, по планам на первые месяцы. И конечно, буду рада любым предложениям и знакомству с командой.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Меня зовут Анна Соколова, я performance-маркетолог с фокусом на контекстной рекламе и сквозной аналитике. За шесть лет прошла путь от настройщика кампаний до ведущего специалиста, который отвечает за стратегию и результат. Работаю с бюджетами до десяти миллионов рублей в месяц и в трёх компаниях внедряла сквозную аналитику с нуля. Дальше расскажу, какие конкретные результаты это приносило.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шесть лет в performance-маркетинге я довела до экспертного уровня два ключевых направления — контекстную рекламу и сквозную аналитику. Это моя база: я не просто запускаю кампании, а вижу полную цепочку от клика до оплаты. Веб-аналитика и управление бюджетом — смежные навыки, которые позволяют мне работать автономно и быстро принимать решения на основе данных.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шесть лет я прошла путь от маркетолога в e-commerce до ведущего специалиста в финтехе. На каждом месте зона ответственности росла: сначала — запуск рекламы, потом — управление бюджетом и аналитика, теперь — координация команды и стратегия. В электронике я за два года удвоила трафик и снизила стоимость лида на треть. В DIY-ритейлере взяла на себя бюджет в 15 миллионов в месяц и вывела выручку с платного трафика на 40% — там же внедрила сквозную аналитику. В финтехе уже управляю небольшой командой и отвечаю за долю платного канала. Дальше расскажу, какие конкретные результаты это дало.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последние два года я стабильно росла в ключевых метриках. Трафик из контекста вырос на 45% — это результат системной работы над ставками и релевантностью объявлений. При этом стоимость лида снизилась на 29%: с 1 200 до 850 рублей. И доля платного канала в общем потоке заявок — 38%, то есть почти каждая третья заявка приходит именно из рекламы. Эти цифры показывают, что я умею не просто запускать кампании, а делать их эффективными. Дальше расскажу, за счёт чего именно удалось такого добиться.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Расскажу о двух кейсах, которые хорошо показывают мой подход. Первый — интернет-магазин электроники: за три месяца мы подняли конверсию в покупку с 0,9% до 1,35%, то есть в полтора раза. Сделали это за счёт пересборки посадочных страниц под поисковые запросы и улучшения мобильной версии. Второй кейс — финтех-сервис: здесь через сквозную аналитику и перераспределение бюджета между каналами снизили стоимость лида на 35%, с 1850 до 1200 рублей. В обоих случаях ключевым было не просто запустить кампанию, а выстроить прозрачную систему измерений. Дальше покажу, какими инструментами я это делаю.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Мой стек — это рекламные кабинеты и аналитика, замкнутые в одну систему. В Директе и Google Ads я веду кампании — поиск, РСЯ, Performance Max. Метрика и GA4 дают данные о поведении пользователей, а Power BI превращает их в наглядные дашборды. Для сложных выборок использую SQL на ClickHouse, сквозную аналитику закрывает Roistat. Всё сводится в Google Sheets, где я строю отчёты и автоматизирую рутину. Главное, что это не разрозненные инструменты, а единый контур: от клика до оплаты — полная прозрачность, и решения принимаются на цифрах, а не на интуиции.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работе я придерживаюсь трёх принципов. Первый — прозрачность: вы всегда видите, что я делаю, через регулярные дашборды и отчёты. Второй — проактивность: я не жду, пока мне скажут, а сама предлагаю гипотезы и тесты. Третий — ориентация на бизнес-результат: для меня важны целевые действия и ROI, а не просто активность. Что касается формата — мне комфортно работать на еженедельных синках, в Telegram я отвечаю быстро, а все ключевые метрики мы держим в общем дашборде, чтобы команда была в курсе.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Первые 90 дней я выстраиваю так: месяц на аудит и погружение, второй — на оптимизацию и эксперименты, третий — на масштабирование. На старте мне важно понять продукт, воронку и текущую аналитику, чтобы решения опирались на данные, а не на догадки. К 60-му дню уже будут первые гипотезы и результаты тестов. А к концу квартала — рабочие связки и прозрачная сквозная отчётность для всей команды.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ca45893a72e541f1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b4edf107ece8fe31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d80869153fe6f544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1029f623f5bab196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0ce72d4c92ffdd2f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6d222d8ae76ec727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7f3525909bcb6332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7f3525909bcb6332.png"/><Relationship Id="rId4" Type="http://schemas.openxmlformats.org/officeDocument/2006/relationships/image" Target="../media/m232d8d28d436f9e0.png"/><Relationship Id="rId5" Type="http://schemas.openxmlformats.org/officeDocument/2006/relationships/image" Target="../media/m58c7390d79c14bdd.svg"/><Relationship Id="rId6" Type="http://schemas.openxmlformats.org/officeDocument/2006/relationships/image" Target="../media/m911da688035007a1.png"/><Relationship Id="rId8" Type="http://schemas.openxmlformats.org/officeDocument/2006/relationships/image" Target="../media/m8b9b32a0c4abc770.png"/><Relationship Id="rId9" Type="http://schemas.openxmlformats.org/officeDocument/2006/relationships/image" Target="../media/mfd25aa829fe502d6.svg"/><Relationship Id="rId10" Type="http://schemas.openxmlformats.org/officeDocument/2006/relationships/image" Target="../media/m17225c5a0183642b.png"/><Relationship Id="rId11" Type="http://schemas.openxmlformats.org/officeDocument/2006/relationships/image" Target="../media/mc48b4541eab646aa.svg"/><Relationship Id="rId12" Type="http://schemas.openxmlformats.org/officeDocument/2006/relationships/image" Target="../media/m12bb848071271424.png"/><Relationship Id="rId13" Type="http://schemas.openxmlformats.org/officeDocument/2006/relationships/image" Target="../media/m097a4ccebbb36a64.svg"/><Relationship Id="rId14" Type="http://schemas.openxmlformats.org/officeDocument/2006/relationships/image" Target="../media/ma53310f987cc3669.png"/><Relationship Id="rId15" Type="http://schemas.openxmlformats.org/officeDocument/2006/relationships/image" Target="../media/mf4eed0a7545321d8.sv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c50a719eaa0f8176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7f3525909bcb63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1730494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Анна Соколова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86442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4E79"/>
                </a:solidFill>
                <a:latin typeface="Manrope"/>
              </a:rPr>
              <a:t>Самопрезентация · Performance-маркетинг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13747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Анна Соколова — интернет-маркетолог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685480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6 лет в performance-маркетинге: контекстная реклама, сквозная аналитика и рост ключевых метрик. Рада познакомиться с командой и руководителем.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48350"/>
            <a:ext cx="161716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57900"/>
            <a:ext cx="149625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Анна Соколова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415282" y="5848350"/>
            <a:ext cx="2322251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415282" y="6057900"/>
            <a:ext cx="220134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Интернет-маркетолог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56138" y="5848350"/>
            <a:ext cx="466377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56138" y="6057900"/>
            <a:ext cx="466377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команды и руководителя отдела маркетинга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156075"/>
            <a:ext cx="3073400" cy="933450"/>
          </a:xfrm>
          <a:prstGeom prst="roundRect">
            <a:avLst>
              <a:gd name="adj" fmla="val 24489"/>
            </a:avLst>
          </a:prstGeom>
          <a:noFill/>
          <a:ln w="6350" cap="flat">
            <a:solidFill>
              <a:srgbClr val="E0E7ED"/>
            </a:solidFill>
          </a:ln>
        </p:spPr>
      </p:sp>
      <p:sp>
        <p:nvSpPr>
          <p:cNvPr id="4" name="card4"/>
          <p:cNvSpPr/>
          <p:nvPr/>
        </p:nvSpPr>
        <p:spPr>
          <a:xfrm>
            <a:off x="3987800" y="4156075"/>
            <a:ext cx="3073400" cy="933450"/>
          </a:xfrm>
          <a:prstGeom prst="roundRect">
            <a:avLst>
              <a:gd name="adj" fmla="val 24489"/>
            </a:avLst>
          </a:prstGeom>
          <a:noFill/>
          <a:ln w="6350" cap="flat">
            <a:solidFill>
              <a:srgbClr val="E0E7ED"/>
            </a:solidFill>
          </a:ln>
        </p:spPr>
      </p:sp>
      <p:sp>
        <p:nvSpPr>
          <p:cNvPr id="5" name="card5"/>
          <p:cNvSpPr/>
          <p:nvPr/>
        </p:nvSpPr>
        <p:spPr>
          <a:xfrm>
            <a:off x="7213600" y="4156075"/>
            <a:ext cx="3073400" cy="933450"/>
          </a:xfrm>
          <a:prstGeom prst="roundRect">
            <a:avLst>
              <a:gd name="adj" fmla="val 24489"/>
            </a:avLst>
          </a:prstGeom>
          <a:noFill/>
          <a:ln w="6350" cap="flat">
            <a:solidFill>
              <a:srgbClr val="E0E7ED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768475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4E79"/>
                </a:solidFill>
                <a:latin typeface="Manrope"/>
              </a:rPr>
              <a:t>Финал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997075"/>
            <a:ext cx="11303000" cy="90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15171C"/>
                </a:solidFill>
                <a:latin typeface="Manrope"/>
              </a:rPr>
              <a:t>Спасибо!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05117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Открыта к вопросам и предложениям — буду рада обсудить задачи и познакомиться с командой поближе.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39102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Email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461962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anna.sokolova@email.ru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248150" y="439102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Telegram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48150" y="461962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@anna_sokolova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73950" y="439102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Телефон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73950" y="461962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+7 (900) 123-45-67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2094607"/>
            <a:ext cx="100753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Обо мне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297113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Коротко о себе: контекст и сквозная аналитика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437533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Специализация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888333"/>
            <a:ext cx="50927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Контекстная реклама и сквозная аналитика. 6 лет в performance-маркетинге — от настройщика до ведущего специалиста.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6362700" y="3437533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Масштаб работы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362700" y="3888333"/>
            <a:ext cx="50927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Управляю бюджетами до 10 млн ₽ в месяц. Внедрила сквозную аналитику в трёх компаниях — от постановки до регулярной отчётности.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9097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0E7ED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909788"/>
            <a:ext cx="10134600" cy="1651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37479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0E7ED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3747988"/>
            <a:ext cx="9601200" cy="1651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45861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0E7ED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62000" y="4586188"/>
            <a:ext cx="9067800" cy="1651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54243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0E7ED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762000" y="5424388"/>
            <a:ext cx="8534400" cy="1651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17600" y="1249363"/>
            <a:ext cx="264714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Ключевые компетенции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1629668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Уровень владения инструментами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535138"/>
            <a:ext cx="5715397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Контекстная реклама (Яндекс Директ, Google Ads)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920611" y="2490688"/>
            <a:ext cx="636389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1F4E79"/>
                </a:solidFill>
                <a:latin typeface="Manrope"/>
              </a:rPr>
              <a:t>95%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3373338"/>
            <a:ext cx="4204295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Сквозная аналитика (Power BI, SQL)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900073" y="3328888"/>
            <a:ext cx="656927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1F4E79"/>
                </a:solidFill>
                <a:latin typeface="Manrope"/>
              </a:rPr>
              <a:t>90%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4211538"/>
            <a:ext cx="3710821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Веб-аналитика (Метрика, GA4)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920313" y="4167088"/>
            <a:ext cx="636687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1F4E79"/>
                </a:solidFill>
                <a:latin typeface="Manrope"/>
              </a:rPr>
              <a:t>85%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2000" y="5049738"/>
            <a:ext cx="4119066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Управление рекламным бюджетом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899775" y="5005288"/>
            <a:ext cx="657225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1F4E79"/>
                </a:solidFill>
                <a:latin typeface="Manrope"/>
              </a:rPr>
              <a:t>80%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853902"/>
            <a:ext cx="143186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Хронология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94210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Опыт работы: рост зоны ответственности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003748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F4E79"/>
                </a:solidFill>
                <a:latin typeface="Manrope"/>
              </a:rPr>
              <a:t>2020–2022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689548"/>
            <a:ext cx="39878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Маркетолог, e-commerce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035623"/>
            <a:ext cx="33782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Электроника: запуск контекстной рекламы, рост трафика в 2,5 раза, снижение стоимости лида на 30%.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19600" y="3003748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F4E79"/>
                </a:solidFill>
                <a:latin typeface="Manrope"/>
              </a:rPr>
              <a:t>2022–2024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19600" y="3689548"/>
            <a:ext cx="33782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Senior performance-маркетолог, DIY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419600" y="4295973"/>
            <a:ext cx="33782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Управление бюджетом 15 млн ₽/мес, рост выручки с платного трафика на 40%, внедрение сквозной аналитики.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077200" y="3003748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2024–2026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077200" y="3689548"/>
            <a:ext cx="39878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Ведущий специалист, финтех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077200" y="4035623"/>
            <a:ext cx="33782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Координация команды из 3 человек, рост доли платного канала до 35%, запуск новых продуктов.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688505"/>
            <a:ext cx="243973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Результаты 2024–2026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043410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Ключевые метрики performance-маркетинга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092200" y="2675830"/>
            <a:ext cx="3454400" cy="965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rgbClr val="1F4E79"/>
                </a:solidFill>
                <a:latin typeface="Manrope"/>
              </a:rPr>
              <a:t>+45%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3834705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Рост трафика из контекста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4158555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 2 года работы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699000" y="2675830"/>
            <a:ext cx="3454400" cy="965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rgbClr val="1F4E79"/>
                </a:solidFill>
                <a:latin typeface="Manrope"/>
              </a:rPr>
              <a:t>−29%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699000" y="3834705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Снижение стоимости лида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699000" y="4158555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 1 200 ₽ до 850 ₽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305800" y="2675830"/>
            <a:ext cx="3454400" cy="965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rgbClr val="1F4E79"/>
                </a:solidFill>
                <a:latin typeface="Manrope"/>
              </a:rPr>
              <a:t>38%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305800" y="3834705"/>
            <a:ext cx="2844800" cy="571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0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Доля платного канала в заявках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305800" y="4437955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контекст и таргет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492174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Стабильный рост при снижении стоимости привлечения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за 2024–2026 гг.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771973"/>
            <a:ext cx="10668000" cy="825500"/>
          </a:xfrm>
          <a:prstGeom prst="roundRect">
            <a:avLst>
              <a:gd name="adj" fmla="val 27692"/>
            </a:avLst>
          </a:prstGeom>
          <a:noFill/>
          <a:ln w="6350" cap="flat">
            <a:solidFill>
              <a:srgbClr val="E0E7ED"/>
            </a:solidFill>
          </a:ln>
        </p:spPr>
      </p:sp>
      <p:sp>
        <p:nvSpPr>
          <p:cNvPr id="4" name="card4"/>
          <p:cNvSpPr/>
          <p:nvPr/>
        </p:nvSpPr>
        <p:spPr>
          <a:xfrm>
            <a:off x="762000" y="3749873"/>
            <a:ext cx="10668000" cy="812800"/>
          </a:xfrm>
          <a:prstGeom prst="roundRect">
            <a:avLst>
              <a:gd name="adj" fmla="val 28125"/>
            </a:avLst>
          </a:prstGeom>
          <a:solidFill>
            <a:srgbClr val="E0E7ED"/>
          </a:solidFill>
          <a:ln>
            <a:noFill/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117600" y="615950"/>
            <a:ext cx="83860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Кейсы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831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Два кейса: было → стало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47750" y="3064073"/>
            <a:ext cx="58039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E-commerce: конверсия в покупку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067298" y="2956123"/>
            <a:ext cx="1749552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80"/>
              </a:lnSpc>
            </a:pPr>
            <a:r>
              <a:rPr lang="ru-RU" sz="900" cap="all" spc="72">
                <a:solidFill>
                  <a:srgbClr val="636569"/>
                </a:solidFill>
                <a:latin typeface="Manrope"/>
              </a:rPr>
              <a:t>Было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140450" y="3133923"/>
            <a:ext cx="1676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920"/>
              </a:lnSpc>
            </a:pPr>
            <a:r>
              <a:rPr lang="ru-RU" sz="1600" b="1">
                <a:solidFill>
                  <a:srgbClr val="636569"/>
                </a:solidFill>
                <a:latin typeface="Manrope"/>
              </a:rPr>
              <a:t>0,9%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67498" y="2956123"/>
            <a:ext cx="1749552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80"/>
              </a:lnSpc>
            </a:pPr>
            <a:r>
              <a:rPr lang="ru-RU" sz="900" cap="all" spc="72">
                <a:solidFill>
                  <a:srgbClr val="636569"/>
                </a:solidFill>
                <a:latin typeface="Manrope"/>
              </a:rPr>
              <a:t>Стало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740650" y="3133923"/>
            <a:ext cx="1676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1,35%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315450" y="3064073"/>
            <a:ext cx="18288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680"/>
              </a:lnSpc>
            </a:pPr>
            <a:r>
              <a:rPr lang="ru-RU" sz="1400">
                <a:solidFill>
                  <a:srgbClr val="1F4E79"/>
                </a:solidFill>
                <a:latin typeface="Manrope"/>
              </a:rPr>
              <a:t>↑ ×1,5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41400" y="4035623"/>
            <a:ext cx="58166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Финтех: стоимость лида (CPL)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073648" y="3927673"/>
            <a:ext cx="1749552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80"/>
              </a:lnSpc>
            </a:pPr>
            <a:r>
              <a:rPr lang="ru-RU" sz="900" cap="all" spc="72">
                <a:solidFill>
                  <a:srgbClr val="636569"/>
                </a:solidFill>
                <a:latin typeface="Manrope"/>
              </a:rPr>
              <a:t>Было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146800" y="4105473"/>
            <a:ext cx="1676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920"/>
              </a:lnSpc>
            </a:pPr>
            <a:r>
              <a:rPr lang="ru-RU" sz="1600" b="1">
                <a:solidFill>
                  <a:srgbClr val="636569"/>
                </a:solidFill>
                <a:latin typeface="Manrope"/>
              </a:rPr>
              <a:t>1 850 ₽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73848" y="3927673"/>
            <a:ext cx="1749552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80"/>
              </a:lnSpc>
            </a:pPr>
            <a:r>
              <a:rPr lang="ru-RU" sz="900" cap="all" spc="72">
                <a:solidFill>
                  <a:srgbClr val="636569"/>
                </a:solidFill>
                <a:latin typeface="Manrope"/>
              </a:rPr>
              <a:t>Стало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747000" y="4105473"/>
            <a:ext cx="1676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920"/>
              </a:lnSpc>
            </a:pPr>
            <a:r>
              <a:rPr lang="ru-RU" sz="1600" b="1">
                <a:solidFill>
                  <a:srgbClr val="1F4E79"/>
                </a:solidFill>
                <a:latin typeface="Manrope"/>
              </a:rPr>
              <a:t>1 200 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321800" y="4035623"/>
            <a:ext cx="18288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680"/>
              </a:lnSpc>
            </a:pPr>
            <a:r>
              <a:rPr lang="ru-RU" sz="1400">
                <a:solidFill>
                  <a:srgbClr val="1F4E79"/>
                </a:solidFill>
                <a:latin typeface="Manrope"/>
              </a:rPr>
              <a:t>↓ −35%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2000" y="6013450"/>
            <a:ext cx="11303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Периоды: e-commerce — 3 месяца, 2025; финтех — 6 месяцев, 2024–2025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из личной практики, 2024–2025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34544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524496"/>
            <a:ext cx="34544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6228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975600" y="1524496"/>
            <a:ext cx="34544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2296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3822898"/>
            <a:ext cx="34544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10160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4368800" y="3822898"/>
            <a:ext cx="34544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46228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7975600" y="3822898"/>
            <a:ext cx="34544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4" name="card14"/>
          <p:cNvSpPr/>
          <p:nvPr/>
        </p:nvSpPr>
        <p:spPr>
          <a:xfrm>
            <a:off x="82296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5" name="pic15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6" name="pic16"/>
          <p:cNvPicPr/>
          <p:nvPr/>
        </p:nvPicPr>
        <p:blipFill>
          <a:blip r:embed="rId6"/>
          <a:stretch>
            <a:fillRect/>
          </a:stretch>
        </p:blipFill>
        <p:spPr>
          <a:xfrm>
            <a:off x="4724400" y="1867396"/>
            <a:ext cx="177800" cy="1778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200" y="1867396"/>
            <a:ext cx="177800" cy="177800"/>
          </a:xfrm>
          <a:prstGeom prst="rect">
            <a:avLst/>
          </a:prstGeom>
        </p:spPr>
      </p:pic>
      <p:pic>
        <p:nvPicPr>
          <p:cNvPr id="18" name="pic18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7600" y="4165798"/>
            <a:ext cx="177800" cy="177800"/>
          </a:xfrm>
          <a:prstGeom prst="rect">
            <a:avLst/>
          </a:prstGeom>
        </p:spPr>
      </p:pic>
      <p:pic>
        <p:nvPicPr>
          <p:cNvPr id="19" name="pic19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24400" y="4165798"/>
            <a:ext cx="177800" cy="177800"/>
          </a:xfrm>
          <a:prstGeom prst="rect">
            <a:avLst/>
          </a:prstGeom>
        </p:spPr>
      </p:pic>
      <p:pic>
        <p:nvPicPr>
          <p:cNvPr id="20" name="pic20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31200" y="4165798"/>
            <a:ext cx="177800" cy="177800"/>
          </a:xfrm>
          <a:prstGeom prst="rect">
            <a:avLst/>
          </a:prstGeom>
        </p:spPr>
      </p:pic>
      <p:sp>
        <p:nvSpPr>
          <p:cNvPr id="21" name="text21"/>
          <p:cNvSpPr>
            <a:spLocks noChangeArrowheads="1"/>
          </p:cNvSpPr>
          <p:nvPr/>
        </p:nvSpPr>
        <p:spPr>
          <a:xfrm>
            <a:off x="1117600" y="615950"/>
            <a:ext cx="157486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Инструменты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Инструменты и стек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160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Яндекс Директ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016000" y="2607171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Поиск, РСЯ, автостратегии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228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Google Ads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22800" y="2607171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Поиск, Performance Max, YouTube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296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Метрика + GA4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29600" y="2607171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Цели, события, аудитории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1016000" y="4610298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Power BI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1016000" y="4905573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Дашборды, визуализация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4622800" y="4610298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SQL (ClickHouse)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4622800" y="4905573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Глубокие выгрузки, анализ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8229600" y="4610298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Roistat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8229600" y="4905573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Сквозная аналитика, коллтрекинг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614653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544135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473616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40309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838200"/>
            <a:ext cx="174345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Формат работы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034355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Как я работаю: принципы и формат взаимодействия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53295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Прозрачность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Регулярные дашборды и отчёты: каждый видит метрики и прогресс в реальном времени.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46243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Проактивность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Не жду указаний — предлагаю гипотезы, тесты и решения, когда вижу возможности роста.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39191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Ориентация на бизнес-результат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Фокус на целевых действиях и ROI, а не на отчётах ради отчётов.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532139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Формат взаимодействия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Еженедельные синки, быстрая связь в Telegram, общие метрики в едином дашборде.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75296"/>
            <a:ext cx="3454400" cy="4393704"/>
          </a:xfrm>
          <a:prstGeom prst="roundRect">
            <a:avLst>
              <a:gd name="adj" fmla="val 6617"/>
            </a:avLst>
          </a:prstGeom>
          <a:solidFill>
            <a:srgbClr val="E0E7ED"/>
          </a:solidFill>
          <a:ln w="12700" cap="flat">
            <a:solidFill>
              <a:srgbClr val="1F4E79"/>
            </a:solidFill>
          </a:ln>
        </p:spPr>
      </p:sp>
      <p:sp>
        <p:nvSpPr>
          <p:cNvPr id="4" name="card4"/>
          <p:cNvSpPr/>
          <p:nvPr/>
        </p:nvSpPr>
        <p:spPr>
          <a:xfrm>
            <a:off x="977900" y="2203946"/>
            <a:ext cx="302260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977900" y="3004046"/>
            <a:ext cx="3022600" cy="482600"/>
          </a:xfrm>
          <a:prstGeom prst="roundRect">
            <a:avLst>
              <a:gd name="adj" fmla="val 27631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77900" y="3600946"/>
            <a:ext cx="3022600" cy="482600"/>
          </a:xfrm>
          <a:prstGeom prst="roundRect">
            <a:avLst>
              <a:gd name="adj" fmla="val 27631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977900" y="4197846"/>
            <a:ext cx="3022600" cy="482600"/>
          </a:xfrm>
          <a:prstGeom prst="roundRect">
            <a:avLst>
              <a:gd name="adj" fmla="val 27631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368800" y="1575296"/>
            <a:ext cx="3454400" cy="43937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4572000" y="2191246"/>
            <a:ext cx="3048000" cy="482600"/>
          </a:xfrm>
          <a:prstGeom prst="roundRect">
            <a:avLst>
              <a:gd name="adj" fmla="val 27631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4572000" y="2788146"/>
            <a:ext cx="304800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4572000" y="3588246"/>
            <a:ext cx="3048000" cy="482600"/>
          </a:xfrm>
          <a:prstGeom prst="roundRect">
            <a:avLst>
              <a:gd name="adj" fmla="val 27631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4572000" y="4185146"/>
            <a:ext cx="304800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7975600" y="1575296"/>
            <a:ext cx="3454400" cy="43937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4" name="card14"/>
          <p:cNvSpPr/>
          <p:nvPr/>
        </p:nvSpPr>
        <p:spPr>
          <a:xfrm>
            <a:off x="8178800" y="2191246"/>
            <a:ext cx="3048000" cy="482600"/>
          </a:xfrm>
          <a:prstGeom prst="roundRect">
            <a:avLst>
              <a:gd name="adj" fmla="val 27631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5" name="card15"/>
          <p:cNvSpPr/>
          <p:nvPr/>
        </p:nvSpPr>
        <p:spPr>
          <a:xfrm>
            <a:off x="8178800" y="2788146"/>
            <a:ext cx="304800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6" name="card16"/>
          <p:cNvSpPr/>
          <p:nvPr/>
        </p:nvSpPr>
        <p:spPr>
          <a:xfrm>
            <a:off x="8178800" y="3588246"/>
            <a:ext cx="3048000" cy="482600"/>
          </a:xfrm>
          <a:prstGeom prst="roundRect">
            <a:avLst>
              <a:gd name="adj" fmla="val 27631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117600" y="615950"/>
            <a:ext cx="73005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План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Первые 90 дней: от аудита к масштабированию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77900" y="1816596"/>
            <a:ext cx="744538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F4E79"/>
                </a:solidFill>
                <a:latin typeface="Manrope"/>
              </a:rPr>
              <a:t>1–30 дни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3526433" y="1873746"/>
            <a:ext cx="698603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1F4E79"/>
                </a:solidFill>
                <a:latin typeface="Manrope"/>
              </a:rPr>
              <a:t>Сейчас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143000" y="2343646"/>
            <a:ext cx="27178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Аудит рекламных кампаний и сквозной аналитики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143000" y="3143746"/>
            <a:ext cx="323088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погружение в продукт и воронку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143000" y="3740646"/>
            <a:ext cx="323088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интервью с командой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143000" y="4337546"/>
            <a:ext cx="323088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настройка базовой отчётности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572000" y="1803896"/>
            <a:ext cx="854512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31–60 дни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7295952" y="1861046"/>
            <a:ext cx="548584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4737100" y="2330946"/>
            <a:ext cx="326136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Оптимизация ставок и бюджетов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4737100" y="2927846"/>
            <a:ext cx="27432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первые A/B-тесты креативов и офферов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4737100" y="3727946"/>
            <a:ext cx="326136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чистка семантики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4737100" y="4324846"/>
            <a:ext cx="27432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подключение целей в сквозной аналитике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8178800" y="1803896"/>
            <a:ext cx="86403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61–90 дни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10902752" y="1861046"/>
            <a:ext cx="548584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8343900" y="2330946"/>
            <a:ext cx="326136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Масштабирование успешных связок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8343900" y="2927846"/>
            <a:ext cx="27432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внедрение сквозной отчётности для команды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8343900" y="3727946"/>
            <a:ext cx="326136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план роста на квартал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Анна Соколова — интернет-маркетолог</dc:title>
  <dc:creator>Слайда</dc:creator>
</cp:coreProperties>
</file>