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Spectral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коллеги! Меня зовут Вера Логинова, я главный технолог молочного производства. Моя работа — превращать рецептуру в стабильный результат на потоке: чтобы каждая партия кисломолочных продуктов выходила одинаково хорошей. За две минуты расскажу, чем занимаюсь, что сделала в 2025 году и чем могу быть полезна вам на этом форуме.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Моя зона ответственности — вся цепочка качества: от приёмки сырья до готовой упаковки. Если рецептура или режим дают сбой, это видно на полке, поэтому держу под контролем оба конца процесса. Условно у меня два направления: продукт — новые позиции и вкус, и производство — режимы, потери и дисциплина процесса. Мне важно, чтобы вкус был стабильным от партии к партии, а не только в первой пробе.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Коротко о себе в трёх цифрах. В молочном производстве я с 2015 года — за это время прошла путь от технолога до главного технолога. Наша площадка выпускает 120 тонн готовой продукции в сутки — это большой объём, где каждая деталь технологии на счету. И за это время я вывела в продажу 12 новых позиций — от идеи до полки. Именно этот опыт — производство, масштаб и запуск продуктов — я и привезла на форум.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2025 году мы запускали новую творожную линейку, и сырьё приходило нестабильное — выход падал, брак доходил до 4,2%. Я пересмотрела режимы пастеризации и точку внесения закваски, а ещё ввела контроль кислотности на трёх этапах — это дало управляемость процессу. К концу 2025 года брак снизился до 1,1%, а выход готовой продукции вырос на 8%. Для меня это пример того, как системная работа с режимами важнее разовых мер. Готова рассказать детали, если тема близка.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я готова делиться опытом в трёх темах. Первая — стабильность вкуса и текстуры кисломолочных продуктов, когда меняется сырьё: это самая частая головная боль на линии. Вторая — подбор заквасок и режимов под новую позицию, тут важно не гнаться за скоростью. И третья — контроль качества прямо на линии: отклонение лучше поймать до лаборатории, тогда партия не уходит в брак. Если что-то из этого близко — подходите, обсудим.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Вот три вопроса, по которым мне особенно интересен ваш опыт. Первый — перенос рецептуры на новое оборудование: как сохранить вкус, когда меняются аппараты и режимы. Второй — метрики потерь сырья: хочу понять, какие показатели действительно отражают картину на линии. И третий — как научить смену видеть отклонения раньше лаборатории, чтобы реагировать быстрее. Если у вас есть наработки по любому из них — подходите, обсудим.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у меня всё. Если темы творога, заквасок или качества на линии вам близки — подходите после выступления или в перерыве, обменяемся контактами и спокойно поговорим. Мне интересен именно живой обмен опытом, а не переписка. Спасибо за внимание, я Вера Логинова.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c0da2fd06dc38aaf.png"/><Relationship Id="rId4" Type="http://schemas.openxmlformats.org/officeDocument/2006/relationships/image" Target="../media/m8ad58286c29a34ee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d920dc9ceb7d7035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f671fc48357af7fb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d920dc9ceb7d7035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d920dc9ceb7d7035.png"/><Relationship Id="rId4" Type="http://schemas.openxmlformats.org/officeDocument/2006/relationships/image" Target="../media/m62780aeb3a6dcb94.png"/><Relationship Id="rId5" Type="http://schemas.openxmlformats.org/officeDocument/2006/relationships/image" Target="../media/m88e3304c4196c796.svg"/><Relationship Id="rId6" Type="http://schemas.openxmlformats.org/officeDocument/2006/relationships/image" Target="../media/m96e693bc6bb65133.png"/><Relationship Id="rId8" Type="http://schemas.openxmlformats.org/officeDocument/2006/relationships/image" Target="../media/m60a259a65e37ec4a.png"/><Relationship Id="rId9" Type="http://schemas.openxmlformats.org/officeDocument/2006/relationships/image" Target="../media/m7f7d5f49001c70a0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d920dc9ceb7d7035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d920dc9ceb7d70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4"/>
          <p:cNvSpPr>
            <a:spLocks noChangeArrowheads="1"/>
          </p:cNvSpPr>
          <p:nvPr/>
        </p:nvSpPr>
        <p:spPr>
          <a:xfrm>
            <a:off x="1130300" y="581025"/>
            <a:ext cx="175061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Onest"/>
              </a:rPr>
              <a:t>Вера Логинова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860278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FFFFF"/>
                </a:solidFill>
                <a:latin typeface="Onest"/>
              </a:rPr>
              <a:t>Самопрезентация · 2 минуты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44428"/>
            <a:ext cx="9232900" cy="20927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459"/>
              </a:lnSpc>
            </a:pPr>
            <a:r>
              <a:rPr lang="ru-RU" sz="5200" b="1" spc="-129">
                <a:solidFill>
                  <a:srgbClr val="FFFFFF"/>
                </a:solidFill>
                <a:latin typeface="Spectral"/>
              </a:rPr>
              <a:t>Вера Логинова — главный технолог молочного производства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5280025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FFFFFF"/>
                </a:solidFill>
                <a:latin typeface="Onest"/>
              </a:rPr>
              <a:t>Довожу рецептуры и качество кисломолочных продуктов до стабильного результата на потоке.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032500"/>
            <a:ext cx="11303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FFFFFF"/>
                </a:solidFill>
                <a:latin typeface="Onest"/>
              </a:rPr>
              <a:t>Вера Логинова · Главный технолог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7E6B61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814288" cy="220266"/>
          </a:xfrm>
          <a:prstGeom prst="roundRect">
            <a:avLst>
              <a:gd name="adj" fmla="val 50000"/>
            </a:avLst>
          </a:prstGeom>
          <a:solidFill>
            <a:srgbClr val="EFDAC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7506"/>
            <a:ext cx="5257800" cy="4331494"/>
          </a:xfrm>
          <a:prstGeom prst="roundRect">
            <a:avLst>
              <a:gd name="adj" fmla="val 1319"/>
            </a:avLst>
          </a:prstGeom>
          <a:noFill/>
          <a:ln w="6350" cap="flat">
            <a:solidFill>
              <a:srgbClr val="DACDC2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7506"/>
            <a:ext cx="5257800" cy="4331494"/>
          </a:xfrm>
          <a:prstGeom prst="roundRect">
            <a:avLst>
              <a:gd name="adj" fmla="val 1319"/>
            </a:avLst>
          </a:prstGeom>
          <a:noFill/>
          <a:ln w="6350" cap="flat">
            <a:solidFill>
              <a:srgbClr val="DACDC2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889000" y="673100"/>
            <a:ext cx="73910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51">
                <a:solidFill>
                  <a:srgbClr val="7A2E3A"/>
                </a:solidFill>
                <a:latin typeface="Onest"/>
              </a:rPr>
              <a:t>Обо мне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7536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3A241C"/>
                </a:solidFill>
                <a:latin typeface="Spectral"/>
              </a:rPr>
              <a:t>Чем занимаюсь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731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3A"/>
                </a:solidFill>
                <a:latin typeface="Onest"/>
              </a:rPr>
              <a:t>01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Продукт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E6B61"/>
                </a:solidFill>
                <a:latin typeface="Onest"/>
              </a:rPr>
              <a:t>Новые позиции и вкус: разработка рецептур, дегустации, вывод продуктов на полку.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483350" y="192325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3A"/>
                </a:solidFill>
                <a:latin typeface="Onest"/>
              </a:rPr>
              <a:t>02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222805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Производство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57353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E6B61"/>
                </a:solidFill>
                <a:latin typeface="Onest"/>
              </a:rPr>
              <a:t>Режимы, потери, дисциплина процесса: стабильное качество каждой партии.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88914"/>
            <a:ext cx="1474788" cy="220266"/>
          </a:xfrm>
          <a:prstGeom prst="roundRect">
            <a:avLst>
              <a:gd name="adj" fmla="val 50000"/>
            </a:avLst>
          </a:prstGeom>
          <a:solidFill>
            <a:srgbClr val="EFDAC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827014"/>
            <a:ext cx="1516761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51">
                <a:solidFill>
                  <a:srgbClr val="7A2E3A"/>
                </a:solidFill>
                <a:latin typeface="Onest"/>
              </a:rPr>
              <a:t>Обо мне в цифрах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180630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3A241C"/>
                </a:solidFill>
                <a:latin typeface="Spectral"/>
              </a:rPr>
              <a:t>Три факта обо мне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2832100"/>
            <a:ext cx="3454400" cy="762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05"/>
              </a:lnSpc>
            </a:pPr>
            <a:r>
              <a:rPr lang="ru-RU" sz="5900" b="1" spc="-176">
                <a:solidFill>
                  <a:srgbClr val="7A2E3A"/>
                </a:solidFill>
                <a:latin typeface="Spectral"/>
              </a:rPr>
              <a:t>с 2015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810595"/>
            <a:ext cx="2844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Стаж в молочном производстве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4378285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7E6B61"/>
                </a:solidFill>
                <a:latin typeface="Onest"/>
              </a:rPr>
              <a:t>Работаю в отрасли с 2015 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2870200"/>
            <a:ext cx="3454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560"/>
              </a:lnSpc>
            </a:pPr>
            <a:r>
              <a:rPr lang="ru-RU" sz="4800" b="1" spc="-143">
                <a:solidFill>
                  <a:srgbClr val="7A2E3A"/>
                </a:solidFill>
                <a:latin typeface="Spectral"/>
              </a:rPr>
              <a:t>120 тонн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3677841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Масштаб площадки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99000" y="3985181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7E6B61"/>
                </a:solidFill>
                <a:latin typeface="Onest"/>
              </a:rPr>
              <a:t>Готовой продукции в сутки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2774950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7A2E3A"/>
                </a:solidFill>
                <a:latin typeface="Spectral"/>
              </a:rPr>
              <a:t>12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4003675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Новых позиций в продаже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05800" y="4311015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7E6B61"/>
                </a:solidFill>
                <a:latin typeface="Onest"/>
              </a:rPr>
              <a:t>Выведено под моим руководством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85953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E6B61"/>
                </a:solidFill>
                <a:latin typeface="Onest"/>
              </a:rPr>
              <a:t>Стаж, масштаб и результат — три опоры моего опыта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262063" cy="220266"/>
          </a:xfrm>
          <a:prstGeom prst="roundRect">
            <a:avLst>
              <a:gd name="adj" fmla="val 50000"/>
            </a:avLst>
          </a:prstGeom>
          <a:solidFill>
            <a:srgbClr val="EFDAC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2470348"/>
            <a:ext cx="10287000" cy="971550"/>
          </a:xfrm>
          <a:prstGeom prst="roundRect">
            <a:avLst>
              <a:gd name="adj" fmla="val 5882"/>
            </a:avLst>
          </a:prstGeom>
          <a:solidFill>
            <a:srgbClr val="FFF9EF"/>
          </a:solidFill>
          <a:ln>
            <a:noFill/>
          </a:ln>
          <a:effectLst>
            <a:outerShdw blurRad="215900" dist="76200" dir="5400000" rotWithShape="0">
              <a:srgbClr val="3B271D">
                <a:alpha val="10196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952500" y="3568898"/>
            <a:ext cx="10287000" cy="971550"/>
          </a:xfrm>
          <a:prstGeom prst="roundRect">
            <a:avLst>
              <a:gd name="adj" fmla="val 5882"/>
            </a:avLst>
          </a:prstGeom>
          <a:solidFill>
            <a:srgbClr val="FFF9EF"/>
          </a:solidFill>
          <a:ln>
            <a:noFill/>
          </a:ln>
          <a:effectLst>
            <a:outerShdw blurRad="215900" dist="76200" dir="5400000" rotWithShape="0">
              <a:srgbClr val="3B271D">
                <a:alpha val="10196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952500" y="4667448"/>
            <a:ext cx="10287000" cy="971550"/>
          </a:xfrm>
          <a:prstGeom prst="roundRect">
            <a:avLst>
              <a:gd name="adj" fmla="val 5882"/>
            </a:avLst>
          </a:prstGeom>
          <a:solidFill>
            <a:srgbClr val="7A2E3A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79500" y="800100"/>
            <a:ext cx="1261491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51">
                <a:solidFill>
                  <a:srgbClr val="7A2E3A"/>
                </a:solidFill>
                <a:latin typeface="Onest"/>
              </a:rPr>
              <a:t>Кейс 2025 года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880666"/>
            <a:ext cx="10312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3A241C"/>
                </a:solidFill>
                <a:latin typeface="Spectral"/>
              </a:rPr>
              <a:t>Творожная линейка: от брака к стабильному качеству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31900" y="2686248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7A2E3A"/>
                </a:solidFill>
                <a:latin typeface="Spectral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968500" y="2691011"/>
            <a:ext cx="9626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3A241C"/>
                </a:solidFill>
                <a:latin typeface="Spectral"/>
              </a:rPr>
              <a:t>Задача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968500" y="3016448"/>
            <a:ext cx="96266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7E6B61"/>
                </a:solidFill>
                <a:latin typeface="Onest"/>
              </a:rPr>
              <a:t>В 2025 году держать качество новой творожной линейки при нестабильном сырье и падающем выходе.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231900" y="3784798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7A2E3A"/>
                </a:solidFill>
                <a:latin typeface="Spectral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968500" y="3789561"/>
            <a:ext cx="9626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3A241C"/>
                </a:solidFill>
                <a:latin typeface="Spectral"/>
              </a:rPr>
              <a:t>Что сделала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968500" y="4114998"/>
            <a:ext cx="96266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7E6B61"/>
                </a:solidFill>
                <a:latin typeface="Onest"/>
              </a:rPr>
              <a:t>Пересмотрела режимы пастеризации и точку внесения закваски, ввела контроль кислотности на трёх этапах.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31900" y="4883348"/>
            <a:ext cx="635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2800" b="1">
                <a:solidFill>
                  <a:srgbClr val="FBF2E6"/>
                </a:solidFill>
                <a:latin typeface="Spectral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968500" y="4888111"/>
            <a:ext cx="9626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FBF2E6"/>
                </a:solidFill>
                <a:latin typeface="Spectral"/>
              </a:rPr>
              <a:t>Результат за 2025 год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968500" y="5213548"/>
            <a:ext cx="96266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FBF2E6"/>
                </a:solidFill>
                <a:latin typeface="Onest"/>
              </a:rPr>
              <a:t>Брак снизился с 4,2% до 1,1%, выход готовой продукции вырос на 8%.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D9D92"/>
                </a:solidFill>
                <a:latin typeface="Onest"/>
              </a:rPr>
              <a:t>Данные производства за 2025 год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26133" cy="220266"/>
          </a:xfrm>
          <a:prstGeom prst="roundRect">
            <a:avLst>
              <a:gd name="adj" fmla="val 50000"/>
            </a:avLst>
          </a:prstGeom>
          <a:solidFill>
            <a:srgbClr val="EFDAC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12106"/>
            <a:ext cx="3454400" cy="4356894"/>
          </a:xfrm>
          <a:prstGeom prst="roundRect">
            <a:avLst>
              <a:gd name="adj" fmla="val 1654"/>
            </a:avLst>
          </a:prstGeom>
          <a:solidFill>
            <a:srgbClr val="FFF9EF"/>
          </a:solidFill>
          <a:ln>
            <a:noFill/>
          </a:ln>
          <a:effectLst>
            <a:outerShdw blurRad="215900" dist="76200" dir="5400000" rotWithShape="0">
              <a:srgbClr val="3B271D">
                <a:alpha val="10196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1016000" y="1853406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BF2E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368800" y="1612106"/>
            <a:ext cx="3454400" cy="4356894"/>
          </a:xfrm>
          <a:prstGeom prst="roundRect">
            <a:avLst>
              <a:gd name="adj" fmla="val 1654"/>
            </a:avLst>
          </a:prstGeom>
          <a:solidFill>
            <a:srgbClr val="FFF9EF"/>
          </a:solidFill>
          <a:ln>
            <a:noFill/>
          </a:ln>
          <a:effectLst>
            <a:outerShdw blurRad="215900" dist="76200" dir="5400000" rotWithShape="0">
              <a:srgbClr val="3B271D">
                <a:alpha val="10196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4622800" y="1853406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BF2E6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975600" y="1612106"/>
            <a:ext cx="3454400" cy="4356894"/>
          </a:xfrm>
          <a:prstGeom prst="roundRect">
            <a:avLst>
              <a:gd name="adj" fmla="val 1654"/>
            </a:avLst>
          </a:prstGeom>
          <a:solidFill>
            <a:srgbClr val="FFF9EF"/>
          </a:solidFill>
          <a:ln>
            <a:noFill/>
          </a:ln>
          <a:effectLst>
            <a:outerShdw blurRad="215900" dist="76200" dir="5400000" rotWithShape="0">
              <a:srgbClr val="3B271D">
                <a:alpha val="10196"/>
              </a:srgbClr>
            </a:outerShdw>
          </a:effectLst>
        </p:spPr>
      </p:sp>
      <p:sp>
        <p:nvSpPr>
          <p:cNvPr id="9" name="card9"/>
          <p:cNvSpPr/>
          <p:nvPr/>
        </p:nvSpPr>
        <p:spPr>
          <a:xfrm>
            <a:off x="8229600" y="1853406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BF2E6"/>
          </a:solidFill>
          <a:ln>
            <a:noFill/>
          </a:ln>
        </p:spPr>
      </p:sp>
      <p:pic>
        <p:nvPicPr>
          <p:cNvPr id="10" name="pic10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17600" y="1955006"/>
            <a:ext cx="177800" cy="1778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6"/>
          <a:stretch>
            <a:fillRect/>
          </a:stretch>
        </p:blipFill>
        <p:spPr>
          <a:xfrm>
            <a:off x="4724400" y="1955006"/>
            <a:ext cx="177800" cy="1778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1200" y="1955006"/>
            <a:ext cx="177800" cy="177800"/>
          </a:xfrm>
          <a:prstGeom prst="rect">
            <a:avLst/>
          </a:prstGeom>
        </p:spPr>
      </p:pic>
      <p:sp>
        <p:nvSpPr>
          <p:cNvPr id="13" name="text13"/>
          <p:cNvSpPr>
            <a:spLocks noChangeArrowheads="1"/>
          </p:cNvSpPr>
          <p:nvPr/>
        </p:nvSpPr>
        <p:spPr>
          <a:xfrm>
            <a:off x="889000" y="673100"/>
            <a:ext cx="109837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51">
                <a:solidFill>
                  <a:srgbClr val="7A2E3A"/>
                </a:solidFill>
                <a:latin typeface="Onest"/>
              </a:rPr>
              <a:t>Чем полезна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7536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3A241C"/>
                </a:solidFill>
                <a:latin typeface="Spectral"/>
              </a:rPr>
              <a:t>Чем могу быть полезна коллегам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16000" y="2399506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Стабильность вкуса и текстуры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16000" y="2675731"/>
            <a:ext cx="29718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E6B61"/>
                </a:solidFill>
                <a:latin typeface="Onest"/>
              </a:rPr>
              <a:t>Как удержать вкус и текстуру кисломолочных продуктов при смене сырья.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22800" y="2399506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Подбор заквасок и режимов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622800" y="2675731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E6B61"/>
                </a:solidFill>
                <a:latin typeface="Onest"/>
              </a:rPr>
              <a:t>Как подобрать закваски и режимы под новую позицию.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29600" y="2399506"/>
            <a:ext cx="35356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Контроль качества на линии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229600" y="2675731"/>
            <a:ext cx="29718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E6B61"/>
                </a:solidFill>
                <a:latin typeface="Onest"/>
              </a:rPr>
              <a:t>Где ловить отклонение прямо на линии — до лаборатории.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19052"/>
            <a:ext cx="1266230" cy="220266"/>
          </a:xfrm>
          <a:prstGeom prst="roundRect">
            <a:avLst>
              <a:gd name="adj" fmla="val 50000"/>
            </a:avLst>
          </a:prstGeom>
          <a:solidFill>
            <a:srgbClr val="EFDAC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657152"/>
            <a:ext cx="126649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51">
                <a:solidFill>
                  <a:srgbClr val="7A2E3A"/>
                </a:solidFill>
                <a:latin typeface="Onest"/>
              </a:rPr>
              <a:t>Обмен опытом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58367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3A241C"/>
                </a:solidFill>
                <a:latin typeface="Spectral"/>
              </a:rPr>
              <a:t>Что мне интересно обсудить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85273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3A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170238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Перенос рецептуры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564533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E6B61"/>
                </a:solidFill>
                <a:latin typeface="Onest"/>
              </a:rPr>
              <a:t>Как перевести рецептуру на новое оборудование и сохранить вкус продукта. Какие параметры проверяете в первую очередь?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85273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3A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3170238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Потери сырья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564533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E6B61"/>
                </a:solidFill>
                <a:latin typeface="Onest"/>
              </a:rPr>
              <a:t>Какими метриками считаете потери сырья на линии? Что показывает реальную картину, а что — только отчётность?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852738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3A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3170238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A241C"/>
                </a:solidFill>
                <a:latin typeface="Onest"/>
              </a:rPr>
              <a:t>Ранние отклонения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564533"/>
            <a:ext cx="3276600" cy="805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E6B61"/>
                </a:solidFill>
                <a:latin typeface="Onest"/>
              </a:rPr>
              <a:t>Как учить смену замечать отклонения раньше лаборатории? Какие простые признаки работают на практике?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29299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E6B61"/>
                </a:solidFill>
                <a:latin typeface="Onest"/>
              </a:rPr>
              <a:t>Готова обменяться опытом по любому из вопросов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4989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EBD7CE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4989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EBD7CE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4989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EBD7CE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23507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3A"/>
                </a:solidFill>
                <a:latin typeface="Onest"/>
              </a:rPr>
              <a:t>Финал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381125"/>
            <a:ext cx="10693400" cy="179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3A241C"/>
                </a:solidFill>
                <a:latin typeface="Spectral"/>
              </a:rPr>
              <a:t>Давайте продолжим разговор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390900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7E6B61"/>
                </a:solidFill>
                <a:latin typeface="Onest"/>
              </a:rPr>
              <a:t>Подходите после выступления или в перерыве — обменяемся контактами и обсудим творог, закваски и качество на линии.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22350" y="4733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E6B61"/>
                </a:solidFill>
                <a:latin typeface="Onest"/>
              </a:rPr>
              <a:t>После выступления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956175"/>
            <a:ext cx="2578100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Подойти и обменяться контактами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248150" y="4733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E6B61"/>
                </a:solidFill>
                <a:latin typeface="Onest"/>
              </a:rPr>
              <a:t>В перерыве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95617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Найти меня в зале форума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73950" y="47339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E6B61"/>
                </a:solidFill>
                <a:latin typeface="Onest"/>
              </a:rPr>
              <a:t>Спикер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956175"/>
            <a:ext cx="2578100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3A241C"/>
                </a:solidFill>
                <a:latin typeface="Onest"/>
              </a:rPr>
              <a:t>Вера Логинова, главный технолог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Краткая самопрезентация о себе — пример на 7 слайдов и две минуты</dc:title>
  <dc:creator>Слайда</dc:creator>
</cp:coreProperties>
</file>