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</p:sldIdLst>
  <p:sldSz cx="12192000" cy="6858000"/>
  <p:notesSz cx="6858000" cy="9144000"/>
  <p:embeddedFontLst>
    <p:embeddedFont>
      <p:font typeface="Manrope"/>
      <p:regular r:id="rId200"/>
      <p:bold r:id="rId201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Здравствуйте, меня зовут Алексей Смирнов. Я проектный менеджер с восьмилетним опытом — работал и в продуктовых командах, и в крупных корпорациях. Сегодня я хочу показать, как я управляю проектами, и почему могу быть полезен вашей команде.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Спасибо, что дочитали до конца. Мне важно найти проект, где я смогу применить свой опыт управления командами и продуктами. Я открыт к гибридному формату и роли Senior Project Manager в ИТ-продукте. Буду рад встрече, чтобы обсудить ваши задачи и то, как я могу быть полезен. Все контакты на экране — пишите, я на связи.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Меня зовут Алексей Смирнов, я проектный менеджер с восьмилетним опытом. За это время я работал в ИТ, телекоме и e-commerce — от стартапов до крупных компаний. Моя сильная сторона — запуск проектов с нуля: я умею выстроить процесс, собрать команду и довести проект до результата в срок и в рамках бюджета. Дальше расскажу подробнее о компетенциях и инструментах.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Мой набор компетенций закрывает полный цикл управления проектом. Я уверенно работаю со сроками и бюджетом — это основа любого проекта. Умею выстраивать работу команды до 25 человек: от постановки задач до контроля результата. В ежедневной работе использую Jira, Confluence, MS Project и Asana — подбираю инструмент под задачу. В зависимости от проекта применяю Agile/Scrum, Waterfall или OKR, чтобы достигать целей предсказуемо.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За восемь лет я прошёл путь от младшего специалиста до руководителя проектов в четырёх разных отраслях. Начинал в ИТ-интеграторе, где научился дисциплине и работе с документацией. Затем в телекоме — там я впервые управлял подрядчиками и сроками на больших объёмах. В e-commerce уже вёл запуски с нуля и отвечал за бюджеты. А в финтехе — за портфель проектов и внедрение Agile. Этот путь дал мне главное: умение быстро адаптироваться к новой среде и выстраивать процессы под задачи бизнеса.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Главный результат этого проекта — мы не просто уложились в срок, а вышли раньше: MVP запустили за 5,5 месяцев вместо запланированных шести. За первый квартал приложение установили 100 тысяч пользователей, а NPS составил 45 — это хороший показатель для финансового сервиса на старте. Я собрал команду из 12 человек и внедрил Scrum, что позволило сократить цикл релиза вдвое. Дальше расскажу, как мы выстроили работу над вторым проектом.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В 2025 году я руководил проектом внедрения CRM в финтех-компании. Главной задачей была миграция с устаревшей legacy-системы без остановки операционных процессов. Я спланировал поэтапный переход, чтобы клиенты не почувствовали изменений. Параллельно организовал обучение 200 сотрудников — это был ключевой фактор успеха. Дополнительно мы автоматизировали отчётность, что сэкономило команде часы ручной работы. В итоге время обработки заявки сократилось на 30%, а конверсия выросла на 15%.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Если коротко — вот что стоит за моим опытом. За восемь лет я довёл до результата 12 проектов, и в 80% случаев укладывался и в сроки, и в бюджет. Средний бюджет проекта — 25 миллионов рублей, но я работал и с более скромными задачами, и с крупными. Под моим управлением были команды до 25 человек — от разработчиков до подрядчиков. И отдельно отмечу: за счёт планирования и контроля мне удавалось экономить в среднем 12% бюджета, не в ущерб качеству. Эти цифры — не просто статистика, а подтверждение моего подхода: системность, прозрачность и ориентация на результат.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Мой фундамент — техническое образование в Бауманке, оно дало мне системное мышление и понимание, как устроены сложные продукты. Дальше я целенаправленно развивался как управленец: сначала классический PMP, потом гибкие практики через Scrum Master. А в 2023 году добавил продуктовый взгляд — чтобы видеть не только сроки и бюджет, но и ценность для пользователя. Такой набор позволяет мне одинаково уверенно работать и в классических проектах, и в гибких командах.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Мой подход к работе строится на нескольких принципах, которые я проверял в реальных проектах. Первое — прозрачность: я всегда держу заказчика и команду в курсе, что происходит, и делаю это регулярно, а не от случая к случаю. Второе — я показываю результаты на демо каждые пару недель, чтобы не было сюрпризов в конце. Третье — я приоритизирую задачи по бизнес-ценности, а не по удобству. И конечно, я много делегирую и развиваю команду, потому что это даёт устойчивый результат. Риски я стараюсь замечать как можно раньше — это экономит и время, и бюджет.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51bdc942e6dd724e.pn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b4edf107ece8fe31.pn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52314d7377ced01f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54ee6dfc6736f354.png"/><Relationship Id="rId4" Type="http://schemas.openxmlformats.org/officeDocument/2006/relationships/image" Target="../media/md7f2fe2f0a5197d9.png"/><Relationship Id="rId5" Type="http://schemas.openxmlformats.org/officeDocument/2006/relationships/image" Target="../media/m6bc71e97431bc85f.svg"/><Relationship Id="rId6" Type="http://schemas.openxmlformats.org/officeDocument/2006/relationships/image" Target="../media/ma3751c50e118f389.png"/><Relationship Id="rId8" Type="http://schemas.openxmlformats.org/officeDocument/2006/relationships/image" Target="../media/md044175689a62a37.png"/><Relationship Id="rId9" Type="http://schemas.openxmlformats.org/officeDocument/2006/relationships/image" Target="../media/mc82677e64d0ae818.svg"/><Relationship Id="rId10" Type="http://schemas.openxmlformats.org/officeDocument/2006/relationships/image" Target="../media/mf9f4e92c6146c7bb.png"/><Relationship Id="rId11" Type="http://schemas.openxmlformats.org/officeDocument/2006/relationships/image" Target="../media/m0f683cb93de4057b.sv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7d73c487c141b815.pn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737430c36a5fd9a4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737430c36a5fd9a4.pn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5b10b9cb2da04a07.pn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af87d7b610955bc6.pn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8a6b5f94bcf8f7b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2016820"/>
            <a:ext cx="1003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005BFF"/>
                </a:solidFill>
                <a:latin typeface="Manrope"/>
              </a:rPr>
              <a:t>Резюме · Проектный менеджмент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2289870"/>
            <a:ext cx="9423400" cy="14527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70"/>
              </a:lnSpc>
            </a:pPr>
            <a:r>
              <a:rPr lang="ru-RU" sz="5400" b="1" spc="-107">
                <a:solidFill>
                  <a:srgbClr val="15171C"/>
                </a:solidFill>
                <a:latin typeface="Manrope"/>
              </a:rPr>
              <a:t>Алексей Смирнов — проектный менеджер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837880"/>
            <a:ext cx="70104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1600">
                <a:solidFill>
                  <a:srgbClr val="636569"/>
                </a:solidFill>
                <a:latin typeface="Manrope"/>
              </a:rPr>
              <a:t>8 лет в управлении проектами: от стартапов до enterprise. Ищу роль Senior Project Manager / Руководителя проектов в Москве.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5848350"/>
            <a:ext cx="1879695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Автор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6057900"/>
            <a:ext cx="1758791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Алексей Смирнов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2634059" y="5848350"/>
            <a:ext cx="237190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Роль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2634059" y="6057900"/>
            <a:ext cx="2250996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Senior Project Manager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916289" y="5848350"/>
            <a:ext cx="3525044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Аудитория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916289" y="6057900"/>
            <a:ext cx="3468053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Для нанимающего менеджера и HR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4156075"/>
            <a:ext cx="3073400" cy="933450"/>
          </a:xfrm>
          <a:prstGeom prst="roundRect">
            <a:avLst>
              <a:gd name="adj" fmla="val 24489"/>
            </a:avLst>
          </a:prstGeom>
          <a:noFill/>
          <a:ln w="6350" cap="flat">
            <a:solidFill>
              <a:srgbClr val="E0ECFF"/>
            </a:solidFill>
          </a:ln>
        </p:spPr>
      </p:sp>
      <p:sp>
        <p:nvSpPr>
          <p:cNvPr id="4" name="card4"/>
          <p:cNvSpPr/>
          <p:nvPr/>
        </p:nvSpPr>
        <p:spPr>
          <a:xfrm>
            <a:off x="3987800" y="4156075"/>
            <a:ext cx="3073400" cy="933450"/>
          </a:xfrm>
          <a:prstGeom prst="roundRect">
            <a:avLst>
              <a:gd name="adj" fmla="val 24489"/>
            </a:avLst>
          </a:prstGeom>
          <a:noFill/>
          <a:ln w="6350" cap="flat">
            <a:solidFill>
              <a:srgbClr val="E0ECFF"/>
            </a:solidFill>
          </a:ln>
        </p:spPr>
      </p:sp>
      <p:sp>
        <p:nvSpPr>
          <p:cNvPr id="5" name="card5"/>
          <p:cNvSpPr/>
          <p:nvPr/>
        </p:nvSpPr>
        <p:spPr>
          <a:xfrm>
            <a:off x="7213600" y="4156075"/>
            <a:ext cx="3073400" cy="933450"/>
          </a:xfrm>
          <a:prstGeom prst="roundRect">
            <a:avLst>
              <a:gd name="adj" fmla="val 24489"/>
            </a:avLst>
          </a:prstGeom>
          <a:noFill/>
          <a:ln w="6350" cap="flat">
            <a:solidFill>
              <a:srgbClr val="E0ECFF"/>
            </a:solidFill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768475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005BFF"/>
                </a:solidFill>
                <a:latin typeface="Manrope"/>
              </a:rPr>
              <a:t>Финал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1997075"/>
            <a:ext cx="11303000" cy="901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7000"/>
              </a:lnSpc>
            </a:pPr>
            <a:r>
              <a:rPr lang="ru-RU" sz="7000" b="1" spc="-209">
                <a:solidFill>
                  <a:srgbClr val="15171C"/>
                </a:solidFill>
                <a:latin typeface="Manrope"/>
              </a:rPr>
              <a:t>Спасибо за внимание!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3051175"/>
            <a:ext cx="6375400" cy="584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50"/>
              </a:lnSpc>
            </a:pPr>
            <a:r>
              <a:rPr lang="ru-RU" sz="1500">
                <a:solidFill>
                  <a:srgbClr val="636569"/>
                </a:solidFill>
                <a:latin typeface="Manrope"/>
              </a:rPr>
              <a:t>Буду рад обсудить ваши задачи и рассказать подробнее о своём опыте. Свяжитесь со мной удобным способом.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22350" y="4391025"/>
            <a:ext cx="3177032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112">
                <a:solidFill>
                  <a:srgbClr val="636569"/>
                </a:solidFill>
                <a:latin typeface="Manrope"/>
              </a:rPr>
              <a:t>Email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22350" y="4619625"/>
            <a:ext cx="30632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a.smirnov@example.com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248150" y="4391025"/>
            <a:ext cx="3177032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112">
                <a:solidFill>
                  <a:srgbClr val="636569"/>
                </a:solidFill>
                <a:latin typeface="Manrope"/>
              </a:rPr>
              <a:t>Телефон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248150" y="4619625"/>
            <a:ext cx="30632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+7 (900) 123-45-67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473950" y="4391025"/>
            <a:ext cx="3177032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112">
                <a:solidFill>
                  <a:srgbClr val="636569"/>
                </a:solidFill>
                <a:latin typeface="Manrope"/>
              </a:rPr>
              <a:t>Telegram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473950" y="4619625"/>
            <a:ext cx="30632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@smirnov_pm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38328" y="2826089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3755570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4685051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117600" y="1556345"/>
            <a:ext cx="1007531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Обо мне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1752501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8 лет в управлении проектами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79500" y="2744391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Опыт с 2018 года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8 лет в управлении проектами — от стартапов до крупных компаний.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9500" y="3673872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Сферы: ИТ, телеком, e-commerce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Работал в продуктовых и сервисных командах, запускал цифровые продукты.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4603353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Сильные стороны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Запуск проектов с нуля, управление распределёнными командами, оптимизация процессов и бюджетов.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24496"/>
            <a:ext cx="5257800" cy="2146002"/>
          </a:xfrm>
          <a:prstGeom prst="roundRect">
            <a:avLst>
              <a:gd name="adj" fmla="val 10652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1016000" y="176579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6172200" y="1524496"/>
            <a:ext cx="5257800" cy="2146002"/>
          </a:xfrm>
          <a:prstGeom prst="roundRect">
            <a:avLst>
              <a:gd name="adj" fmla="val 10652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6426200" y="176579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62000" y="3822898"/>
            <a:ext cx="5257800" cy="2146102"/>
          </a:xfrm>
          <a:prstGeom prst="roundRect">
            <a:avLst>
              <a:gd name="adj" fmla="val 10651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1016000" y="4064198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6172200" y="3822898"/>
            <a:ext cx="5257800" cy="2146102"/>
          </a:xfrm>
          <a:prstGeom prst="roundRect">
            <a:avLst>
              <a:gd name="adj" fmla="val 10651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6426200" y="4064198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pic>
        <p:nvPicPr>
          <p:cNvPr id="11" name="pic11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7600" y="1867396"/>
            <a:ext cx="177800" cy="177800"/>
          </a:xfrm>
          <a:prstGeom prst="rect">
            <a:avLst/>
          </a:prstGeom>
        </p:spPr>
      </p:pic>
      <p:pic>
        <p:nvPicPr>
          <p:cNvPr id="12" name="pic12"/>
          <p:cNvPicPr/>
          <p:nvPr/>
        </p:nvPicPr>
        <p:blipFill>
          <a:blip r:embed="rId6"/>
          <a:stretch>
            <a:fillRect/>
          </a:stretch>
        </p:blipFill>
        <p:spPr>
          <a:xfrm>
            <a:off x="6527800" y="1867396"/>
            <a:ext cx="177800" cy="177800"/>
          </a:xfrm>
          <a:prstGeom prst="rect">
            <a:avLst/>
          </a:prstGeom>
        </p:spPr>
      </p:pic>
      <p:pic>
        <p:nvPicPr>
          <p:cNvPr id="13" name="pic13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17600" y="4165798"/>
            <a:ext cx="177800" cy="177800"/>
          </a:xfrm>
          <a:prstGeom prst="rect">
            <a:avLst/>
          </a:prstGeom>
        </p:spPr>
      </p:pic>
      <p:pic>
        <p:nvPicPr>
          <p:cNvPr id="14" name="pic14"/>
          <p:cNvPicPr/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527800" y="4165798"/>
            <a:ext cx="177800" cy="177800"/>
          </a:xfrm>
          <a:prstGeom prst="rect">
            <a:avLst/>
          </a:prstGeom>
        </p:spPr>
      </p:pic>
      <p:sp>
        <p:nvSpPr>
          <p:cNvPr id="15" name="text15"/>
          <p:cNvSpPr>
            <a:spLocks noChangeArrowheads="1"/>
          </p:cNvSpPr>
          <p:nvPr/>
        </p:nvSpPr>
        <p:spPr>
          <a:xfrm>
            <a:off x="1117600" y="615950"/>
            <a:ext cx="3160911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Компетенции и инструменты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Ключевые компетенции и инструменты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16000" y="2311896"/>
            <a:ext cx="53848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Управление сроками и бюджетом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16000" y="2607171"/>
            <a:ext cx="5384800" cy="2222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Планирование, контроль и отчётность по срокам и бюджету проектов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26200" y="2311896"/>
            <a:ext cx="53848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Руководство командой до 25 человек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26200" y="2607171"/>
            <a:ext cx="5384800" cy="2222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Постановка задач, мотивация, координация и развитие команды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016000" y="4610298"/>
            <a:ext cx="53848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Jira, Confluence, MS Project, Asana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016000" y="4905573"/>
            <a:ext cx="5384800" cy="2222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Ведение задач, документации и планов в современных таск-трекерах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6426200" y="4610298"/>
            <a:ext cx="53848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Agile/Scrum, Waterfall, OKR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6426200" y="4905573"/>
            <a:ext cx="5384800" cy="2222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Гибкие и классические методологии, целеполагание по OKR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17600" y="1739602"/>
            <a:ext cx="1838825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Карьерный путь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1827808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Опыт работы: 2018–2026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2889448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005BFF"/>
                </a:solidFill>
                <a:latin typeface="Manrope"/>
              </a:rPr>
              <a:t>2018–2020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575248"/>
            <a:ext cx="2463800" cy="533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5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Младший проектный менеджер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4181673"/>
            <a:ext cx="246380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ИТ-интегратор: запуск внутренних проектов, ведение отчётности, контроль задач команды.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3505200" y="2889448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005BFF"/>
                </a:solidFill>
                <a:latin typeface="Manrope"/>
              </a:rPr>
              <a:t>2020–2022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3505200" y="3575248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Проектный менеджер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3505200" y="3921323"/>
            <a:ext cx="246380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Телеком-оператор: управление проектами по развитию сети, координация подрядчиков и сроков.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248400" y="2889448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005BFF"/>
                </a:solidFill>
                <a:latin typeface="Manrope"/>
              </a:rPr>
              <a:t>2022–2024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248400" y="3575248"/>
            <a:ext cx="2463800" cy="533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5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Старший проектный менеджер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248400" y="4181673"/>
            <a:ext cx="246380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E-commerce: запуск новых направлений, управление бюджетами и кросс-функциональными командами.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991600" y="2889448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2024–2026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991600" y="3575248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636569"/>
                </a:solidFill>
                <a:latin typeface="Manrope"/>
              </a:rPr>
              <a:t>Руководитель проектов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991600" y="3921323"/>
            <a:ext cx="246380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Финтех: портфель проектов, планирование ресурсов, внедрение Agile-практик в командах.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952500" y="1626096"/>
            <a:ext cx="3327400" cy="4342904"/>
          </a:xfrm>
          <a:prstGeom prst="roundRect">
            <a:avLst>
              <a:gd name="adj" fmla="val 6870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4432300" y="1626096"/>
            <a:ext cx="3327400" cy="4342904"/>
          </a:xfrm>
          <a:prstGeom prst="roundRect">
            <a:avLst>
              <a:gd name="adj" fmla="val 6870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912100" y="1626096"/>
            <a:ext cx="3327400" cy="4342904"/>
          </a:xfrm>
          <a:prstGeom prst="roundRect">
            <a:avLst>
              <a:gd name="adj" fmla="val 6870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308100" y="742950"/>
            <a:ext cx="1209461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Результат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952500" y="831155"/>
            <a:ext cx="10922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Что изменилось за полгода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231900" y="3361333"/>
            <a:ext cx="332232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970"/>
              </a:lnSpc>
            </a:pPr>
            <a:r>
              <a:rPr lang="ru-RU" sz="3300" b="1">
                <a:solidFill>
                  <a:srgbClr val="FFFFFF"/>
                </a:solidFill>
                <a:latin typeface="Manrope"/>
              </a:rPr>
              <a:t>5,5 мес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231900" y="3941663"/>
            <a:ext cx="33223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b="1">
                <a:solidFill>
                  <a:srgbClr val="FFFFFF"/>
                </a:solidFill>
                <a:latin typeface="Manrope"/>
              </a:rPr>
              <a:t>запуск MVP вместо 6 месяцев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4711700" y="3361333"/>
            <a:ext cx="332232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970"/>
              </a:lnSpc>
            </a:pPr>
            <a:r>
              <a:rPr lang="ru-RU" sz="3300" b="1">
                <a:solidFill>
                  <a:srgbClr val="005BFF"/>
                </a:solidFill>
                <a:latin typeface="Manrope"/>
              </a:rPr>
              <a:t>100 000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711700" y="3941663"/>
            <a:ext cx="33223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b="1">
                <a:solidFill>
                  <a:srgbClr val="636569"/>
                </a:solidFill>
                <a:latin typeface="Manrope"/>
              </a:rPr>
              <a:t>установок за первый квартал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8191500" y="3195538"/>
            <a:ext cx="3322320" cy="673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680"/>
              </a:lnSpc>
            </a:pPr>
            <a:r>
              <a:rPr lang="ru-RU" sz="5200" b="1">
                <a:solidFill>
                  <a:srgbClr val="005BFF"/>
                </a:solidFill>
                <a:latin typeface="Manrope"/>
              </a:rPr>
              <a:t>45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191500" y="4050209"/>
            <a:ext cx="33223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b="1">
                <a:solidFill>
                  <a:srgbClr val="636569"/>
                </a:solidFill>
                <a:latin typeface="Manrope"/>
              </a:rPr>
              <a:t>NPS приложения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27000" y="64579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Данные проекта, 2023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952500" y="2275086"/>
            <a:ext cx="10287000" cy="930275"/>
          </a:xfrm>
          <a:prstGeom prst="roundRect">
            <a:avLst>
              <a:gd name="adj" fmla="val 2457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952500" y="3332361"/>
            <a:ext cx="10287000" cy="930275"/>
          </a:xfrm>
          <a:prstGeom prst="roundRect">
            <a:avLst>
              <a:gd name="adj" fmla="val 2457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952500" y="4389636"/>
            <a:ext cx="10287000" cy="930275"/>
          </a:xfrm>
          <a:prstGeom prst="roundRect">
            <a:avLst>
              <a:gd name="adj" fmla="val 24573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308100" y="742950"/>
            <a:ext cx="1413891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Проект 2025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952500" y="831155"/>
            <a:ext cx="10922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Внедрение CRM в финтех-компании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231900" y="2495748"/>
            <a:ext cx="635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2800" b="1">
                <a:solidFill>
                  <a:srgbClr val="005BFF"/>
                </a:solidFill>
                <a:latin typeface="Manrope"/>
              </a:rPr>
              <a:t>01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968500" y="2490986"/>
            <a:ext cx="9626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Спланировал миграцию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968500" y="2784673"/>
            <a:ext cx="9626600" cy="2127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75"/>
              </a:lnSpc>
            </a:pPr>
            <a:r>
              <a:rPr lang="ru-RU" sz="1050">
                <a:solidFill>
                  <a:srgbClr val="636569"/>
                </a:solidFill>
                <a:latin typeface="Manrope"/>
              </a:rPr>
              <a:t>Разработал поэтапный план перехода с legacy-системы без остановки бизнес-процессов.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231900" y="3553023"/>
            <a:ext cx="635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2800" b="1">
                <a:solidFill>
                  <a:srgbClr val="005BFF"/>
                </a:solidFill>
                <a:latin typeface="Manrope"/>
              </a:rPr>
              <a:t>02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968500" y="3548261"/>
            <a:ext cx="9626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Обучил персонал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968500" y="3841948"/>
            <a:ext cx="9626600" cy="2127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75"/>
              </a:lnSpc>
            </a:pPr>
            <a:r>
              <a:rPr lang="ru-RU" sz="1050">
                <a:solidFill>
                  <a:srgbClr val="636569"/>
                </a:solidFill>
                <a:latin typeface="Manrope"/>
              </a:rPr>
              <a:t>Провёл обучение 200 сотрудников работе в новой CRM-системе.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231900" y="4610298"/>
            <a:ext cx="635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2800" b="1">
                <a:solidFill>
                  <a:srgbClr val="FFFFFF"/>
                </a:solidFill>
                <a:latin typeface="Manrope"/>
              </a:rPr>
              <a:t>03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968500" y="4605536"/>
            <a:ext cx="9626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FFFFFF"/>
                </a:solidFill>
                <a:latin typeface="Manrope"/>
              </a:rPr>
              <a:t>Автоматизировал отчётность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968500" y="4899223"/>
            <a:ext cx="9626600" cy="2127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75"/>
              </a:lnSpc>
            </a:pPr>
            <a:r>
              <a:rPr lang="ru-RU" sz="1050">
                <a:solidFill>
                  <a:srgbClr val="FFFFFF"/>
                </a:solidFill>
                <a:latin typeface="Manrope"/>
              </a:rPr>
              <a:t>Настроил автоматическую выгрузку отчётов, исключив ручной сбор данных.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786533"/>
            <a:ext cx="3420467" cy="1841500"/>
          </a:xfrm>
          <a:prstGeom prst="roundRect">
            <a:avLst>
              <a:gd name="adj" fmla="val 1241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4385667" y="1786533"/>
            <a:ext cx="3420566" cy="1841500"/>
          </a:xfrm>
          <a:prstGeom prst="roundRect">
            <a:avLst>
              <a:gd name="adj" fmla="val 1241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8009434" y="1786533"/>
            <a:ext cx="3420566" cy="1841500"/>
          </a:xfrm>
          <a:prstGeom prst="roundRect">
            <a:avLst>
              <a:gd name="adj" fmla="val 1241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62000" y="3831233"/>
            <a:ext cx="3420467" cy="1841500"/>
          </a:xfrm>
          <a:prstGeom prst="roundRect">
            <a:avLst>
              <a:gd name="adj" fmla="val 1241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4385667" y="3831233"/>
            <a:ext cx="3420566" cy="1841500"/>
          </a:xfrm>
          <a:prstGeom prst="roundRect">
            <a:avLst>
              <a:gd name="adj" fmla="val 1241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117600" y="747117"/>
            <a:ext cx="2444615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Ключевые результаты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1006773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Достижения в цифрах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1400" y="1977033"/>
            <a:ext cx="3496667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12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41400" y="2777133"/>
            <a:ext cx="343400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Проектов завершено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41400" y="3113683"/>
            <a:ext cx="3434001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за 8 лет работы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665067" y="1977033"/>
            <a:ext cx="34967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80%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665067" y="2777133"/>
            <a:ext cx="343412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В срок и в бюджет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665067" y="3113683"/>
            <a:ext cx="343412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доля успешных проектов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288834" y="1977033"/>
            <a:ext cx="34967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25 млн ₽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288834" y="2777133"/>
            <a:ext cx="343412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Средний бюджет проекта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288834" y="3113683"/>
            <a:ext cx="343412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от 5 до 60 млн ₽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1041400" y="4021733"/>
            <a:ext cx="3496667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25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1041400" y="4821833"/>
            <a:ext cx="343400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Команда под управлением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041400" y="5158383"/>
            <a:ext cx="3434001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до 25 человек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4665067" y="4021733"/>
            <a:ext cx="34967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12%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4665067" y="4821833"/>
            <a:ext cx="343412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Экономия бюджета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4665067" y="5158383"/>
            <a:ext cx="343412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совокупно по проектам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762000" y="5863233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Восемь проектов из десяти завершены в срок и в рамках бюджета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127000" y="64579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Данные из портфолио, 2018–2026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17600" y="1755477"/>
            <a:ext cx="2406277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Образование и курсы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1843683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Фундамент и постоянное развитие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2905323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005BFF"/>
                </a:solidFill>
                <a:latin typeface="Manrope"/>
              </a:rPr>
              <a:t>2012–2018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591123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МГТУ им. Баумана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3937198"/>
            <a:ext cx="2463800" cy="1155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Факультет информатики и систем управления, специальность «Информационные системы и технологии».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3505200" y="2905323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005BFF"/>
                </a:solidFill>
                <a:latin typeface="Manrope"/>
              </a:rPr>
              <a:t>2020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3505200" y="3591123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PMP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3505200" y="3937198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Project Management Professional — сертификация PMI по управлению проектами.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248400" y="2905323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005BFF"/>
                </a:solidFill>
                <a:latin typeface="Manrope"/>
              </a:rPr>
              <a:t>2021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248400" y="3591123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Certified Scrum Master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248400" y="3937198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Scrum Alliance — практики гибкой разработки и управления командами.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991600" y="2905323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2023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991600" y="3591123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636569"/>
                </a:solidFill>
                <a:latin typeface="Manrope"/>
              </a:rPr>
              <a:t>Product Management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991600" y="3937198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Курс по продуктовому подходу: аналитика, метрики, работа с гипотезами.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38328" y="1896607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2826089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3755570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4685051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38328" y="5614532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117600" y="626864"/>
            <a:ext cx="2036469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Принципы работы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823020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Мой подход к работе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1814909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Прозрачный статус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Еженедельно обновляю статус проекта: что сделано, что в работе, какие риски и решения нужны.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2744391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Регулярные демо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Показываю заказчику промежуточные результаты каждые 2–4 недели, чтобы вовремя корректировать курс.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3673872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Приоритизация по ценности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Сначала задачи с максимальной бизнес-ценностью, а не самые простые или срочные.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9500" y="4603353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Делегирование и развитие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Распределяю задачи по сильным сторонам команды и помогаю расти — это ускоряет проект.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79500" y="5532834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Раннее управление рисками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Выявляю риски на старте и держу их на контроле, чтобы не было сюрпризов на финише.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Резюме-презентация: проектный менеджер</dc:title>
  <dc:creator>Слайда</dc:creator>
</cp:coreProperties>
</file>